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tiff" ContentType="image/tiff"/>
  <Default Extension="gif" ContentType="image/gi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6.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8.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9.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0.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1.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2.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3.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725" r:id="rId2"/>
    <p:sldMasterId id="2147483808" r:id="rId3"/>
    <p:sldMasterId id="2147483875" r:id="rId4"/>
    <p:sldMasterId id="2147483887" r:id="rId5"/>
    <p:sldMasterId id="2147483911" r:id="rId6"/>
    <p:sldMasterId id="2147483925" r:id="rId7"/>
    <p:sldMasterId id="2147483938" r:id="rId8"/>
    <p:sldMasterId id="2147483980" r:id="rId9"/>
    <p:sldMasterId id="2147483993" r:id="rId10"/>
    <p:sldMasterId id="2147484007" r:id="rId11"/>
    <p:sldMasterId id="2147484033" r:id="rId12"/>
    <p:sldMasterId id="2147484074" r:id="rId13"/>
    <p:sldMasterId id="2147484101" r:id="rId14"/>
    <p:sldMasterId id="2147484114" r:id="rId15"/>
    <p:sldMasterId id="2147484142" r:id="rId16"/>
    <p:sldMasterId id="2147484156" r:id="rId17"/>
    <p:sldMasterId id="2147484182" r:id="rId18"/>
    <p:sldMasterId id="2147484196" r:id="rId19"/>
    <p:sldMasterId id="2147484223" r:id="rId20"/>
    <p:sldMasterId id="2147484235" r:id="rId21"/>
    <p:sldMasterId id="2147484249" r:id="rId22"/>
    <p:sldMasterId id="2147484262" r:id="rId23"/>
    <p:sldMasterId id="2147484276" r:id="rId24"/>
  </p:sldMasterIdLst>
  <p:notesMasterIdLst>
    <p:notesMasterId r:id="rId101"/>
  </p:notesMasterIdLst>
  <p:handoutMasterIdLst>
    <p:handoutMasterId r:id="rId102"/>
  </p:handoutMasterIdLst>
  <p:sldIdLst>
    <p:sldId id="463" r:id="rId25"/>
    <p:sldId id="469" r:id="rId26"/>
    <p:sldId id="464" r:id="rId27"/>
    <p:sldId id="468" r:id="rId28"/>
    <p:sldId id="465" r:id="rId29"/>
    <p:sldId id="466" r:id="rId30"/>
    <p:sldId id="470" r:id="rId31"/>
    <p:sldId id="562" r:id="rId32"/>
    <p:sldId id="563" r:id="rId33"/>
    <p:sldId id="564" r:id="rId34"/>
    <p:sldId id="565" r:id="rId35"/>
    <p:sldId id="566" r:id="rId36"/>
    <p:sldId id="471" r:id="rId37"/>
    <p:sldId id="567" r:id="rId38"/>
    <p:sldId id="568" r:id="rId39"/>
    <p:sldId id="521" r:id="rId40"/>
    <p:sldId id="523" r:id="rId41"/>
    <p:sldId id="524" r:id="rId42"/>
    <p:sldId id="555" r:id="rId43"/>
    <p:sldId id="558" r:id="rId44"/>
    <p:sldId id="527" r:id="rId45"/>
    <p:sldId id="569" r:id="rId46"/>
    <p:sldId id="570" r:id="rId47"/>
    <p:sldId id="571" r:id="rId48"/>
    <p:sldId id="572" r:id="rId49"/>
    <p:sldId id="573" r:id="rId50"/>
    <p:sldId id="556" r:id="rId51"/>
    <p:sldId id="575" r:id="rId52"/>
    <p:sldId id="576" r:id="rId53"/>
    <p:sldId id="577" r:id="rId54"/>
    <p:sldId id="578" r:id="rId55"/>
    <p:sldId id="579" r:id="rId56"/>
    <p:sldId id="580" r:id="rId57"/>
    <p:sldId id="559" r:id="rId58"/>
    <p:sldId id="545" r:id="rId59"/>
    <p:sldId id="535" r:id="rId60"/>
    <p:sldId id="550" r:id="rId61"/>
    <p:sldId id="551" r:id="rId62"/>
    <p:sldId id="552" r:id="rId63"/>
    <p:sldId id="553" r:id="rId64"/>
    <p:sldId id="494" r:id="rId65"/>
    <p:sldId id="538" r:id="rId66"/>
    <p:sldId id="581" r:id="rId67"/>
    <p:sldId id="583" r:id="rId68"/>
    <p:sldId id="585" r:id="rId69"/>
    <p:sldId id="586" r:id="rId70"/>
    <p:sldId id="587" r:id="rId71"/>
    <p:sldId id="591" r:id="rId72"/>
    <p:sldId id="589" r:id="rId73"/>
    <p:sldId id="602" r:id="rId74"/>
    <p:sldId id="495" r:id="rId75"/>
    <p:sldId id="496" r:id="rId76"/>
    <p:sldId id="497" r:id="rId77"/>
    <p:sldId id="498" r:id="rId78"/>
    <p:sldId id="499" r:id="rId79"/>
    <p:sldId id="500" r:id="rId80"/>
    <p:sldId id="501" r:id="rId81"/>
    <p:sldId id="520" r:id="rId82"/>
    <p:sldId id="506" r:id="rId83"/>
    <p:sldId id="507" r:id="rId84"/>
    <p:sldId id="513" r:id="rId85"/>
    <p:sldId id="508" r:id="rId86"/>
    <p:sldId id="510" r:id="rId87"/>
    <p:sldId id="511" r:id="rId88"/>
    <p:sldId id="512" r:id="rId89"/>
    <p:sldId id="592" r:id="rId90"/>
    <p:sldId id="593" r:id="rId91"/>
    <p:sldId id="594" r:id="rId92"/>
    <p:sldId id="595" r:id="rId93"/>
    <p:sldId id="582" r:id="rId94"/>
    <p:sldId id="597" r:id="rId95"/>
    <p:sldId id="598" r:id="rId96"/>
    <p:sldId id="596" r:id="rId97"/>
    <p:sldId id="600" r:id="rId98"/>
    <p:sldId id="601" r:id="rId99"/>
    <p:sldId id="515" r:id="rId10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6633"/>
    <a:srgbClr val="FDFEE6"/>
    <a:srgbClr val="339966"/>
    <a:srgbClr val="006600"/>
    <a:srgbClr val="336600"/>
    <a:srgbClr val="B2B2B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83662" autoAdjust="0"/>
  </p:normalViewPr>
  <p:slideViewPr>
    <p:cSldViewPr>
      <p:cViewPr varScale="1">
        <p:scale>
          <a:sx n="72" d="100"/>
          <a:sy n="72" d="100"/>
        </p:scale>
        <p:origin x="1020" y="5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570"/>
    </p:cViewPr>
  </p:sorterViewPr>
  <p:notesViewPr>
    <p:cSldViewPr>
      <p:cViewPr varScale="1">
        <p:scale>
          <a:sx n="81" d="100"/>
          <a:sy n="81" d="100"/>
        </p:scale>
        <p:origin x="-208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07" Type="http://schemas.microsoft.com/office/2015/10/relationships/revisionInfo" Target="revisionInfo.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slide" Target="slides/slide50.xml"/><Relationship Id="rId79" Type="http://schemas.openxmlformats.org/officeDocument/2006/relationships/slide" Target="slides/slide55.xml"/><Relationship Id="rId87" Type="http://schemas.openxmlformats.org/officeDocument/2006/relationships/slide" Target="slides/slide63.xml"/><Relationship Id="rId102"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37.xml"/><Relationship Id="rId82" Type="http://schemas.openxmlformats.org/officeDocument/2006/relationships/slide" Target="slides/slide58.xml"/><Relationship Id="rId90" Type="http://schemas.openxmlformats.org/officeDocument/2006/relationships/slide" Target="slides/slide66.xml"/><Relationship Id="rId95" Type="http://schemas.openxmlformats.org/officeDocument/2006/relationships/slide" Target="slides/slide7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slide" Target="slides/slide61.xml"/><Relationship Id="rId93" Type="http://schemas.openxmlformats.org/officeDocument/2006/relationships/slide" Target="slides/slide69.xml"/><Relationship Id="rId98"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103"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slide" Target="slides/slide64.xml"/><Relationship Id="rId91" Type="http://schemas.openxmlformats.org/officeDocument/2006/relationships/slide" Target="slides/slide67.xml"/><Relationship Id="rId96"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3921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921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3921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64138FD6-7C08-4CAC-A13F-7BCFE6ED1148}" type="slidenum">
              <a:rPr lang="en-US"/>
              <a:pPr>
                <a:defRPr/>
              </a:pPr>
              <a:t>‹#›</a:t>
            </a:fld>
            <a:endParaRPr lang="en-US"/>
          </a:p>
        </p:txBody>
      </p:sp>
    </p:spTree>
    <p:extLst>
      <p:ext uri="{BB962C8B-B14F-4D97-AF65-F5344CB8AC3E}">
        <p14:creationId xmlns:p14="http://schemas.microsoft.com/office/powerpoint/2010/main" val="612083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3661448C-7D9E-4427-B601-E309CE40660B}" type="slidenum">
              <a:rPr lang="en-US"/>
              <a:pPr>
                <a:defRPr/>
              </a:pPr>
              <a:t>‹#›</a:t>
            </a:fld>
            <a:endParaRPr lang="en-US"/>
          </a:p>
        </p:txBody>
      </p:sp>
    </p:spTree>
    <p:extLst>
      <p:ext uri="{BB962C8B-B14F-4D97-AF65-F5344CB8AC3E}">
        <p14:creationId xmlns:p14="http://schemas.microsoft.com/office/powerpoint/2010/main" val="30529473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A0433F0D-4AB0-4566-B2EC-829419279034}" type="slidenum">
              <a:rPr lang="en-US" smtClean="0"/>
              <a:pPr/>
              <a:t>1</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xfrm>
            <a:off x="914400" y="4343400"/>
            <a:ext cx="5029200" cy="4114800"/>
          </a:xfrm>
          <a:noFill/>
          <a:ln/>
        </p:spPr>
        <p:txBody>
          <a:bodyPr/>
          <a:lstStyle/>
          <a:p>
            <a:pPr marL="228600" indent="-228600" eaLnBrk="1" hangingPunct="1"/>
            <a:r>
              <a:rPr lang="en-US"/>
              <a:t>WS is a program within the U.S. Department of Agriculture’s Animal and Plant Health Inspection Service (APHIS) that provides Federal leadership and expertise to resolve wildlife conflicts and create a balance that allows people and wildlife to coexist. </a:t>
            </a:r>
            <a:endParaRPr lang="en-US">
              <a:solidFill>
                <a:srgbClr val="FF0000"/>
              </a:solidFill>
            </a:endParaRPr>
          </a:p>
        </p:txBody>
      </p:sp>
    </p:spTree>
    <p:extLst>
      <p:ext uri="{BB962C8B-B14F-4D97-AF65-F5344CB8AC3E}">
        <p14:creationId xmlns:p14="http://schemas.microsoft.com/office/powerpoint/2010/main" val="72058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fld id="{0945AE0F-AF2F-4652-B243-E191F9C48F65}" type="slidenum">
              <a:rPr lang="en-US">
                <a:solidFill>
                  <a:prstClr val="black"/>
                </a:solidFill>
                <a:latin typeface="Arial" charset="0"/>
              </a:rPr>
              <a:pPr/>
              <a:t>13</a:t>
            </a:fld>
            <a:endParaRPr lang="en-US">
              <a:solidFill>
                <a:prstClr val="black"/>
              </a:solidFill>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accelerated spread of raccoon rabies (~35 miles/year) that was jump-started by the translocation of raccoon rabies to the WV-VA border in the late 1970’s, provided much of the early inertia for use of ORV in the US as an adjunct to conventional rabies prevention and control. </a:t>
            </a:r>
          </a:p>
        </p:txBody>
      </p:sp>
    </p:spTree>
    <p:extLst>
      <p:ext uri="{BB962C8B-B14F-4D97-AF65-F5344CB8AC3E}">
        <p14:creationId xmlns:p14="http://schemas.microsoft.com/office/powerpoint/2010/main" val="910693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US" dirty="0"/>
              <a:t>All ORV on map is from CY2014</a:t>
            </a:r>
            <a:r>
              <a:rPr lang="en-US" baseline="0" dirty="0"/>
              <a:t> and surveillance is CY13 and CY14 (through 10/15/14) combined. </a:t>
            </a:r>
          </a:p>
          <a:p>
            <a:r>
              <a:rPr lang="en-US" dirty="0"/>
              <a:t>8,198,991 = 6,505,631 V-RG and 1,693,360 ONRAB </a:t>
            </a:r>
            <a:endParaRPr lang="en-US" sz="1200" dirty="0"/>
          </a:p>
          <a:p>
            <a:r>
              <a:rPr lang="en-US" sz="1200" dirty="0"/>
              <a:t>6.5 million VRG baits (79%)</a:t>
            </a:r>
          </a:p>
          <a:p>
            <a:r>
              <a:rPr lang="en-US" sz="1200" dirty="0"/>
              <a:t>1.7 million ONRAB baits (21%)</a:t>
            </a:r>
          </a:p>
          <a:p>
            <a:endParaRPr lang="en-US" dirty="0"/>
          </a:p>
        </p:txBody>
      </p:sp>
      <p:sp>
        <p:nvSpPr>
          <p:cNvPr id="4" name="Slide Number Placeholder 3"/>
          <p:cNvSpPr>
            <a:spLocks noGrp="1"/>
          </p:cNvSpPr>
          <p:nvPr>
            <p:ph type="sldNum" sz="quarter" idx="10"/>
          </p:nvPr>
        </p:nvSpPr>
        <p:spPr/>
        <p:txBody>
          <a:bodyPr/>
          <a:lstStyle/>
          <a:p>
            <a:fld id="{7C9BF20E-6E08-4EF9-A711-35D29690B4A5}" type="slidenum">
              <a:rPr lang="en-US" smtClean="0">
                <a:solidFill>
                  <a:srgbClr val="000000"/>
                </a:solidFill>
              </a:rPr>
              <a:pPr/>
              <a:t>14</a:t>
            </a:fld>
            <a:endParaRPr lang="en-US" dirty="0">
              <a:solidFill>
                <a:srgbClr val="000000"/>
              </a:solidFill>
            </a:endParaRPr>
          </a:p>
        </p:txBody>
      </p:sp>
    </p:spTree>
    <p:extLst>
      <p:ext uri="{BB962C8B-B14F-4D97-AF65-F5344CB8AC3E}">
        <p14:creationId xmlns:p14="http://schemas.microsoft.com/office/powerpoint/2010/main" val="1606506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46209A8-949C-495D-9166-D99D1A4610BC}"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810221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D4A134-6582-43E6-B1BC-713F9F00A114}" type="slidenum">
              <a:rPr lang="en-US" altLang="en-US">
                <a:solidFill>
                  <a:prstClr val="black"/>
                </a:solidFill>
                <a:latin typeface="Arial" charset="0"/>
              </a:rPr>
              <a:pPr/>
              <a:t>16</a:t>
            </a:fld>
            <a:endParaRPr lang="en-US" altLang="en-US">
              <a:solidFill>
                <a:prstClr val="black"/>
              </a:solidFill>
              <a:latin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a:t>Rabies was first detected in MA in September, 1992 in the small town of Ashby.  As a response to this in 1994, an Oral Rabies Vaccination zone was established in southeastern, MA to prevent the spread of the disease on to Cape Cod.  The Cape Cod Canal acted as a barrier for ten years.</a:t>
            </a:r>
          </a:p>
        </p:txBody>
      </p:sp>
    </p:spTree>
    <p:extLst>
      <p:ext uri="{BB962C8B-B14F-4D97-AF65-F5344CB8AC3E}">
        <p14:creationId xmlns:p14="http://schemas.microsoft.com/office/powerpoint/2010/main" val="2438607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DCECDBD-D272-497E-B1B9-9854F146E8AC}" type="slidenum">
              <a:rPr lang="en-US" altLang="en-US">
                <a:solidFill>
                  <a:prstClr val="black"/>
                </a:solidFill>
                <a:latin typeface="Arial" charset="0"/>
              </a:rPr>
              <a:pPr/>
              <a:t>17</a:t>
            </a:fld>
            <a:endParaRPr lang="en-US" altLang="en-US">
              <a:solidFill>
                <a:prstClr val="black"/>
              </a:solidFill>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Cape Cod Canal</a:t>
            </a:r>
          </a:p>
        </p:txBody>
      </p:sp>
    </p:spTree>
    <p:extLst>
      <p:ext uri="{BB962C8B-B14F-4D97-AF65-F5344CB8AC3E}">
        <p14:creationId xmlns:p14="http://schemas.microsoft.com/office/powerpoint/2010/main" val="333820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CCF1125-90F5-46B4-B63C-54A599716213}" type="slidenum">
              <a:rPr lang="en-US" altLang="en-US">
                <a:solidFill>
                  <a:srgbClr val="000000"/>
                </a:solidFill>
                <a:latin typeface="Arial" charset="0"/>
              </a:rPr>
              <a:pPr/>
              <a:t>18</a:t>
            </a:fld>
            <a:endParaRPr lang="en-US" altLang="en-US">
              <a:solidFill>
                <a:srgbClr val="000000"/>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a:t>The Cape Cod Oral Rabies Vaccination program is among the longest running ORV programs in the nation, beginning in 1994 as a cooperative venture between Tufts University, Mass Department of Public Health, and Centers for Disease Control and Prevention.</a:t>
            </a:r>
          </a:p>
          <a:p>
            <a:pPr marL="228600" indent="-228600" eaLnBrk="1" hangingPunct="1"/>
            <a:r>
              <a:rPr lang="en-US" altLang="en-US"/>
              <a:t>Like many ORV programs, the Cape Cod program has utilized a strategy of creating barriers that utilized landscape features to strengthen the buffering effect.</a:t>
            </a:r>
          </a:p>
          <a:p>
            <a:pPr marL="228600" indent="-228600" eaLnBrk="1" hangingPunct="1"/>
            <a:r>
              <a:rPr lang="en-US" altLang="en-US"/>
              <a:t>In this case, the 28 km long by 143 meter wide Cape Cod Canal can certainly be assumed to have helped prevent the spread of rabies on to Cape Cod for 10 years.</a:t>
            </a:r>
          </a:p>
          <a:p>
            <a:pPr marL="228600" indent="-228600" eaLnBrk="1" hangingPunct="1"/>
            <a:r>
              <a:rPr lang="en-US" altLang="en-US"/>
              <a:t>After a rabid raccoon was discovered on the east side of the Canal in March 2004, emergency TVR, ORV, and enhanced surveillance was implemented.</a:t>
            </a:r>
          </a:p>
          <a:p>
            <a:pPr marL="228600" indent="-228600" eaLnBrk="1" hangingPunct="1"/>
            <a:r>
              <a:rPr lang="en-US" altLang="en-US"/>
              <a:t>Unfortunately, despite ORV twice per year, raccoon rabies had spread to Provincetown by 2006.  </a:t>
            </a:r>
          </a:p>
          <a:p>
            <a:pPr marL="228600" indent="-228600" eaLnBrk="1" hangingPunct="1"/>
            <a:endParaRPr lang="en-US" altLang="en-US"/>
          </a:p>
          <a:p>
            <a:pPr marL="228600" indent="-228600" eaLnBrk="1" hangingPunct="1"/>
            <a:r>
              <a:rPr lang="en-US" altLang="en-US"/>
              <a:t>Use of ORV bait stations began experimentally in 2006, and were operationally-implemented in 2009.  I’ll discuss this in further detail in a few moments</a:t>
            </a:r>
          </a:p>
        </p:txBody>
      </p:sp>
    </p:spTree>
    <p:extLst>
      <p:ext uri="{BB962C8B-B14F-4D97-AF65-F5344CB8AC3E}">
        <p14:creationId xmlns:p14="http://schemas.microsoft.com/office/powerpoint/2010/main" val="269466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D9E7ED5-EB36-4F33-A64C-EF2A74DFF79D}" type="slidenum">
              <a:rPr lang="en-US" altLang="en-US" smtClean="0">
                <a:solidFill>
                  <a:srgbClr val="000000"/>
                </a:solidFill>
                <a:latin typeface="Arial" panose="020B0604020202020204" pitchFamily="34" charset="0"/>
              </a:rPr>
              <a:pPr/>
              <a:t>19</a:t>
            </a:fld>
            <a:endParaRPr lang="en-US" altLang="en-US">
              <a:solidFill>
                <a:srgbClr val="000000"/>
              </a:solidFill>
              <a:latin typeface="Arial" panose="020B0604020202020204"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This slide is a testament to how successful we’ve been as a program.  We’ve had an enormous amount of cooperation and support since it’s inception. The Cape Cod ORV Program could not have had the success that we have without the help of each and every one these players!  </a:t>
            </a:r>
          </a:p>
        </p:txBody>
      </p:sp>
    </p:spTree>
    <p:extLst>
      <p:ext uri="{BB962C8B-B14F-4D97-AF65-F5344CB8AC3E}">
        <p14:creationId xmlns:p14="http://schemas.microsoft.com/office/powerpoint/2010/main" val="868660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C5E8904-5252-4828-BB33-485D0E7716DB}" type="slidenum">
              <a:rPr lang="en-US" altLang="en-US" smtClean="0">
                <a:solidFill>
                  <a:srgbClr val="000000"/>
                </a:solidFill>
                <a:latin typeface="Arial" panose="020B0604020202020204" pitchFamily="34" charset="0"/>
              </a:rPr>
              <a:pPr/>
              <a:t>20</a:t>
            </a:fld>
            <a:endParaRPr lang="en-US" altLang="en-US">
              <a:solidFill>
                <a:srgbClr val="000000"/>
              </a:solidFill>
              <a:latin typeface="Arial" panose="020B0604020202020204"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12003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0109608-8469-4F68-A926-58E98BE0B6DD}" type="slidenum">
              <a:rPr lang="en-US" altLang="en-US">
                <a:solidFill>
                  <a:srgbClr val="000000"/>
                </a:solidFill>
                <a:latin typeface="Arial" charset="0"/>
              </a:rPr>
              <a:pPr/>
              <a:t>21</a:t>
            </a:fld>
            <a:endParaRPr lang="en-US" altLang="en-US">
              <a:solidFill>
                <a:srgbClr val="000000"/>
              </a:solidFill>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Cornell University began the ORV bait station-related research in Buffalo and instituted the operational use of stations on Long Island, New York.  On Cape Cod, WS began the experimental use of bait stations in 2006 in the suburban-resort community of South Yarmouth.  The use of bait stations on the Cape was expanded in 2009 and have been an integral part of the ORV program there ever since.  Over time, the design developed by Cornell (left) evolved to the design shown here on the right.  The new design is camouflaged to prevent theft and materials deemed not necessary were eliminated and replaced as a cost-savings measure.  </a:t>
            </a:r>
          </a:p>
        </p:txBody>
      </p:sp>
    </p:spTree>
    <p:extLst>
      <p:ext uri="{BB962C8B-B14F-4D97-AF65-F5344CB8AC3E}">
        <p14:creationId xmlns:p14="http://schemas.microsoft.com/office/powerpoint/2010/main" val="2519329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10B874C-FBD0-4213-A0A7-DAB32D767E41}" type="slidenum">
              <a:rPr lang="en-US" altLang="en-US">
                <a:solidFill>
                  <a:srgbClr val="000000"/>
                </a:solidFill>
                <a:latin typeface="Arial" charset="0"/>
              </a:rPr>
              <a:pPr/>
              <a:t>22</a:t>
            </a:fld>
            <a:endParaRPr lang="en-US" altLang="en-US">
              <a:solidFill>
                <a:srgbClr val="000000"/>
              </a:solidFill>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During the 2009 –Spring 2010 ORV, coated sachet baits were hand-distributed on the outer-Cape and the northern portions of the mid-Cape.  As a measure to get bait to target animals more effectively and to avoid human or pet contact, 116 bait stations were deployed at high and low densities from Yarmouth to Orleans based on habitat types.</a:t>
            </a:r>
          </a:p>
        </p:txBody>
      </p:sp>
    </p:spTree>
    <p:extLst>
      <p:ext uri="{BB962C8B-B14F-4D97-AF65-F5344CB8AC3E}">
        <p14:creationId xmlns:p14="http://schemas.microsoft.com/office/powerpoint/2010/main" val="3516355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a:p>
        </p:txBody>
      </p:sp>
      <p:sp>
        <p:nvSpPr>
          <p:cNvPr id="27652" name="Slide Number Placeholder 3"/>
          <p:cNvSpPr>
            <a:spLocks noGrp="1"/>
          </p:cNvSpPr>
          <p:nvPr>
            <p:ph type="sldNum" sz="quarter" idx="5"/>
          </p:nvPr>
        </p:nvSpPr>
        <p:spPr>
          <a:noFill/>
        </p:spPr>
        <p:txBody>
          <a:bodyPr/>
          <a:lstStyle/>
          <a:p>
            <a:fld id="{AE6806F4-0E7D-4FB5-90E2-0F3EDB53675E}" type="slidenum">
              <a:rPr lang="en-US" smtClean="0"/>
              <a:pPr/>
              <a:t>3</a:t>
            </a:fld>
            <a:endParaRPr lang="en-US"/>
          </a:p>
        </p:txBody>
      </p:sp>
    </p:spTree>
    <p:extLst>
      <p:ext uri="{BB962C8B-B14F-4D97-AF65-F5344CB8AC3E}">
        <p14:creationId xmlns:p14="http://schemas.microsoft.com/office/powerpoint/2010/main" val="2511338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1932FE9-3C63-41FF-B597-05FBFBB3B5BD}" type="slidenum">
              <a:rPr lang="en-US" altLang="en-US">
                <a:solidFill>
                  <a:srgbClr val="000000"/>
                </a:solidFill>
                <a:latin typeface="Arial" charset="0"/>
              </a:rPr>
              <a:pPr/>
              <a:t>23</a:t>
            </a:fld>
            <a:endParaRPr lang="en-US" altLang="en-US">
              <a:solidFill>
                <a:srgbClr val="000000"/>
              </a:solidFill>
              <a:latin typeface="Arial"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After several discussions with cooperators, the Fall 2010 ORV marked the start of the move back towards the Cape Cod Canal.  Raccoon rabies was last detected from Yarmouth through Provincetown in 2008 or prior.  Funding that had been used to bait the outer-Cape towns was reallocated to include Barnstable in the ORV zone.  </a:t>
            </a:r>
          </a:p>
          <a:p>
            <a:pPr eaLnBrk="1" hangingPunct="1"/>
            <a:endParaRPr lang="en-US" altLang="en-US"/>
          </a:p>
        </p:txBody>
      </p:sp>
    </p:spTree>
    <p:extLst>
      <p:ext uri="{BB962C8B-B14F-4D97-AF65-F5344CB8AC3E}">
        <p14:creationId xmlns:p14="http://schemas.microsoft.com/office/powerpoint/2010/main" val="243975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82DA8341-F6CB-4125-A466-ED8CE544864E}" type="slidenum">
              <a:rPr lang="en-US">
                <a:solidFill>
                  <a:srgbClr val="000000"/>
                </a:solidFill>
                <a:latin typeface="Arial" charset="0"/>
              </a:rPr>
              <a:pPr eaLnBrk="1" hangingPunct="1"/>
              <a:t>24</a:t>
            </a:fld>
            <a:endParaRPr lang="en-US">
              <a:solidFill>
                <a:srgbClr val="000000"/>
              </a:solidFill>
              <a:latin typeface="Arial"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Here is</a:t>
            </a:r>
            <a:r>
              <a:rPr lang="en-US" baseline="0" dirty="0"/>
              <a:t> a</a:t>
            </a:r>
            <a:r>
              <a:rPr lang="en-US" dirty="0"/>
              <a:t> closer look at our ORV zones</a:t>
            </a:r>
            <a:r>
              <a:rPr lang="en-US" baseline="0" dirty="0"/>
              <a:t> from this past fall.  We used 238 bait stations, distributed between the low and high density areas.  4 additional stations will be added to the zone for the upcoming Spring ORV, and zones will remain the same.  Baiting is scheduled to begin the week of April 28 and will wrap up by May 28.</a:t>
            </a:r>
            <a:endParaRPr lang="en-US" dirty="0"/>
          </a:p>
        </p:txBody>
      </p:sp>
    </p:spTree>
    <p:extLst>
      <p:ext uri="{BB962C8B-B14F-4D97-AF65-F5344CB8AC3E}">
        <p14:creationId xmlns:p14="http://schemas.microsoft.com/office/powerpoint/2010/main" val="785791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fld id="{8D957E48-9F05-4908-B3EE-2BED12EFF6DD}" type="slidenum">
              <a:rPr lang="en-US">
                <a:solidFill>
                  <a:prstClr val="black"/>
                </a:solidFill>
                <a:latin typeface="Arial" charset="0"/>
              </a:rPr>
              <a:pPr/>
              <a:t>25</a:t>
            </a:fld>
            <a:endParaRPr lang="en-US">
              <a:solidFill>
                <a:prstClr val="black"/>
              </a:solidFill>
              <a:latin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b="1"/>
              <a:t>Based primarily on human and pet exposure events, passive public health surveillance is generally not sufficient for characterizing rabies epizootics in wildlife.</a:t>
            </a:r>
          </a:p>
          <a:p>
            <a:pPr lvl="1" eaLnBrk="1" hangingPunct="1"/>
            <a:r>
              <a:rPr lang="en-US" b="1"/>
              <a:t>Enhanced rabies surveillance is specifically directed at detecting the presence of rabies and may include sampling sick or strange-acting animals, roadkills, and animals removed for wildlife damage control purposes.</a:t>
            </a:r>
          </a:p>
        </p:txBody>
      </p:sp>
    </p:spTree>
    <p:extLst>
      <p:ext uri="{BB962C8B-B14F-4D97-AF65-F5344CB8AC3E}">
        <p14:creationId xmlns:p14="http://schemas.microsoft.com/office/powerpoint/2010/main" val="2975808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BC2005AA-83B9-448C-ACBD-CC02B2B7086B}" type="slidenum">
              <a:rPr lang="en-US">
                <a:solidFill>
                  <a:srgbClr val="000000"/>
                </a:solidFill>
                <a:latin typeface="Arial" charset="0"/>
              </a:rPr>
              <a:pPr eaLnBrk="1" hangingPunct="1"/>
              <a:t>26</a:t>
            </a:fld>
            <a:endParaRPr lang="en-US">
              <a:solidFill>
                <a:srgbClr val="000000"/>
              </a:solidFill>
              <a:latin typeface="Arial"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As you all know, public health surveillance only examines those animals that have been involved with a potential human or pet exposure.  Enhanced surveillance allows us to get a better idea on what the current status of the rabies virus is on Cape Cod.  The majority of these animals would not have been tested if we were just operating on a public health surveillance scheme.  This map shows rabies surveillance efforts on Cape Cod since 2002 through last year.</a:t>
            </a:r>
          </a:p>
        </p:txBody>
      </p:sp>
    </p:spTree>
    <p:extLst>
      <p:ext uri="{BB962C8B-B14F-4D97-AF65-F5344CB8AC3E}">
        <p14:creationId xmlns:p14="http://schemas.microsoft.com/office/powerpoint/2010/main" val="5671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F2B9EA6-5685-40FE-99A9-6A0E77527F58}" type="slidenum">
              <a:rPr lang="en-US" altLang="en-US">
                <a:solidFill>
                  <a:srgbClr val="000000"/>
                </a:solidFill>
                <a:latin typeface="Arial" charset="0"/>
              </a:rPr>
              <a:pPr/>
              <a:t>27</a:t>
            </a:fld>
            <a:endParaRPr lang="en-US" altLang="en-US">
              <a:solidFill>
                <a:srgbClr val="000000"/>
              </a:solidFill>
              <a:latin typeface="Arial"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603246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47092A9-7FC0-477F-89D1-B2012853E36C}" type="slidenum">
              <a:rPr lang="en-US" altLang="en-US">
                <a:solidFill>
                  <a:srgbClr val="000000"/>
                </a:solidFill>
                <a:latin typeface="Arial" charset="0"/>
              </a:rPr>
              <a:pPr/>
              <a:t>28</a:t>
            </a:fld>
            <a:endParaRPr lang="en-US" altLang="en-US">
              <a:solidFill>
                <a:srgbClr val="000000"/>
              </a:solidFill>
              <a:latin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As a result of encouraging rabies surveillance and high vaccination rates, we decided it was time to shift the ORV zone back to the canal last fall.  Here is a closer look at our current ORV zones.  We utilized 319 ORV bait stations, distributed between the low and high density areas.  The areas marked here in green were hand-baited by town and county officials, volunteers, and USDA.</a:t>
            </a:r>
          </a:p>
        </p:txBody>
      </p:sp>
    </p:spTree>
    <p:extLst>
      <p:ext uri="{BB962C8B-B14F-4D97-AF65-F5344CB8AC3E}">
        <p14:creationId xmlns:p14="http://schemas.microsoft.com/office/powerpoint/2010/main" val="850872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4B73689-6B12-4E1B-B8CC-595BEFEED158}" type="slidenum">
              <a:rPr lang="en-US" altLang="en-US">
                <a:solidFill>
                  <a:srgbClr val="000000"/>
                </a:solidFill>
                <a:latin typeface="Arial" panose="020B0604020202020204" pitchFamily="34" charset="0"/>
              </a:rPr>
              <a:pPr/>
              <a:t>30</a:t>
            </a:fld>
            <a:endParaRPr lang="en-US" altLang="en-US">
              <a:solidFill>
                <a:srgbClr val="000000"/>
              </a:solidFill>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644883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B6F9F6D-7C9C-4DB5-B94B-11E43AAA08FE}" type="slidenum">
              <a:rPr lang="en-US" altLang="en-US" smtClean="0">
                <a:solidFill>
                  <a:srgbClr val="000000"/>
                </a:solidFill>
                <a:latin typeface="Arial" panose="020B0604020202020204" pitchFamily="34" charset="0"/>
              </a:rPr>
              <a:pPr/>
              <a:t>31</a:t>
            </a:fld>
            <a:endParaRPr lang="en-US" altLang="en-US">
              <a:solidFill>
                <a:srgbClr val="000000"/>
              </a:solidFill>
              <a:latin typeface="Arial" panose="020B0604020202020204"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24242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2F6BA28-3ED1-4791-A2E9-91BBC608EAC9}" type="slidenum">
              <a:rPr lang="en-US" altLang="en-US" smtClean="0">
                <a:solidFill>
                  <a:srgbClr val="000000"/>
                </a:solidFill>
                <a:latin typeface="Arial" panose="020B0604020202020204" pitchFamily="34" charset="0"/>
              </a:rPr>
              <a:pPr/>
              <a:t>32</a:t>
            </a:fld>
            <a:endParaRPr lang="en-US" altLang="en-US">
              <a:solidFill>
                <a:srgbClr val="000000"/>
              </a:solidFill>
              <a:latin typeface="Arial" panose="020B0604020202020204"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791415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2E37E6F-15DF-4547-A45C-62FA912CC35D}" type="slidenum">
              <a:rPr lang="en-US" altLang="en-US" smtClean="0">
                <a:solidFill>
                  <a:srgbClr val="000000"/>
                </a:solidFill>
                <a:latin typeface="Arial" panose="020B0604020202020204" pitchFamily="34" charset="0"/>
              </a:rPr>
              <a:pPr/>
              <a:t>33</a:t>
            </a:fld>
            <a:endParaRPr lang="en-US" altLang="en-US">
              <a:solidFill>
                <a:srgbClr val="000000"/>
              </a:solidFill>
              <a:latin typeface="Arial" panose="020B0604020202020204"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32151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endParaRPr lang="en-US"/>
          </a:p>
        </p:txBody>
      </p:sp>
      <p:sp>
        <p:nvSpPr>
          <p:cNvPr id="28676" name="Slide Number Placeholder 3"/>
          <p:cNvSpPr>
            <a:spLocks noGrp="1"/>
          </p:cNvSpPr>
          <p:nvPr>
            <p:ph type="sldNum" sz="quarter" idx="5"/>
          </p:nvPr>
        </p:nvSpPr>
        <p:spPr>
          <a:noFill/>
        </p:spPr>
        <p:txBody>
          <a:bodyPr/>
          <a:lstStyle/>
          <a:p>
            <a:fld id="{ED9F885F-BF80-4027-95CB-589055E8D0DF}" type="slidenum">
              <a:rPr lang="en-US" smtClean="0"/>
              <a:pPr/>
              <a:t>4</a:t>
            </a:fld>
            <a:endParaRPr lang="en-US"/>
          </a:p>
        </p:txBody>
      </p:sp>
    </p:spTree>
    <p:extLst>
      <p:ext uri="{BB962C8B-B14F-4D97-AF65-F5344CB8AC3E}">
        <p14:creationId xmlns:p14="http://schemas.microsoft.com/office/powerpoint/2010/main" val="349270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71130D3-91F5-4E8B-8BE1-E4856BA4B3B0}" type="slidenum">
              <a:rPr lang="en-US" altLang="en-US" smtClean="0">
                <a:solidFill>
                  <a:srgbClr val="000000"/>
                </a:solidFill>
                <a:latin typeface="Arial" panose="020B0604020202020204" pitchFamily="34" charset="0"/>
              </a:rPr>
              <a:pPr/>
              <a:t>34</a:t>
            </a:fld>
            <a:endParaRPr lang="en-US" altLang="en-US">
              <a:solidFill>
                <a:srgbClr val="000000"/>
              </a:solidFill>
              <a:latin typeface="Arial" panose="020B0604020202020204"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This map shows the distribution of rabies surveillance freezers throughout the Cape.</a:t>
            </a:r>
          </a:p>
        </p:txBody>
      </p:sp>
    </p:spTree>
    <p:extLst>
      <p:ext uri="{BB962C8B-B14F-4D97-AF65-F5344CB8AC3E}">
        <p14:creationId xmlns:p14="http://schemas.microsoft.com/office/powerpoint/2010/main" val="1296069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0356EBC3-BC7E-4FDF-9B9C-27AB17996883}" type="slidenum">
              <a:rPr lang="en-US" altLang="en-US" smtClean="0">
                <a:solidFill>
                  <a:srgbClr val="000000"/>
                </a:solidFill>
                <a:latin typeface="Arial" panose="020B0604020202020204" pitchFamily="34" charset="0"/>
              </a:rPr>
              <a:pPr/>
              <a:t>35</a:t>
            </a:fld>
            <a:endParaRPr lang="en-US" altLang="en-US">
              <a:solidFill>
                <a:srgbClr val="000000"/>
              </a:solidFill>
              <a:latin typeface="Arial" panose="020B0604020202020204"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34272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B771B81-559A-414D-AC23-2E719E7445EF}" type="slidenum">
              <a:rPr lang="en-US" altLang="en-US">
                <a:solidFill>
                  <a:prstClr val="black"/>
                </a:solidFill>
                <a:latin typeface="Arial" charset="0"/>
              </a:rPr>
              <a:pPr/>
              <a:t>36</a:t>
            </a:fld>
            <a:endParaRPr lang="en-US" altLang="en-US">
              <a:solidFill>
                <a:prstClr val="black"/>
              </a:solidFill>
              <a:latin typeface="Arial"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rPr>
              <a:t>Prior to each ORV bait distribution, we conduct media events to get the word out about the program.  This is especially important when moving the zone in to new areas or areas where baiting has not occurred in several years.</a:t>
            </a:r>
          </a:p>
          <a:p>
            <a:pPr>
              <a:buFontTx/>
              <a:buChar char="•"/>
            </a:pPr>
            <a:endParaRPr lang="en-US" altLang="en-US" b="1">
              <a:solidFill>
                <a:srgbClr val="000000"/>
              </a:solidFill>
            </a:endParaRPr>
          </a:p>
          <a:p>
            <a:r>
              <a:rPr lang="en-US" altLang="en-US" b="1">
                <a:solidFill>
                  <a:srgbClr val="000000"/>
                </a:solidFill>
              </a:rPr>
              <a:t>Informational materials are sent out to all area cooperators via email including a FAQ sheet, ORV Poster, and a Slide for local TV channels.</a:t>
            </a:r>
          </a:p>
          <a:p>
            <a:endParaRPr lang="en-US" altLang="en-US" b="1">
              <a:solidFill>
                <a:srgbClr val="000000"/>
              </a:solidFill>
            </a:endParaRPr>
          </a:p>
          <a:p>
            <a:pPr>
              <a:buFontTx/>
              <a:buChar char="•"/>
            </a:pPr>
            <a:r>
              <a:rPr lang="en-US" altLang="en-US" b="1">
                <a:solidFill>
                  <a:srgbClr val="000000"/>
                </a:solidFill>
              </a:rPr>
              <a:t>In addition to the media event, the Cape Cod Rabies Task Force issues a Press Release to alert the public of the activity.</a:t>
            </a:r>
          </a:p>
          <a:p>
            <a:endParaRPr lang="en-US" altLang="en-US"/>
          </a:p>
          <a:p>
            <a:r>
              <a:rPr lang="en-US" altLang="en-US"/>
              <a:t>Enjoyed an immense amount of local support over the years</a:t>
            </a:r>
          </a:p>
        </p:txBody>
      </p:sp>
    </p:spTree>
    <p:extLst>
      <p:ext uri="{BB962C8B-B14F-4D97-AF65-F5344CB8AC3E}">
        <p14:creationId xmlns:p14="http://schemas.microsoft.com/office/powerpoint/2010/main" val="2618683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9991B84-5DEC-4CC4-8AD1-AFB5CE7799F5}" type="slidenum">
              <a:rPr lang="en-US" altLang="en-US" smtClean="0">
                <a:solidFill>
                  <a:srgbClr val="000000"/>
                </a:solidFill>
                <a:latin typeface="Arial" panose="020B0604020202020204" pitchFamily="34" charset="0"/>
              </a:rPr>
              <a:pPr/>
              <a:t>37</a:t>
            </a:fld>
            <a:endParaRPr lang="en-US" altLang="en-US">
              <a:solidFill>
                <a:srgbClr val="000000"/>
              </a:solidFill>
              <a:latin typeface="Arial" panose="020B0604020202020204"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85447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FE31421-BDBC-49E7-80BC-BE641A38769C}" type="slidenum">
              <a:rPr lang="en-US" altLang="en-US" smtClean="0">
                <a:solidFill>
                  <a:srgbClr val="000000"/>
                </a:solidFill>
                <a:latin typeface="Arial" panose="020B0604020202020204" pitchFamily="34" charset="0"/>
              </a:rPr>
              <a:pPr/>
              <a:t>38</a:t>
            </a:fld>
            <a:endParaRPr lang="en-US" altLang="en-US">
              <a:solidFill>
                <a:srgbClr val="000000"/>
              </a:solidFill>
              <a:latin typeface="Arial" panose="020B0604020202020204" pitchFamily="34" charset="0"/>
            </a:endParaRPr>
          </a:p>
        </p:txBody>
      </p:sp>
      <p:sp>
        <p:nvSpPr>
          <p:cNvPr id="96259"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defRPr/>
            </a:pPr>
            <a:r>
              <a:rPr lang="en-US" b="1" dirty="0">
                <a:solidFill>
                  <a:srgbClr val="000000"/>
                </a:solidFill>
                <a:latin typeface="Tahoma" charset="0"/>
              </a:rPr>
              <a:t> WB Bjorklund and SD Chandler attended RITA in Fort Collins, CO (October 4-9); both gave oral presentations</a:t>
            </a:r>
          </a:p>
          <a:p>
            <a:pPr>
              <a:spcBef>
                <a:spcPct val="50000"/>
              </a:spcBef>
              <a:buFontTx/>
              <a:buChar char="•"/>
              <a:defRPr/>
            </a:pPr>
            <a:r>
              <a:rPr lang="en-US" b="1" dirty="0">
                <a:solidFill>
                  <a:srgbClr val="000000"/>
                </a:solidFill>
                <a:latin typeface="Tahoma" charset="0"/>
              </a:rPr>
              <a:t> WB Bjorklund and WDB Mickley gave a presentation at the Northeast Chapter of The Wildlife Society in Westborough, MA (April 16); interactive demonstrations of equipment followed (assisted by WT Bevilacqua and WB Rogers)</a:t>
            </a:r>
          </a:p>
          <a:p>
            <a:pPr>
              <a:spcBef>
                <a:spcPct val="50000"/>
              </a:spcBef>
              <a:buFontTx/>
              <a:buChar char="•"/>
              <a:defRPr/>
            </a:pPr>
            <a:r>
              <a:rPr lang="en-US" b="1" dirty="0">
                <a:solidFill>
                  <a:srgbClr val="000000"/>
                </a:solidFill>
                <a:latin typeface="Tahoma" charset="0"/>
              </a:rPr>
              <a:t> CCORV Media Events (April 8 and September 17)</a:t>
            </a:r>
          </a:p>
          <a:p>
            <a:pPr>
              <a:spcBef>
                <a:spcPct val="50000"/>
              </a:spcBef>
              <a:buFontTx/>
              <a:buChar char="•"/>
              <a:defRPr/>
            </a:pPr>
            <a:r>
              <a:rPr lang="en-US" b="1" dirty="0">
                <a:solidFill>
                  <a:srgbClr val="000000"/>
                </a:solidFill>
                <a:latin typeface="Tahoma" charset="0"/>
              </a:rPr>
              <a:t> Public Access TV segment filmed (On the Road with David Vieira [State Rep.] – September 29, October 15, and one date in December)</a:t>
            </a:r>
          </a:p>
          <a:p>
            <a:pPr>
              <a:defRPr/>
            </a:pPr>
            <a:endParaRPr lang="en-US" dirty="0">
              <a:latin typeface="+mn-lt"/>
            </a:endParaRPr>
          </a:p>
        </p:txBody>
      </p:sp>
    </p:spTree>
    <p:extLst>
      <p:ext uri="{BB962C8B-B14F-4D97-AF65-F5344CB8AC3E}">
        <p14:creationId xmlns:p14="http://schemas.microsoft.com/office/powerpoint/2010/main" val="1918013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056A99B-532E-42DF-A292-789034D49481}" type="slidenum">
              <a:rPr lang="en-US" altLang="en-US" smtClean="0">
                <a:solidFill>
                  <a:srgbClr val="000000"/>
                </a:solidFill>
                <a:latin typeface="Arial" panose="020B0604020202020204" pitchFamily="34" charset="0"/>
              </a:rPr>
              <a:pPr/>
              <a:t>39</a:t>
            </a:fld>
            <a:endParaRPr lang="en-US" altLang="en-US">
              <a:solidFill>
                <a:srgbClr val="000000"/>
              </a:solidFill>
              <a:latin typeface="Arial" panose="020B0604020202020204"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altLang="en-US" b="1">
              <a:solidFill>
                <a:srgbClr val="000000"/>
              </a:solidFill>
              <a:latin typeface="Arial" panose="020B0604020202020204" pitchFamily="34" charset="0"/>
            </a:endParaRPr>
          </a:p>
          <a:p>
            <a:endParaRPr lang="en-US" altLang="en-US" b="1">
              <a:solidFill>
                <a:srgbClr val="000000"/>
              </a:solidFill>
              <a:latin typeface="Arial" panose="020B0604020202020204" pitchFamily="34" charset="0"/>
            </a:endParaRPr>
          </a:p>
          <a:p>
            <a:endParaRPr lang="en-US" altLang="en-US">
              <a:latin typeface="Arial" panose="020B0604020202020204" pitchFamily="34" charset="0"/>
            </a:endParaRPr>
          </a:p>
        </p:txBody>
      </p:sp>
    </p:spTree>
    <p:extLst>
      <p:ext uri="{BB962C8B-B14F-4D97-AF65-F5344CB8AC3E}">
        <p14:creationId xmlns:p14="http://schemas.microsoft.com/office/powerpoint/2010/main" val="3088045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0040A44-BBD8-43EC-BD3E-D1F54CD0B5B2}" type="slidenum">
              <a:rPr lang="en-US" altLang="en-US" smtClean="0">
                <a:solidFill>
                  <a:srgbClr val="000000"/>
                </a:solidFill>
                <a:latin typeface="Arial" panose="020B0604020202020204" pitchFamily="34" charset="0"/>
              </a:rPr>
              <a:pPr/>
              <a:t>40</a:t>
            </a:fld>
            <a:endParaRPr lang="en-US" altLang="en-US">
              <a:solidFill>
                <a:srgbClr val="000000"/>
              </a:solidFill>
              <a:latin typeface="Arial" panose="020B0604020202020204"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altLang="en-US" b="1">
              <a:solidFill>
                <a:srgbClr val="000000"/>
              </a:solidFill>
              <a:latin typeface="Arial" panose="020B0604020202020204" pitchFamily="34" charset="0"/>
            </a:endParaRPr>
          </a:p>
          <a:p>
            <a:endParaRPr lang="en-US" altLang="en-US" b="1">
              <a:solidFill>
                <a:srgbClr val="000000"/>
              </a:solidFill>
              <a:latin typeface="Arial" panose="020B0604020202020204" pitchFamily="34" charset="0"/>
            </a:endParaRPr>
          </a:p>
          <a:p>
            <a:endParaRPr lang="en-US" altLang="en-US">
              <a:latin typeface="Arial" panose="020B0604020202020204" pitchFamily="34" charset="0"/>
            </a:endParaRPr>
          </a:p>
        </p:txBody>
      </p:sp>
    </p:spTree>
    <p:extLst>
      <p:ext uri="{BB962C8B-B14F-4D97-AF65-F5344CB8AC3E}">
        <p14:creationId xmlns:p14="http://schemas.microsoft.com/office/powerpoint/2010/main" val="39836885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85F84B1E-EB78-4FD1-B332-132799BFA5AF}" type="slidenum">
              <a:rPr lang="en-US">
                <a:solidFill>
                  <a:srgbClr val="000000"/>
                </a:solidFill>
                <a:latin typeface="Arial" charset="0"/>
              </a:rPr>
              <a:pPr eaLnBrk="1" hangingPunct="1"/>
              <a:t>41</a:t>
            </a:fld>
            <a:endParaRPr lang="en-US">
              <a:solidFill>
                <a:srgbClr val="000000"/>
              </a:solidFill>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As you all know, we’ve conduct numerous raccoon density estimation studies on Cape Cod (and within other rabies ORV zones in the country). These studies allow us to obtain critical population data that may be used when making decisions on bait distribution and other management activities.  We also collect samples from these specimens that can be used to access the effectiveness of our ORV program.</a:t>
            </a:r>
          </a:p>
        </p:txBody>
      </p:sp>
    </p:spTree>
    <p:extLst>
      <p:ext uri="{BB962C8B-B14F-4D97-AF65-F5344CB8AC3E}">
        <p14:creationId xmlns:p14="http://schemas.microsoft.com/office/powerpoint/2010/main" val="26852960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fld id="{066AB09B-0743-42FA-9F02-34E5832192EF}" type="slidenum">
              <a:rPr lang="en-US">
                <a:solidFill>
                  <a:prstClr val="black"/>
                </a:solidFill>
                <a:latin typeface="Arial" charset="0"/>
              </a:rPr>
              <a:pPr/>
              <a:t>42</a:t>
            </a:fld>
            <a:endParaRPr lang="en-US">
              <a:solidFill>
                <a:prstClr val="black"/>
              </a:solidFill>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50000"/>
              </a:spcBef>
              <a:spcAft>
                <a:spcPct val="0"/>
              </a:spcAft>
              <a:buFontTx/>
              <a:buChar char="•"/>
              <a:defRPr/>
            </a:pPr>
            <a:r>
              <a:rPr lang="en-US" sz="1700" b="1" dirty="0">
                <a:solidFill>
                  <a:srgbClr val="000000"/>
                </a:solidFill>
                <a:latin typeface="Tahoma" charset="0"/>
              </a:rPr>
              <a:t> In addition to traditional NRMP samples, WS is collecting raccoon DNA samples as part of  collaborative project with NWRC </a:t>
            </a:r>
          </a:p>
          <a:p>
            <a:pPr lvl="1" eaLnBrk="0" fontAlgn="base" hangingPunct="0">
              <a:spcBef>
                <a:spcPct val="50000"/>
              </a:spcBef>
              <a:spcAft>
                <a:spcPct val="0"/>
              </a:spcAft>
              <a:buFontTx/>
              <a:buChar char="•"/>
              <a:defRPr/>
            </a:pPr>
            <a:r>
              <a:rPr lang="en-US" sz="1700" b="1" dirty="0">
                <a:solidFill>
                  <a:srgbClr val="000000"/>
                </a:solidFill>
                <a:latin typeface="Tahoma" charset="0"/>
              </a:rPr>
              <a:t> Examine population makeup on mainland Barnstable County, eastern-most peninsular Barnstable County, and further down the Cape.</a:t>
            </a:r>
          </a:p>
          <a:p>
            <a:pPr lvl="1" eaLnBrk="0" fontAlgn="base" hangingPunct="0">
              <a:spcBef>
                <a:spcPct val="50000"/>
              </a:spcBef>
              <a:spcAft>
                <a:spcPct val="0"/>
              </a:spcAft>
              <a:buFontTx/>
              <a:buChar char="•"/>
              <a:defRPr/>
            </a:pPr>
            <a:r>
              <a:rPr lang="en-US" sz="1700" b="1" dirty="0">
                <a:solidFill>
                  <a:srgbClr val="000000"/>
                </a:solidFill>
                <a:latin typeface="Tahoma" charset="0"/>
              </a:rPr>
              <a:t> Blood (</a:t>
            </a:r>
            <a:r>
              <a:rPr lang="en-US" sz="1700" b="1" dirty="0" err="1">
                <a:solidFill>
                  <a:srgbClr val="000000"/>
                </a:solidFill>
                <a:latin typeface="Tahoma" charset="0"/>
              </a:rPr>
              <a:t>Whatman</a:t>
            </a:r>
            <a:r>
              <a:rPr lang="en-US" sz="1700" b="1" dirty="0">
                <a:solidFill>
                  <a:srgbClr val="000000"/>
                </a:solidFill>
                <a:latin typeface="Tahoma" charset="0"/>
              </a:rPr>
              <a:t> Cards), brainstem (negative DRIT samples), or tissue samples (ear tips from deceased animals)</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817034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920C6E7-5EBF-4F8A-AC5C-A4041492F5BC}" type="slidenum">
              <a:rPr lang="en-US" altLang="en-US" smtClean="0">
                <a:solidFill>
                  <a:srgbClr val="000000"/>
                </a:solidFill>
                <a:latin typeface="Arial" panose="020B0604020202020204" pitchFamily="34" charset="0"/>
              </a:rPr>
              <a:pPr/>
              <a:t>43</a:t>
            </a:fld>
            <a:endParaRPr lang="en-US" altLang="en-US">
              <a:solidFill>
                <a:srgbClr val="000000"/>
              </a:solidFill>
              <a:latin typeface="Arial" panose="020B0604020202020204"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060471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r>
              <a:rPr lang="en-US"/>
              <a:t>Federal leadership and expertise include protecting livestock and poultry, natural resources, and public health and safety through an integrated wildlife management approach. </a:t>
            </a:r>
          </a:p>
          <a:p>
            <a:endParaRPr lang="en-US"/>
          </a:p>
        </p:txBody>
      </p:sp>
      <p:sp>
        <p:nvSpPr>
          <p:cNvPr id="29700" name="Slide Number Placeholder 3"/>
          <p:cNvSpPr>
            <a:spLocks noGrp="1"/>
          </p:cNvSpPr>
          <p:nvPr>
            <p:ph type="sldNum" sz="quarter" idx="5"/>
          </p:nvPr>
        </p:nvSpPr>
        <p:spPr>
          <a:noFill/>
        </p:spPr>
        <p:txBody>
          <a:bodyPr/>
          <a:lstStyle/>
          <a:p>
            <a:fld id="{B941E333-4A7B-4126-B4BD-D8D601923E8D}" type="slidenum">
              <a:rPr lang="en-US" smtClean="0"/>
              <a:pPr/>
              <a:t>5</a:t>
            </a:fld>
            <a:endParaRPr lang="en-US"/>
          </a:p>
        </p:txBody>
      </p:sp>
    </p:spTree>
    <p:extLst>
      <p:ext uri="{BB962C8B-B14F-4D97-AF65-F5344CB8AC3E}">
        <p14:creationId xmlns:p14="http://schemas.microsoft.com/office/powerpoint/2010/main" val="27278277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numCol="1" anchor="t" anchorCtr="0" compatLnSpc="1">
            <a:prstTxWarp prst="textNoShape">
              <a:avLst/>
            </a:prstTxWarp>
          </a:bodyPr>
          <a:lstStyle/>
          <a:p>
            <a:pPr eaLnBrk="1" hangingPunct="1">
              <a:spcBef>
                <a:spcPct val="0"/>
              </a:spcBef>
            </a:pPr>
            <a:endParaRPr lang="en-US" altLang="en-US"/>
          </a:p>
        </p:txBody>
      </p:sp>
      <p:sp>
        <p:nvSpPr>
          <p:cNvPr id="5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896938">
              <a:spcBef>
                <a:spcPct val="30000"/>
              </a:spcBef>
              <a:defRPr sz="1200">
                <a:solidFill>
                  <a:schemeClr val="tx1"/>
                </a:solidFill>
                <a:latin typeface="Calibri" panose="020F0502020204030204" pitchFamily="34" charset="0"/>
              </a:defRPr>
            </a:lvl1pPr>
            <a:lvl2pPr marL="742950" indent="-285750" defTabSz="896938">
              <a:spcBef>
                <a:spcPct val="30000"/>
              </a:spcBef>
              <a:defRPr sz="1200">
                <a:solidFill>
                  <a:schemeClr val="tx1"/>
                </a:solidFill>
                <a:latin typeface="Calibri" panose="020F0502020204030204" pitchFamily="34" charset="0"/>
              </a:defRPr>
            </a:lvl2pPr>
            <a:lvl3pPr marL="1143000" indent="-228600" defTabSz="896938">
              <a:spcBef>
                <a:spcPct val="30000"/>
              </a:spcBef>
              <a:defRPr sz="1200">
                <a:solidFill>
                  <a:schemeClr val="tx1"/>
                </a:solidFill>
                <a:latin typeface="Calibri" panose="020F0502020204030204" pitchFamily="34" charset="0"/>
              </a:defRPr>
            </a:lvl3pPr>
            <a:lvl4pPr marL="1600200" indent="-228600" defTabSz="896938">
              <a:spcBef>
                <a:spcPct val="30000"/>
              </a:spcBef>
              <a:defRPr sz="1200">
                <a:solidFill>
                  <a:schemeClr val="tx1"/>
                </a:solidFill>
                <a:latin typeface="Calibri" panose="020F0502020204030204" pitchFamily="34" charset="0"/>
              </a:defRPr>
            </a:lvl4pPr>
            <a:lvl5pPr marL="2057400" indent="-228600" defTabSz="896938">
              <a:spcBef>
                <a:spcPct val="30000"/>
              </a:spcBef>
              <a:defRPr sz="1200">
                <a:solidFill>
                  <a:schemeClr val="tx1"/>
                </a:solidFill>
                <a:latin typeface="Calibri" panose="020F0502020204030204" pitchFamily="34" charset="0"/>
              </a:defRPr>
            </a:lvl5pPr>
            <a:lvl6pPr marL="2514600" indent="-228600" defTabSz="8969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8969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8969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89693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C4DA448-42BB-4C61-9000-8F772CC68775}" type="slidenum">
              <a:rPr lang="en-US" altLang="en-US"/>
              <a:pPr algn="r" eaLnBrk="1" hangingPunct="1">
                <a:spcBef>
                  <a:spcPct val="0"/>
                </a:spcBef>
              </a:pPr>
              <a:t>44</a:t>
            </a:fld>
            <a:endParaRPr lang="en-US" altLang="en-US"/>
          </a:p>
        </p:txBody>
      </p:sp>
    </p:spTree>
    <p:extLst>
      <p:ext uri="{BB962C8B-B14F-4D97-AF65-F5344CB8AC3E}">
        <p14:creationId xmlns:p14="http://schemas.microsoft.com/office/powerpoint/2010/main" val="1255581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numCol="1" anchor="t" anchorCtr="0" compatLnSpc="1">
            <a:prstTxWarp prst="textNoShape">
              <a:avLst/>
            </a:prstTxWarp>
          </a:bodyPr>
          <a:lstStyle/>
          <a:p>
            <a:pPr eaLnBrk="1" hangingPunct="1">
              <a:spcBef>
                <a:spcPct val="0"/>
              </a:spcBef>
            </a:pPr>
            <a:r>
              <a:rPr lang="en-US" altLang="en-US"/>
              <a:t>Emphasis on morbidity/mortality events</a:t>
            </a:r>
          </a:p>
          <a:p>
            <a:pPr eaLnBrk="1" hangingPunct="1">
              <a:spcBef>
                <a:spcPct val="0"/>
              </a:spcBef>
            </a:pPr>
            <a:r>
              <a:rPr lang="en-US" altLang="en-US"/>
              <a:t>Environmental samp</a:t>
            </a:r>
          </a:p>
        </p:txBody>
      </p:sp>
      <p:sp>
        <p:nvSpPr>
          <p:cNvPr id="102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896938">
              <a:spcBef>
                <a:spcPct val="30000"/>
              </a:spcBef>
              <a:defRPr sz="1200">
                <a:solidFill>
                  <a:schemeClr val="tx1"/>
                </a:solidFill>
                <a:latin typeface="Calibri" panose="020F0502020204030204" pitchFamily="34" charset="0"/>
              </a:defRPr>
            </a:lvl1pPr>
            <a:lvl2pPr marL="742950" indent="-285750" defTabSz="896938">
              <a:spcBef>
                <a:spcPct val="30000"/>
              </a:spcBef>
              <a:defRPr sz="1200">
                <a:solidFill>
                  <a:schemeClr val="tx1"/>
                </a:solidFill>
                <a:latin typeface="Calibri" panose="020F0502020204030204" pitchFamily="34" charset="0"/>
              </a:defRPr>
            </a:lvl2pPr>
            <a:lvl3pPr marL="1143000" indent="-228600" defTabSz="896938">
              <a:spcBef>
                <a:spcPct val="30000"/>
              </a:spcBef>
              <a:defRPr sz="1200">
                <a:solidFill>
                  <a:schemeClr val="tx1"/>
                </a:solidFill>
                <a:latin typeface="Calibri" panose="020F0502020204030204" pitchFamily="34" charset="0"/>
              </a:defRPr>
            </a:lvl3pPr>
            <a:lvl4pPr marL="1600200" indent="-228600" defTabSz="896938">
              <a:spcBef>
                <a:spcPct val="30000"/>
              </a:spcBef>
              <a:defRPr sz="1200">
                <a:solidFill>
                  <a:schemeClr val="tx1"/>
                </a:solidFill>
                <a:latin typeface="Calibri" panose="020F0502020204030204" pitchFamily="34" charset="0"/>
              </a:defRPr>
            </a:lvl4pPr>
            <a:lvl5pPr marL="2057400" indent="-228600" defTabSz="896938">
              <a:spcBef>
                <a:spcPct val="30000"/>
              </a:spcBef>
              <a:defRPr sz="1200">
                <a:solidFill>
                  <a:schemeClr val="tx1"/>
                </a:solidFill>
                <a:latin typeface="Calibri" panose="020F0502020204030204" pitchFamily="34" charset="0"/>
              </a:defRPr>
            </a:lvl5pPr>
            <a:lvl6pPr marL="2514600" indent="-228600" defTabSz="8969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8969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8969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89693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9767FF5-1386-4CFA-80EF-E31D28347C4D}" type="slidenum">
              <a:rPr lang="en-US" altLang="en-US"/>
              <a:pPr algn="r" eaLnBrk="1" hangingPunct="1">
                <a:spcBef>
                  <a:spcPct val="0"/>
                </a:spcBef>
              </a:pPr>
              <a:t>48</a:t>
            </a:fld>
            <a:endParaRPr lang="en-US" altLang="en-US"/>
          </a:p>
        </p:txBody>
      </p:sp>
    </p:spTree>
    <p:extLst>
      <p:ext uri="{BB962C8B-B14F-4D97-AF65-F5344CB8AC3E}">
        <p14:creationId xmlns:p14="http://schemas.microsoft.com/office/powerpoint/2010/main" val="18236816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buFont typeface="Arial" pitchFamily="34" charset="0"/>
              <a:buChar char="•"/>
              <a:defRPr/>
            </a:pPr>
            <a:endParaRPr lang="en-US" dirty="0">
              <a:ea typeface="+mn-ea"/>
              <a:cs typeface="+mn-cs"/>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1C5099B-EE67-4CDA-91F0-213A569F8FBC}" type="slidenum">
              <a:rPr lang="en-US" altLang="en-US">
                <a:solidFill>
                  <a:prstClr val="black"/>
                </a:solidFill>
              </a:rPr>
              <a:pPr eaLnBrk="1" hangingPunct="1">
                <a:spcBef>
                  <a:spcPct val="0"/>
                </a:spcBef>
              </a:pPr>
              <a:t>52</a:t>
            </a:fld>
            <a:endParaRPr lang="en-US" altLang="en-US">
              <a:solidFill>
                <a:prstClr val="black"/>
              </a:solidFill>
            </a:endParaRPr>
          </a:p>
        </p:txBody>
      </p:sp>
    </p:spTree>
    <p:extLst>
      <p:ext uri="{BB962C8B-B14F-4D97-AF65-F5344CB8AC3E}">
        <p14:creationId xmlns:p14="http://schemas.microsoft.com/office/powerpoint/2010/main" val="3551203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altLang="en-US"/>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C88C0C2-19DF-4EB1-88C8-174C7A2C8F34}" type="slidenum">
              <a:rPr lang="en-US" altLang="en-US">
                <a:solidFill>
                  <a:prstClr val="black"/>
                </a:solidFill>
              </a:rPr>
              <a:pPr eaLnBrk="1" hangingPunct="1">
                <a:spcBef>
                  <a:spcPct val="0"/>
                </a:spcBef>
              </a:pPr>
              <a:t>56</a:t>
            </a:fld>
            <a:endParaRPr lang="en-US" altLang="en-US">
              <a:solidFill>
                <a:prstClr val="black"/>
              </a:solidFill>
            </a:endParaRPr>
          </a:p>
        </p:txBody>
      </p:sp>
    </p:spTree>
    <p:extLst>
      <p:ext uri="{BB962C8B-B14F-4D97-AF65-F5344CB8AC3E}">
        <p14:creationId xmlns:p14="http://schemas.microsoft.com/office/powerpoint/2010/main" val="37482590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EB3BFF40-B4B9-4AB7-BABF-7402A099EBBB}" type="slidenum">
              <a:rPr lang="en-US" altLang="en-US">
                <a:solidFill>
                  <a:srgbClr val="000000"/>
                </a:solidFill>
              </a:rPr>
              <a:pPr eaLnBrk="1" hangingPunct="1">
                <a:spcBef>
                  <a:spcPct val="0"/>
                </a:spcBef>
              </a:pPr>
              <a:t>57</a:t>
            </a:fld>
            <a:endParaRPr lang="en-US" altLang="en-US">
              <a:solidFill>
                <a:srgbClr val="000000"/>
              </a:solidFill>
            </a:endParaRPr>
          </a:p>
        </p:txBody>
      </p:sp>
    </p:spTree>
    <p:extLst>
      <p:ext uri="{BB962C8B-B14F-4D97-AF65-F5344CB8AC3E}">
        <p14:creationId xmlns:p14="http://schemas.microsoft.com/office/powerpoint/2010/main" val="6272678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spcBef>
                <a:spcPct val="0"/>
              </a:spcBef>
              <a:buFontTx/>
              <a:buChar char="•"/>
            </a:pPr>
            <a:endParaRPr lang="en-US" altLang="en-US"/>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3A800C8-7A08-4E86-9621-713D231E7605}" type="slidenum">
              <a:rPr lang="en-US" altLang="en-US">
                <a:solidFill>
                  <a:prstClr val="black"/>
                </a:solidFill>
              </a:rPr>
              <a:pPr eaLnBrk="1" hangingPunct="1">
                <a:spcBef>
                  <a:spcPct val="0"/>
                </a:spcBef>
              </a:pPr>
              <a:t>59</a:t>
            </a:fld>
            <a:endParaRPr lang="en-US" altLang="en-US">
              <a:solidFill>
                <a:prstClr val="black"/>
              </a:solidFill>
            </a:endParaRPr>
          </a:p>
        </p:txBody>
      </p:sp>
    </p:spTree>
    <p:extLst>
      <p:ext uri="{BB962C8B-B14F-4D97-AF65-F5344CB8AC3E}">
        <p14:creationId xmlns:p14="http://schemas.microsoft.com/office/powerpoint/2010/main" val="908116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endParaRPr lang="en-US" dirty="0">
              <a:ea typeface="+mn-ea"/>
              <a:cs typeface="+mn-cs"/>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EC62D6F-4312-4C69-BD5B-FE00F17C960D}" type="slidenum">
              <a:rPr lang="en-US" altLang="en-US">
                <a:solidFill>
                  <a:prstClr val="black"/>
                </a:solidFill>
              </a:rPr>
              <a:pPr eaLnBrk="1" hangingPunct="1">
                <a:spcBef>
                  <a:spcPct val="0"/>
                </a:spcBef>
              </a:pPr>
              <a:t>61</a:t>
            </a:fld>
            <a:endParaRPr lang="en-US" altLang="en-US">
              <a:solidFill>
                <a:prstClr val="black"/>
              </a:solidFill>
            </a:endParaRPr>
          </a:p>
        </p:txBody>
      </p:sp>
    </p:spTree>
    <p:extLst>
      <p:ext uri="{BB962C8B-B14F-4D97-AF65-F5344CB8AC3E}">
        <p14:creationId xmlns:p14="http://schemas.microsoft.com/office/powerpoint/2010/main" val="33330716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alt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736B461-EC0C-4AEC-A1AD-15518B7233C9}" type="slidenum">
              <a:rPr lang="en-US" altLang="en-US">
                <a:solidFill>
                  <a:prstClr val="black"/>
                </a:solidFill>
              </a:rPr>
              <a:pPr eaLnBrk="1" hangingPunct="1">
                <a:spcBef>
                  <a:spcPct val="0"/>
                </a:spcBef>
              </a:pPr>
              <a:t>63</a:t>
            </a:fld>
            <a:endParaRPr lang="en-US" altLang="en-US">
              <a:solidFill>
                <a:prstClr val="black"/>
              </a:solidFill>
            </a:endParaRPr>
          </a:p>
        </p:txBody>
      </p:sp>
    </p:spTree>
    <p:extLst>
      <p:ext uri="{BB962C8B-B14F-4D97-AF65-F5344CB8AC3E}">
        <p14:creationId xmlns:p14="http://schemas.microsoft.com/office/powerpoint/2010/main" val="35973307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EA2300E-C820-4E12-90AB-9FBE1AAED291}" type="slidenum">
              <a:rPr lang="en-US" altLang="en-US">
                <a:solidFill>
                  <a:prstClr val="black"/>
                </a:solidFill>
              </a:rPr>
              <a:pPr eaLnBrk="1" hangingPunct="1">
                <a:spcBef>
                  <a:spcPct val="0"/>
                </a:spcBef>
              </a:pPr>
              <a:t>65</a:t>
            </a:fld>
            <a:endParaRPr lang="en-US" altLang="en-US">
              <a:solidFill>
                <a:prstClr val="black"/>
              </a:solidFill>
            </a:endParaRPr>
          </a:p>
        </p:txBody>
      </p:sp>
    </p:spTree>
    <p:extLst>
      <p:ext uri="{BB962C8B-B14F-4D97-AF65-F5344CB8AC3E}">
        <p14:creationId xmlns:p14="http://schemas.microsoft.com/office/powerpoint/2010/main" val="1709739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r>
              <a:rPr lang="en-US"/>
              <a:t>WS works in every state to prevent and control the transmission of wildlife-borne diseases by providing assistance to federal and state agencies, tribes, and other entities. Assistance with wildlife-borne disease surveillance, prevention, and eradication is managed through the Wildlife Disease Surveillance and Emergency Response Program (NWDP) and Rabies Management Program. The NWDP is responsible for surveillance, monitoring, and response to wildlife disease events, while the National Rabies Management Program works similarly with rabies.</a:t>
            </a:r>
          </a:p>
        </p:txBody>
      </p:sp>
      <p:sp>
        <p:nvSpPr>
          <p:cNvPr id="30724" name="Slide Number Placeholder 3"/>
          <p:cNvSpPr>
            <a:spLocks noGrp="1"/>
          </p:cNvSpPr>
          <p:nvPr>
            <p:ph type="sldNum" sz="quarter" idx="5"/>
          </p:nvPr>
        </p:nvSpPr>
        <p:spPr>
          <a:noFill/>
        </p:spPr>
        <p:txBody>
          <a:bodyPr/>
          <a:lstStyle/>
          <a:p>
            <a:fld id="{08250BE4-005C-4DD4-AE4E-285A6C4D93DD}" type="slidenum">
              <a:rPr lang="en-US" smtClean="0"/>
              <a:pPr/>
              <a:t>6</a:t>
            </a:fld>
            <a:endParaRPr lang="en-US"/>
          </a:p>
        </p:txBody>
      </p:sp>
    </p:spTree>
    <p:extLst>
      <p:ext uri="{BB962C8B-B14F-4D97-AF65-F5344CB8AC3E}">
        <p14:creationId xmlns:p14="http://schemas.microsoft.com/office/powerpoint/2010/main" val="3415853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1144588" y="685800"/>
            <a:ext cx="4570412" cy="3429000"/>
          </a:xfrm>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100" dirty="0"/>
              <a:t>Raboral V-RG distributed since 1992 in 19 states (and placebo version in Puerto Rico), targeting raccoons, coyotes, gray foxes, skunks, feral dogs, and mongooses (PR).</a:t>
            </a:r>
          </a:p>
          <a:p>
            <a:endParaRPr lang="en-US" sz="1100" dirty="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78DF833-1189-427A-BB14-D4FFABF6BBBA}" type="slidenum">
              <a:rPr lang="en-US">
                <a:solidFill>
                  <a:srgbClr val="000000"/>
                </a:solidFill>
              </a:rPr>
              <a:pPr>
                <a:defRPr/>
              </a:pPr>
              <a:t>8</a:t>
            </a:fld>
            <a:endParaRPr lang="en-US" dirty="0">
              <a:solidFill>
                <a:srgbClr val="000000"/>
              </a:solidFill>
            </a:endParaRPr>
          </a:p>
        </p:txBody>
      </p:sp>
    </p:spTree>
    <p:extLst>
      <p:ext uri="{BB962C8B-B14F-4D97-AF65-F5344CB8AC3E}">
        <p14:creationId xmlns:p14="http://schemas.microsoft.com/office/powerpoint/2010/main" val="2085530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B59BBA-DC7B-4E2B-A093-0870F2F1B282}" type="slidenum">
              <a:rPr lang="en-US" smtClean="0">
                <a:solidFill>
                  <a:srgbClr val="000000"/>
                </a:solidFill>
              </a:rPr>
              <a:pPr/>
              <a:t>9</a:t>
            </a:fld>
            <a:endParaRPr lang="en-US" dirty="0">
              <a:solidFill>
                <a:srgbClr val="000000"/>
              </a:solidFill>
            </a:endParaRPr>
          </a:p>
        </p:txBody>
      </p:sp>
    </p:spTree>
    <p:extLst>
      <p:ext uri="{BB962C8B-B14F-4D97-AF65-F5344CB8AC3E}">
        <p14:creationId xmlns:p14="http://schemas.microsoft.com/office/powerpoint/2010/main" val="1311988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1144588" y="685800"/>
            <a:ext cx="4570412" cy="3429000"/>
          </a:xfrm>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78DF833-1189-427A-BB14-D4FFABF6BBBA}" type="slidenum">
              <a:rPr lang="en-US">
                <a:solidFill>
                  <a:srgbClr val="000000"/>
                </a:solidFill>
              </a:rPr>
              <a:pPr>
                <a:defRPr/>
              </a:pPr>
              <a:t>10</a:t>
            </a:fld>
            <a:endParaRPr lang="en-US" dirty="0">
              <a:solidFill>
                <a:srgbClr val="000000"/>
              </a:solidFill>
            </a:endParaRPr>
          </a:p>
        </p:txBody>
      </p:sp>
    </p:spTree>
    <p:extLst>
      <p:ext uri="{BB962C8B-B14F-4D97-AF65-F5344CB8AC3E}">
        <p14:creationId xmlns:p14="http://schemas.microsoft.com/office/powerpoint/2010/main" val="1082457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1144588" y="685800"/>
            <a:ext cx="4570412" cy="3429000"/>
          </a:xfrm>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defTabSz="914319">
              <a:spcBef>
                <a:spcPct val="0"/>
              </a:spcBef>
              <a:defRPr/>
            </a:pPr>
            <a:r>
              <a:rPr lang="en-US" sz="1100" dirty="0">
                <a:cs typeface="Times New Roman" pitchFamily="18" charset="0"/>
              </a:rPr>
              <a:t>49 states and Puerto Rico reported 6,163 rabies cases including 1 human to the CDC.  Man bitten by bat and developed symptoms in Iraq and died in Switzerland.  First report of rabies acquired in the US with symptoms development, medical management, and diagnosis abroad.</a:t>
            </a:r>
          </a:p>
          <a:p>
            <a:pPr defTabSz="914319">
              <a:spcBef>
                <a:spcPct val="0"/>
              </a:spcBef>
              <a:defRPr/>
            </a:pPr>
            <a:r>
              <a:rPr lang="en-US" sz="1100" dirty="0">
                <a:cs typeface="Times New Roman" pitchFamily="18" charset="0"/>
              </a:rPr>
              <a:t>Up to 40,000 people exposed to potentially rabid animals in the U.S. each year.</a:t>
            </a:r>
          </a:p>
          <a:p>
            <a:pPr defTabSz="914319">
              <a:spcBef>
                <a:spcPct val="0"/>
              </a:spcBef>
              <a:defRPr/>
            </a:pPr>
            <a:r>
              <a:rPr lang="en-US" sz="1100" dirty="0">
                <a:cs typeface="Times New Roman" pitchFamily="18" charset="0"/>
              </a:rPr>
              <a:t>92 of every 100 reported cases of rabies are in wild animals in the U.S.</a:t>
            </a:r>
          </a:p>
          <a:p>
            <a:pPr defTabSz="914319">
              <a:spcBef>
                <a:spcPct val="0"/>
              </a:spcBef>
              <a:defRPr/>
            </a:pPr>
            <a:endParaRPr lang="en-US" dirty="0">
              <a:cs typeface="Times New Roman" pitchFamily="18" charset="0"/>
            </a:endParaRPr>
          </a:p>
          <a:p>
            <a:pPr eaLnBrk="1" hangingPunct="1">
              <a:spcBef>
                <a:spcPct val="0"/>
              </a:spcBef>
            </a:pPr>
            <a:endParaRPr lang="en-US" dirty="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78DF833-1189-427A-BB14-D4FFABF6BBBA}" type="slidenum">
              <a:rPr lang="en-US">
                <a:solidFill>
                  <a:srgbClr val="000000"/>
                </a:solidFill>
              </a:rPr>
              <a:pPr>
                <a:defRPr/>
              </a:pPr>
              <a:t>11</a:t>
            </a:fld>
            <a:endParaRPr lang="en-US" dirty="0">
              <a:solidFill>
                <a:srgbClr val="000000"/>
              </a:solidFill>
            </a:endParaRPr>
          </a:p>
        </p:txBody>
      </p:sp>
    </p:spTree>
    <p:extLst>
      <p:ext uri="{BB962C8B-B14F-4D97-AF65-F5344CB8AC3E}">
        <p14:creationId xmlns:p14="http://schemas.microsoft.com/office/powerpoint/2010/main" val="4244161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vl1pPr>
          </a:lstStyle>
          <a:p>
            <a:pPr>
              <a:defRPr/>
            </a:pPr>
            <a:fld id="{B498357B-C780-47D5-84DE-F5AF09A59DF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vl1pPr>
          </a:lstStyle>
          <a:p>
            <a:pPr>
              <a:defRPr/>
            </a:pPr>
            <a:fld id="{858B56ED-8B66-43F8-89AF-6FF95E9C65DA}"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6B9A5B57-BE75-481F-8BDB-762ED500C156}" type="slidenum">
              <a:rPr lang="en-US"/>
              <a:pPr>
                <a:defRPr/>
              </a:pPr>
              <a:t>‹#›</a:t>
            </a:fld>
            <a:endParaRPr lang="en-US"/>
          </a:p>
        </p:txBody>
      </p:sp>
    </p:spTree>
    <p:extLst>
      <p:ext uri="{BB962C8B-B14F-4D97-AF65-F5344CB8AC3E}">
        <p14:creationId xmlns:p14="http://schemas.microsoft.com/office/powerpoint/2010/main" val="37014608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7616E2D4-69DC-4807-8F90-4F5DD17AA478}" type="slidenum">
              <a:rPr lang="en-US"/>
              <a:pPr>
                <a:defRPr/>
              </a:pPr>
              <a:t>‹#›</a:t>
            </a:fld>
            <a:endParaRPr lang="en-US"/>
          </a:p>
        </p:txBody>
      </p:sp>
    </p:spTree>
    <p:extLst>
      <p:ext uri="{BB962C8B-B14F-4D97-AF65-F5344CB8AC3E}">
        <p14:creationId xmlns:p14="http://schemas.microsoft.com/office/powerpoint/2010/main" val="31293377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34ED570F-CD09-494E-B62F-5BD181C37669}" type="slidenum">
              <a:rPr lang="en-US"/>
              <a:pPr>
                <a:defRPr/>
              </a:pPr>
              <a:t>‹#›</a:t>
            </a:fld>
            <a:endParaRPr lang="en-US"/>
          </a:p>
        </p:txBody>
      </p:sp>
    </p:spTree>
    <p:extLst>
      <p:ext uri="{BB962C8B-B14F-4D97-AF65-F5344CB8AC3E}">
        <p14:creationId xmlns:p14="http://schemas.microsoft.com/office/powerpoint/2010/main" val="39255288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FF8A1B3B-2388-4BD2-AC5A-61D46070804C}" type="slidenum">
              <a:rPr lang="en-US"/>
              <a:pPr>
                <a:defRPr/>
              </a:pPr>
              <a:t>‹#›</a:t>
            </a:fld>
            <a:endParaRPr lang="en-US"/>
          </a:p>
        </p:txBody>
      </p:sp>
    </p:spTree>
    <p:extLst>
      <p:ext uri="{BB962C8B-B14F-4D97-AF65-F5344CB8AC3E}">
        <p14:creationId xmlns:p14="http://schemas.microsoft.com/office/powerpoint/2010/main" val="9807518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0F4497D4-64CF-4F33-BD2B-E1109AA2A2AF}" type="slidenum">
              <a:rPr lang="en-US"/>
              <a:pPr>
                <a:defRPr/>
              </a:pPr>
              <a:t>‹#›</a:t>
            </a:fld>
            <a:endParaRPr lang="en-US"/>
          </a:p>
        </p:txBody>
      </p:sp>
    </p:spTree>
    <p:extLst>
      <p:ext uri="{BB962C8B-B14F-4D97-AF65-F5344CB8AC3E}">
        <p14:creationId xmlns:p14="http://schemas.microsoft.com/office/powerpoint/2010/main" val="30112753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7C8A0EAF-53B7-46FA-93F5-55BDA7987602}" type="slidenum">
              <a:rPr lang="en-US"/>
              <a:pPr>
                <a:defRPr/>
              </a:pPr>
              <a:t>‹#›</a:t>
            </a:fld>
            <a:endParaRPr lang="en-US"/>
          </a:p>
        </p:txBody>
      </p:sp>
    </p:spTree>
    <p:extLst>
      <p:ext uri="{BB962C8B-B14F-4D97-AF65-F5344CB8AC3E}">
        <p14:creationId xmlns:p14="http://schemas.microsoft.com/office/powerpoint/2010/main" val="36398960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5AE16FEF-1A98-4C9C-8DFB-30D2079A40F4}" type="slidenum">
              <a:rPr lang="en-US"/>
              <a:pPr>
                <a:defRPr/>
              </a:pPr>
              <a:t>‹#›</a:t>
            </a:fld>
            <a:endParaRPr lang="en-US"/>
          </a:p>
        </p:txBody>
      </p:sp>
    </p:spTree>
    <p:extLst>
      <p:ext uri="{BB962C8B-B14F-4D97-AF65-F5344CB8AC3E}">
        <p14:creationId xmlns:p14="http://schemas.microsoft.com/office/powerpoint/2010/main" val="13437507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FBFAB518-C2D9-4878-BE8A-2D3988B9367E}" type="slidenum">
              <a:rPr lang="en-US"/>
              <a:pPr>
                <a:defRPr/>
              </a:pPr>
              <a:t>‹#›</a:t>
            </a:fld>
            <a:endParaRPr lang="en-US"/>
          </a:p>
        </p:txBody>
      </p:sp>
    </p:spTree>
    <p:extLst>
      <p:ext uri="{BB962C8B-B14F-4D97-AF65-F5344CB8AC3E}">
        <p14:creationId xmlns:p14="http://schemas.microsoft.com/office/powerpoint/2010/main" val="2148305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7616B39F-0B1A-4230-8857-29724CD85F65}" type="slidenum">
              <a:rPr lang="en-US"/>
              <a:pPr>
                <a:defRPr/>
              </a:pPr>
              <a:t>‹#›</a:t>
            </a:fld>
            <a:endParaRPr lang="en-US"/>
          </a:p>
        </p:txBody>
      </p:sp>
    </p:spTree>
    <p:extLst>
      <p:ext uri="{BB962C8B-B14F-4D97-AF65-F5344CB8AC3E}">
        <p14:creationId xmlns:p14="http://schemas.microsoft.com/office/powerpoint/2010/main" val="14957332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188E63A2-C9D5-4486-A25D-4735DF174AB0}" type="slidenum">
              <a:rPr lang="en-US"/>
              <a:pPr>
                <a:defRPr/>
              </a:pPr>
              <a:t>‹#›</a:t>
            </a:fld>
            <a:endParaRPr lang="en-US"/>
          </a:p>
        </p:txBody>
      </p:sp>
    </p:spTree>
    <p:extLst>
      <p:ext uri="{BB962C8B-B14F-4D97-AF65-F5344CB8AC3E}">
        <p14:creationId xmlns:p14="http://schemas.microsoft.com/office/powerpoint/2010/main" val="140146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vl1pPr>
          </a:lstStyle>
          <a:p>
            <a:pPr>
              <a:defRPr/>
            </a:pPr>
            <a:fld id="{7F076C90-57CA-411B-94D2-674967DA4115}"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99D6F3EB-BB25-4B1C-B15E-ED6854C5B2D6}" type="slidenum">
              <a:rPr lang="en-US"/>
              <a:pPr>
                <a:defRPr/>
              </a:pPr>
              <a:t>‹#›</a:t>
            </a:fld>
            <a:endParaRPr lang="en-US"/>
          </a:p>
        </p:txBody>
      </p:sp>
    </p:spTree>
    <p:extLst>
      <p:ext uri="{BB962C8B-B14F-4D97-AF65-F5344CB8AC3E}">
        <p14:creationId xmlns:p14="http://schemas.microsoft.com/office/powerpoint/2010/main" val="5980354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B03419F5-B445-4AEF-BC4C-80FD897319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170556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F9CFDC5F-3CE0-44D9-B061-9C07B2BE991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124488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9D365DDE-289C-4E0A-94A6-7ACCBAAE8A6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898206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64B0AF69-A8EE-480E-98A7-2B446CE3414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97311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BDEB9595-6A33-4597-9E76-A52F5742D5F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125744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D4811AB2-454C-4D40-A769-8B92A336114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921705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3B8137BE-9FE5-45BA-92B5-9A5817F37E0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844101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32C2C7D6-6332-4348-AE36-8BA737B021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950342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7E2A84B9-FBFF-4A5E-B50A-4348471E4D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71079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9"/>
          <p:cNvSpPr>
            <a:spLocks noGrp="1" noChangeArrowheads="1"/>
          </p:cNvSpPr>
          <p:nvPr>
            <p:ph type="dt" sz="half" idx="10"/>
          </p:nvPr>
        </p:nvSpPr>
        <p:spPr/>
        <p:txBody>
          <a:bodyPr/>
          <a:lstStyle>
            <a:lvl1pPr>
              <a:defRPr/>
            </a:lvl1pPr>
          </a:lstStyle>
          <a:p>
            <a:pPr>
              <a:defRPr/>
            </a:pPr>
            <a:endParaRPr lang="en-US"/>
          </a:p>
        </p:txBody>
      </p:sp>
      <p:sp>
        <p:nvSpPr>
          <p:cNvPr id="4" name="Rectangle 10"/>
          <p:cNvSpPr>
            <a:spLocks noGrp="1" noChangeArrowheads="1"/>
          </p:cNvSpPr>
          <p:nvPr>
            <p:ph type="ftr" sz="quarter" idx="11"/>
          </p:nvPr>
        </p:nvSpPr>
        <p:spPr/>
        <p:txBody>
          <a:bodyPr/>
          <a:lstStyle>
            <a:lvl1pPr>
              <a:defRPr/>
            </a:lvl1pPr>
          </a:lstStyle>
          <a:p>
            <a:pPr>
              <a:defRPr/>
            </a:pPr>
            <a:endParaRPr lang="en-US"/>
          </a:p>
        </p:txBody>
      </p:sp>
      <p:sp>
        <p:nvSpPr>
          <p:cNvPr id="5" name="Rectangle 11"/>
          <p:cNvSpPr>
            <a:spLocks noGrp="1" noChangeArrowheads="1"/>
          </p:cNvSpPr>
          <p:nvPr>
            <p:ph type="sldNum" sz="quarter" idx="12"/>
          </p:nvPr>
        </p:nvSpPr>
        <p:spPr/>
        <p:txBody>
          <a:bodyPr/>
          <a:lstStyle>
            <a:lvl1pPr>
              <a:defRPr/>
            </a:lvl1pPr>
          </a:lstStyle>
          <a:p>
            <a:pPr>
              <a:defRPr/>
            </a:pPr>
            <a:fld id="{91C0CB27-7BB1-4F87-A028-2A33A43F3067}"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FCB6AD57-F439-487D-A8F2-44287B43F9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993833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94B4D944-D8DB-4984-9351-77A417F66A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917449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BE1039A4-487F-4EC6-98CF-8F6CDD6F010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948862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CC12CE52-0648-490D-93E5-71AB4AB7DC1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1032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35C5317A-C7CD-4A39-8391-D77E75D7C543}" type="slidenum">
              <a:rPr lang="en-US"/>
              <a:pPr>
                <a:defRPr/>
              </a:pPr>
              <a:t>‹#›</a:t>
            </a:fld>
            <a:endParaRPr lang="en-US"/>
          </a:p>
        </p:txBody>
      </p:sp>
    </p:spTree>
    <p:extLst>
      <p:ext uri="{BB962C8B-B14F-4D97-AF65-F5344CB8AC3E}">
        <p14:creationId xmlns:p14="http://schemas.microsoft.com/office/powerpoint/2010/main" val="9896441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78DD9EC3-7ABC-495C-8F9B-8CE76AE46E78}" type="slidenum">
              <a:rPr lang="en-US"/>
              <a:pPr>
                <a:defRPr/>
              </a:pPr>
              <a:t>‹#›</a:t>
            </a:fld>
            <a:endParaRPr lang="en-US"/>
          </a:p>
        </p:txBody>
      </p:sp>
    </p:spTree>
    <p:extLst>
      <p:ext uri="{BB962C8B-B14F-4D97-AF65-F5344CB8AC3E}">
        <p14:creationId xmlns:p14="http://schemas.microsoft.com/office/powerpoint/2010/main" val="26281650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7504018F-9D48-41B7-B18A-E16B49DD53E6}" type="slidenum">
              <a:rPr lang="en-US"/>
              <a:pPr>
                <a:defRPr/>
              </a:pPr>
              <a:t>‹#›</a:t>
            </a:fld>
            <a:endParaRPr lang="en-US"/>
          </a:p>
        </p:txBody>
      </p:sp>
    </p:spTree>
    <p:extLst>
      <p:ext uri="{BB962C8B-B14F-4D97-AF65-F5344CB8AC3E}">
        <p14:creationId xmlns:p14="http://schemas.microsoft.com/office/powerpoint/2010/main" val="35319422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0572A79A-350A-4390-8971-E7586730BA5A}" type="slidenum">
              <a:rPr lang="en-US"/>
              <a:pPr>
                <a:defRPr/>
              </a:pPr>
              <a:t>‹#›</a:t>
            </a:fld>
            <a:endParaRPr lang="en-US"/>
          </a:p>
        </p:txBody>
      </p:sp>
    </p:spTree>
    <p:extLst>
      <p:ext uri="{BB962C8B-B14F-4D97-AF65-F5344CB8AC3E}">
        <p14:creationId xmlns:p14="http://schemas.microsoft.com/office/powerpoint/2010/main" val="14243515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F5D983DA-3F3F-4601-9541-44163D7ECEAD}" type="slidenum">
              <a:rPr lang="en-US"/>
              <a:pPr>
                <a:defRPr/>
              </a:pPr>
              <a:t>‹#›</a:t>
            </a:fld>
            <a:endParaRPr lang="en-US"/>
          </a:p>
        </p:txBody>
      </p:sp>
    </p:spTree>
    <p:extLst>
      <p:ext uri="{BB962C8B-B14F-4D97-AF65-F5344CB8AC3E}">
        <p14:creationId xmlns:p14="http://schemas.microsoft.com/office/powerpoint/2010/main" val="23625145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2B5CFCBE-9F73-4708-9927-7EB2E674B461}" type="slidenum">
              <a:rPr lang="en-US"/>
              <a:pPr>
                <a:defRPr/>
              </a:pPr>
              <a:t>‹#›</a:t>
            </a:fld>
            <a:endParaRPr lang="en-US"/>
          </a:p>
        </p:txBody>
      </p:sp>
    </p:spTree>
    <p:extLst>
      <p:ext uri="{BB962C8B-B14F-4D97-AF65-F5344CB8AC3E}">
        <p14:creationId xmlns:p14="http://schemas.microsoft.com/office/powerpoint/2010/main" val="1758062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7C2A879B-E24C-4994-AF19-53237929EC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52573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D913A75F-59C2-4243-9C29-BA3423EA437B}" type="slidenum">
              <a:rPr lang="en-US"/>
              <a:pPr>
                <a:defRPr/>
              </a:pPr>
              <a:t>‹#›</a:t>
            </a:fld>
            <a:endParaRPr lang="en-US"/>
          </a:p>
        </p:txBody>
      </p:sp>
    </p:spTree>
    <p:extLst>
      <p:ext uri="{BB962C8B-B14F-4D97-AF65-F5344CB8AC3E}">
        <p14:creationId xmlns:p14="http://schemas.microsoft.com/office/powerpoint/2010/main" val="35080125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B3C3986E-93E0-48C9-8F41-4082D03BDE31}" type="slidenum">
              <a:rPr lang="en-US"/>
              <a:pPr>
                <a:defRPr/>
              </a:pPr>
              <a:t>‹#›</a:t>
            </a:fld>
            <a:endParaRPr lang="en-US"/>
          </a:p>
        </p:txBody>
      </p:sp>
    </p:spTree>
    <p:extLst>
      <p:ext uri="{BB962C8B-B14F-4D97-AF65-F5344CB8AC3E}">
        <p14:creationId xmlns:p14="http://schemas.microsoft.com/office/powerpoint/2010/main" val="13805745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76BD440B-C42A-4AA1-8D15-40901BEEF4DB}" type="slidenum">
              <a:rPr lang="en-US"/>
              <a:pPr>
                <a:defRPr/>
              </a:pPr>
              <a:t>‹#›</a:t>
            </a:fld>
            <a:endParaRPr lang="en-US"/>
          </a:p>
        </p:txBody>
      </p:sp>
    </p:spTree>
    <p:extLst>
      <p:ext uri="{BB962C8B-B14F-4D97-AF65-F5344CB8AC3E}">
        <p14:creationId xmlns:p14="http://schemas.microsoft.com/office/powerpoint/2010/main" val="29020211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EE26C769-0B9A-4618-9073-3B1D03E373FD}" type="slidenum">
              <a:rPr lang="en-US"/>
              <a:pPr>
                <a:defRPr/>
              </a:pPr>
              <a:t>‹#›</a:t>
            </a:fld>
            <a:endParaRPr lang="en-US"/>
          </a:p>
        </p:txBody>
      </p:sp>
    </p:spTree>
    <p:extLst>
      <p:ext uri="{BB962C8B-B14F-4D97-AF65-F5344CB8AC3E}">
        <p14:creationId xmlns:p14="http://schemas.microsoft.com/office/powerpoint/2010/main" val="16984066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37CD2C81-ADC1-4625-AB8C-CDFAFFD527F2}" type="slidenum">
              <a:rPr lang="en-US"/>
              <a:pPr>
                <a:defRPr/>
              </a:pPr>
              <a:t>‹#›</a:t>
            </a:fld>
            <a:endParaRPr lang="en-US"/>
          </a:p>
        </p:txBody>
      </p:sp>
    </p:spTree>
    <p:extLst>
      <p:ext uri="{BB962C8B-B14F-4D97-AF65-F5344CB8AC3E}">
        <p14:creationId xmlns:p14="http://schemas.microsoft.com/office/powerpoint/2010/main" val="4813017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074C0AC2-0F4F-46D5-92E3-65538D72411B}" type="slidenum">
              <a:rPr lang="en-US"/>
              <a:pPr>
                <a:defRPr/>
              </a:pPr>
              <a:t>‹#›</a:t>
            </a:fld>
            <a:endParaRPr lang="en-US"/>
          </a:p>
        </p:txBody>
      </p:sp>
    </p:spTree>
    <p:extLst>
      <p:ext uri="{BB962C8B-B14F-4D97-AF65-F5344CB8AC3E}">
        <p14:creationId xmlns:p14="http://schemas.microsoft.com/office/powerpoint/2010/main" val="8475105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EF2C68D6-2DCC-4728-90C0-D294A6AD8D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0931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858A54CA-7104-4895-B03E-F3ECA1DAD2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9289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BEEC849D-76F4-4217-A2D3-58867BAF2F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99488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775A0A38-EC3E-4599-844F-EF98682817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268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C62F40F6-05DC-4E8B-8E81-20D91134E3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90170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AA14C6DB-6938-4CBA-A17C-CA7A21961B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95361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BFDD0184-E7B6-41B0-919B-DF38862B28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9599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50E1F1FC-C4EA-45DF-9EDD-FC2522EC44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52796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772B1A5B-6987-401F-80FF-22FE1509B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55815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CD416037-CF6D-4432-AAA2-02084B49CC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49743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8B6B780F-85AC-4F9E-B13B-172DCA0E7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2415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D891E80C-645E-4F94-AC4A-6CEA54949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20178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A397608F-F516-46D3-8671-32189AA4F6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62854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72171211-9488-44C0-8FC6-74EA1BDF89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0160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DA9C5979-E6AB-4AE6-8734-7300EC9375A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520772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E0432540-5734-4A9B-9353-AC171B2608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87728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212F6437-DB5C-43E6-8EEA-2B1DBB6253A4}"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1570512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948EFAAF-CAAD-43E3-956F-A4385A9766B4}"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40692644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3FC85864-1540-46D3-8E10-BBF665135897}"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972434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9E4F92F7-3030-4F12-A869-79FB833362BF}"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057528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89D9C7D4-EEA7-4485-B77E-5B70BCFE7D0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5687973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AEBDD248-A201-4FD9-A540-A6DDC27E4FF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984921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1A97A773-DF41-4C00-A9F0-68B470B6F8DF}"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7036388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57B9CB23-A0F9-460D-AF66-B17B1854F291}"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0438506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B4678028-7227-469D-91F1-763E327221EB}"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5434457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3C79D73F-51EE-4473-A721-38737416656D}"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424687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B1929A8B-537C-4F19-9AA0-AA793E6AD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4663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CA489A45-75CB-429C-B1DC-EE1DBB71CA95}"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7316232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DA9C5979-E6AB-4AE6-8734-7300EC9375A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5617264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212F6437-DB5C-43E6-8EEA-2B1DBB6253A4}"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8955594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948EFAAF-CAAD-43E3-956F-A4385A9766B4}"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4129443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3FC85864-1540-46D3-8E10-BBF665135897}"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9306205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9E4F92F7-3030-4F12-A869-79FB833362BF}"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1785538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89D9C7D4-EEA7-4485-B77E-5B70BCFE7D0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8949192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AEBDD248-A201-4FD9-A540-A6DDC27E4FF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8305200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1A97A773-DF41-4C00-A9F0-68B470B6F8DF}"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8284295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57B9CB23-A0F9-460D-AF66-B17B1854F291}"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654811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29EC1E5A-0E70-46F4-A86A-A5073D9EE2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469112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B4678028-7227-469D-91F1-763E327221EB}"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44714548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3C79D73F-51EE-4473-A721-38737416656D}"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2917072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CA489A45-75CB-429C-B1DC-EE1DBB71CA95}"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8519853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ftr" sz="quarter" idx="11"/>
          </p:nvPr>
        </p:nvSpPr>
        <p:spPr/>
        <p:txBody>
          <a:bodyPr/>
          <a:lstStyle>
            <a:lvl1pPr algn="l">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vl1pPr>
          </a:lstStyle>
          <a:p>
            <a:pPr>
              <a:defRPr/>
            </a:pPr>
            <a:fld id="{9794D7EB-6715-40F3-93CD-5D1653837B89}" type="slidenum">
              <a:rPr lang="en-US"/>
              <a:pPr>
                <a:defRPr/>
              </a:pPr>
              <a:t>‹#›</a:t>
            </a:fld>
            <a:endParaRPr lang="en-US"/>
          </a:p>
        </p:txBody>
      </p:sp>
    </p:spTree>
    <p:extLst>
      <p:ext uri="{BB962C8B-B14F-4D97-AF65-F5344CB8AC3E}">
        <p14:creationId xmlns:p14="http://schemas.microsoft.com/office/powerpoint/2010/main" val="921791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ftr" sz="quarter" idx="11"/>
          </p:nvPr>
        </p:nvSpPr>
        <p:spPr/>
        <p:txBody>
          <a:bodyPr/>
          <a:lstStyle>
            <a:lvl1pPr algn="l">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vl1pPr>
          </a:lstStyle>
          <a:p>
            <a:pPr>
              <a:defRPr/>
            </a:pPr>
            <a:fld id="{B613D0D3-5369-41B9-BAAB-9C99EF812F71}" type="slidenum">
              <a:rPr lang="en-US"/>
              <a:pPr>
                <a:defRPr/>
              </a:pPr>
              <a:t>‹#›</a:t>
            </a:fld>
            <a:endParaRPr lang="en-US"/>
          </a:p>
        </p:txBody>
      </p:sp>
    </p:spTree>
    <p:extLst>
      <p:ext uri="{BB962C8B-B14F-4D97-AF65-F5344CB8AC3E}">
        <p14:creationId xmlns:p14="http://schemas.microsoft.com/office/powerpoint/2010/main" val="16408786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ftr" sz="quarter" idx="11"/>
          </p:nvPr>
        </p:nvSpPr>
        <p:spPr/>
        <p:txBody>
          <a:bodyPr/>
          <a:lstStyle>
            <a:lvl1pPr algn="l">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vl1pPr>
          </a:lstStyle>
          <a:p>
            <a:pPr>
              <a:defRPr/>
            </a:pPr>
            <a:fld id="{7651092E-45D0-4AB2-87A5-1CFCF189B62D}" type="slidenum">
              <a:rPr lang="en-US"/>
              <a:pPr>
                <a:defRPr/>
              </a:pPr>
              <a:t>‹#›</a:t>
            </a:fld>
            <a:endParaRPr lang="en-US"/>
          </a:p>
        </p:txBody>
      </p:sp>
    </p:spTree>
    <p:extLst>
      <p:ext uri="{BB962C8B-B14F-4D97-AF65-F5344CB8AC3E}">
        <p14:creationId xmlns:p14="http://schemas.microsoft.com/office/powerpoint/2010/main" val="223694627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ftr" sz="quarter" idx="11"/>
          </p:nvPr>
        </p:nvSpPr>
        <p:spPr/>
        <p:txBody>
          <a:bodyPr/>
          <a:lstStyle>
            <a:lvl1pPr algn="l">
              <a:defRPr/>
            </a:lvl1pPr>
          </a:lstStyle>
          <a:p>
            <a:pPr>
              <a:defRPr/>
            </a:pPr>
            <a:endParaRPr lang="en-US"/>
          </a:p>
        </p:txBody>
      </p:sp>
      <p:sp>
        <p:nvSpPr>
          <p:cNvPr id="7" name="Rectangle 4"/>
          <p:cNvSpPr>
            <a:spLocks noGrp="1" noChangeArrowheads="1"/>
          </p:cNvSpPr>
          <p:nvPr>
            <p:ph type="sldNum" sz="quarter" idx="12"/>
          </p:nvPr>
        </p:nvSpPr>
        <p:spPr/>
        <p:txBody>
          <a:bodyPr/>
          <a:lstStyle>
            <a:lvl1pPr>
              <a:defRPr/>
            </a:lvl1pPr>
          </a:lstStyle>
          <a:p>
            <a:pPr>
              <a:defRPr/>
            </a:pPr>
            <a:fld id="{E2D852B4-F2F8-4103-8219-074E621B8647}" type="slidenum">
              <a:rPr lang="en-US"/>
              <a:pPr>
                <a:defRPr/>
              </a:pPr>
              <a:t>‹#›</a:t>
            </a:fld>
            <a:endParaRPr lang="en-US"/>
          </a:p>
        </p:txBody>
      </p:sp>
    </p:spTree>
    <p:extLst>
      <p:ext uri="{BB962C8B-B14F-4D97-AF65-F5344CB8AC3E}">
        <p14:creationId xmlns:p14="http://schemas.microsoft.com/office/powerpoint/2010/main" val="13907775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ftr" sz="quarter" idx="11"/>
          </p:nvPr>
        </p:nvSpPr>
        <p:spPr/>
        <p:txBody>
          <a:bodyPr/>
          <a:lstStyle>
            <a:lvl1pPr algn="l">
              <a:defRPr/>
            </a:lvl1pPr>
          </a:lstStyle>
          <a:p>
            <a:pPr>
              <a:defRPr/>
            </a:pPr>
            <a:endParaRPr lang="en-US"/>
          </a:p>
        </p:txBody>
      </p:sp>
      <p:sp>
        <p:nvSpPr>
          <p:cNvPr id="9" name="Rectangle 4"/>
          <p:cNvSpPr>
            <a:spLocks noGrp="1" noChangeArrowheads="1"/>
          </p:cNvSpPr>
          <p:nvPr>
            <p:ph type="sldNum" sz="quarter" idx="12"/>
          </p:nvPr>
        </p:nvSpPr>
        <p:spPr/>
        <p:txBody>
          <a:bodyPr/>
          <a:lstStyle>
            <a:lvl1pPr>
              <a:defRPr/>
            </a:lvl1pPr>
          </a:lstStyle>
          <a:p>
            <a:pPr>
              <a:defRPr/>
            </a:pPr>
            <a:fld id="{F1C17727-631A-4A5D-B646-5F849A49DFFB}" type="slidenum">
              <a:rPr lang="en-US"/>
              <a:pPr>
                <a:defRPr/>
              </a:pPr>
              <a:t>‹#›</a:t>
            </a:fld>
            <a:endParaRPr lang="en-US"/>
          </a:p>
        </p:txBody>
      </p:sp>
    </p:spTree>
    <p:extLst>
      <p:ext uri="{BB962C8B-B14F-4D97-AF65-F5344CB8AC3E}">
        <p14:creationId xmlns:p14="http://schemas.microsoft.com/office/powerpoint/2010/main" val="1497550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ftr" sz="quarter" idx="11"/>
          </p:nvPr>
        </p:nvSpPr>
        <p:spPr/>
        <p:txBody>
          <a:bodyPr/>
          <a:lstStyle>
            <a:lvl1pPr algn="l">
              <a:defRPr/>
            </a:lvl1pPr>
          </a:lstStyle>
          <a:p>
            <a:pPr>
              <a:defRPr/>
            </a:pPr>
            <a:endParaRPr lang="en-US"/>
          </a:p>
        </p:txBody>
      </p:sp>
      <p:sp>
        <p:nvSpPr>
          <p:cNvPr id="5" name="Rectangle 4"/>
          <p:cNvSpPr>
            <a:spLocks noGrp="1" noChangeArrowheads="1"/>
          </p:cNvSpPr>
          <p:nvPr>
            <p:ph type="sldNum" sz="quarter" idx="12"/>
          </p:nvPr>
        </p:nvSpPr>
        <p:spPr/>
        <p:txBody>
          <a:bodyPr/>
          <a:lstStyle>
            <a:lvl1pPr>
              <a:defRPr/>
            </a:lvl1pPr>
          </a:lstStyle>
          <a:p>
            <a:pPr>
              <a:defRPr/>
            </a:pPr>
            <a:fld id="{96CA2A98-6F9C-4B32-8DA4-3F4DF0B07E59}" type="slidenum">
              <a:rPr lang="en-US"/>
              <a:pPr>
                <a:defRPr/>
              </a:pPr>
              <a:t>‹#›</a:t>
            </a:fld>
            <a:endParaRPr lang="en-US"/>
          </a:p>
        </p:txBody>
      </p:sp>
    </p:spTree>
    <p:extLst>
      <p:ext uri="{BB962C8B-B14F-4D97-AF65-F5344CB8AC3E}">
        <p14:creationId xmlns:p14="http://schemas.microsoft.com/office/powerpoint/2010/main" val="36120975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ftr" sz="quarter" idx="11"/>
          </p:nvPr>
        </p:nvSpPr>
        <p:spPr/>
        <p:txBody>
          <a:bodyPr/>
          <a:lstStyle>
            <a:lvl1pPr algn="l">
              <a:defRPr/>
            </a:lvl1pPr>
          </a:lstStyle>
          <a:p>
            <a:pPr>
              <a:defRPr/>
            </a:pPr>
            <a:endParaRPr lang="en-US"/>
          </a:p>
        </p:txBody>
      </p:sp>
      <p:sp>
        <p:nvSpPr>
          <p:cNvPr id="4" name="Rectangle 4"/>
          <p:cNvSpPr>
            <a:spLocks noGrp="1" noChangeArrowheads="1"/>
          </p:cNvSpPr>
          <p:nvPr>
            <p:ph type="sldNum" sz="quarter" idx="12"/>
          </p:nvPr>
        </p:nvSpPr>
        <p:spPr/>
        <p:txBody>
          <a:bodyPr/>
          <a:lstStyle>
            <a:lvl1pPr>
              <a:defRPr/>
            </a:lvl1pPr>
          </a:lstStyle>
          <a:p>
            <a:pPr>
              <a:defRPr/>
            </a:pPr>
            <a:fld id="{C465B96F-7A98-4EDA-B563-C27A8CB8F963}" type="slidenum">
              <a:rPr lang="en-US"/>
              <a:pPr>
                <a:defRPr/>
              </a:pPr>
              <a:t>‹#›</a:t>
            </a:fld>
            <a:endParaRPr lang="en-US"/>
          </a:p>
        </p:txBody>
      </p:sp>
    </p:spTree>
    <p:extLst>
      <p:ext uri="{BB962C8B-B14F-4D97-AF65-F5344CB8AC3E}">
        <p14:creationId xmlns:p14="http://schemas.microsoft.com/office/powerpoint/2010/main" val="1621505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CD53836E-539B-44DE-8B49-079C220B42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64634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ftr" sz="quarter" idx="11"/>
          </p:nvPr>
        </p:nvSpPr>
        <p:spPr/>
        <p:txBody>
          <a:bodyPr/>
          <a:lstStyle>
            <a:lvl1pPr algn="l">
              <a:defRPr/>
            </a:lvl1pPr>
          </a:lstStyle>
          <a:p>
            <a:pPr>
              <a:defRPr/>
            </a:pPr>
            <a:endParaRPr lang="en-US"/>
          </a:p>
        </p:txBody>
      </p:sp>
      <p:sp>
        <p:nvSpPr>
          <p:cNvPr id="7" name="Rectangle 4"/>
          <p:cNvSpPr>
            <a:spLocks noGrp="1" noChangeArrowheads="1"/>
          </p:cNvSpPr>
          <p:nvPr>
            <p:ph type="sldNum" sz="quarter" idx="12"/>
          </p:nvPr>
        </p:nvSpPr>
        <p:spPr/>
        <p:txBody>
          <a:bodyPr/>
          <a:lstStyle>
            <a:lvl1pPr>
              <a:defRPr/>
            </a:lvl1pPr>
          </a:lstStyle>
          <a:p>
            <a:pPr>
              <a:defRPr/>
            </a:pPr>
            <a:fld id="{DEC8B7F8-2D46-462E-873A-D32D4CEDBDCF}" type="slidenum">
              <a:rPr lang="en-US"/>
              <a:pPr>
                <a:defRPr/>
              </a:pPr>
              <a:t>‹#›</a:t>
            </a:fld>
            <a:endParaRPr lang="en-US"/>
          </a:p>
        </p:txBody>
      </p:sp>
    </p:spTree>
    <p:extLst>
      <p:ext uri="{BB962C8B-B14F-4D97-AF65-F5344CB8AC3E}">
        <p14:creationId xmlns:p14="http://schemas.microsoft.com/office/powerpoint/2010/main" val="78833951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ftr" sz="quarter" idx="11"/>
          </p:nvPr>
        </p:nvSpPr>
        <p:spPr/>
        <p:txBody>
          <a:bodyPr/>
          <a:lstStyle>
            <a:lvl1pPr algn="l">
              <a:defRPr/>
            </a:lvl1pPr>
          </a:lstStyle>
          <a:p>
            <a:pPr>
              <a:defRPr/>
            </a:pPr>
            <a:endParaRPr lang="en-US"/>
          </a:p>
        </p:txBody>
      </p:sp>
      <p:sp>
        <p:nvSpPr>
          <p:cNvPr id="7" name="Rectangle 4"/>
          <p:cNvSpPr>
            <a:spLocks noGrp="1" noChangeArrowheads="1"/>
          </p:cNvSpPr>
          <p:nvPr>
            <p:ph type="sldNum" sz="quarter" idx="12"/>
          </p:nvPr>
        </p:nvSpPr>
        <p:spPr/>
        <p:txBody>
          <a:bodyPr/>
          <a:lstStyle>
            <a:lvl1pPr>
              <a:defRPr/>
            </a:lvl1pPr>
          </a:lstStyle>
          <a:p>
            <a:pPr>
              <a:defRPr/>
            </a:pPr>
            <a:fld id="{2D8D33AC-F2E4-40C2-95FC-A39D5F7F6DD4}" type="slidenum">
              <a:rPr lang="en-US"/>
              <a:pPr>
                <a:defRPr/>
              </a:pPr>
              <a:t>‹#›</a:t>
            </a:fld>
            <a:endParaRPr lang="en-US"/>
          </a:p>
        </p:txBody>
      </p:sp>
    </p:spTree>
    <p:extLst>
      <p:ext uri="{BB962C8B-B14F-4D97-AF65-F5344CB8AC3E}">
        <p14:creationId xmlns:p14="http://schemas.microsoft.com/office/powerpoint/2010/main" val="9741742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ftr" sz="quarter" idx="11"/>
          </p:nvPr>
        </p:nvSpPr>
        <p:spPr/>
        <p:txBody>
          <a:bodyPr/>
          <a:lstStyle>
            <a:lvl1pPr algn="l">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vl1pPr>
          </a:lstStyle>
          <a:p>
            <a:pPr>
              <a:defRPr/>
            </a:pPr>
            <a:fld id="{ACC7D24B-3B2E-4DF3-BD80-7909ED632919}" type="slidenum">
              <a:rPr lang="en-US"/>
              <a:pPr>
                <a:defRPr/>
              </a:pPr>
              <a:t>‹#›</a:t>
            </a:fld>
            <a:endParaRPr lang="en-US"/>
          </a:p>
        </p:txBody>
      </p:sp>
    </p:spTree>
    <p:extLst>
      <p:ext uri="{BB962C8B-B14F-4D97-AF65-F5344CB8AC3E}">
        <p14:creationId xmlns:p14="http://schemas.microsoft.com/office/powerpoint/2010/main" val="15987521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ftr" sz="quarter" idx="11"/>
          </p:nvPr>
        </p:nvSpPr>
        <p:spPr/>
        <p:txBody>
          <a:bodyPr/>
          <a:lstStyle>
            <a:lvl1pPr algn="l">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vl1pPr>
          </a:lstStyle>
          <a:p>
            <a:pPr>
              <a:defRPr/>
            </a:pPr>
            <a:fld id="{D598E788-0EF0-43D9-A0C6-9FE6F95C2DB0}" type="slidenum">
              <a:rPr lang="en-US"/>
              <a:pPr>
                <a:defRPr/>
              </a:pPr>
              <a:t>‹#›</a:t>
            </a:fld>
            <a:endParaRPr lang="en-US"/>
          </a:p>
        </p:txBody>
      </p:sp>
    </p:spTree>
    <p:extLst>
      <p:ext uri="{BB962C8B-B14F-4D97-AF65-F5344CB8AC3E}">
        <p14:creationId xmlns:p14="http://schemas.microsoft.com/office/powerpoint/2010/main" val="18970910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ftr" sz="quarter" idx="11"/>
          </p:nvPr>
        </p:nvSpPr>
        <p:spPr/>
        <p:txBody>
          <a:bodyPr/>
          <a:lstStyle>
            <a:lvl1pPr algn="l">
              <a:defRPr/>
            </a:lvl1pPr>
          </a:lstStyle>
          <a:p>
            <a:pPr>
              <a:defRPr/>
            </a:pPr>
            <a:endParaRPr lang="en-US"/>
          </a:p>
        </p:txBody>
      </p:sp>
      <p:sp>
        <p:nvSpPr>
          <p:cNvPr id="5" name="Rectangle 4"/>
          <p:cNvSpPr>
            <a:spLocks noGrp="1" noChangeArrowheads="1"/>
          </p:cNvSpPr>
          <p:nvPr>
            <p:ph type="sldNum" sz="quarter" idx="12"/>
          </p:nvPr>
        </p:nvSpPr>
        <p:spPr/>
        <p:txBody>
          <a:bodyPr/>
          <a:lstStyle>
            <a:lvl1pPr>
              <a:defRPr/>
            </a:lvl1pPr>
          </a:lstStyle>
          <a:p>
            <a:pPr>
              <a:defRPr/>
            </a:pPr>
            <a:fld id="{082417F1-71C5-4837-9F12-EA951D1ACD6E}" type="slidenum">
              <a:rPr lang="en-US"/>
              <a:pPr>
                <a:defRPr/>
              </a:pPr>
              <a:t>‹#›</a:t>
            </a:fld>
            <a:endParaRPr lang="en-US"/>
          </a:p>
        </p:txBody>
      </p:sp>
    </p:spTree>
    <p:extLst>
      <p:ext uri="{BB962C8B-B14F-4D97-AF65-F5344CB8AC3E}">
        <p14:creationId xmlns:p14="http://schemas.microsoft.com/office/powerpoint/2010/main" val="19190038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ftr" sz="quarter" idx="11"/>
          </p:nvPr>
        </p:nvSpPr>
        <p:spPr/>
        <p:txBody>
          <a:bodyPr/>
          <a:lstStyle>
            <a:lvl1pPr algn="l">
              <a:defRPr/>
            </a:lvl1pPr>
          </a:lstStyle>
          <a:p>
            <a:pPr>
              <a:defRPr/>
            </a:pPr>
            <a:endParaRPr lang="en-US"/>
          </a:p>
        </p:txBody>
      </p:sp>
      <p:sp>
        <p:nvSpPr>
          <p:cNvPr id="9" name="Rectangle 4"/>
          <p:cNvSpPr>
            <a:spLocks noGrp="1" noChangeArrowheads="1"/>
          </p:cNvSpPr>
          <p:nvPr>
            <p:ph type="sldNum" sz="quarter" idx="12"/>
          </p:nvPr>
        </p:nvSpPr>
        <p:spPr/>
        <p:txBody>
          <a:bodyPr/>
          <a:lstStyle>
            <a:lvl1pPr>
              <a:defRPr/>
            </a:lvl1pPr>
          </a:lstStyle>
          <a:p>
            <a:pPr>
              <a:defRPr/>
            </a:pPr>
            <a:fld id="{4CFA0B8E-0D32-4DB5-8EBD-30FF6BCE8F1B}" type="slidenum">
              <a:rPr lang="en-US"/>
              <a:pPr>
                <a:defRPr/>
              </a:pPr>
              <a:t>‹#›</a:t>
            </a:fld>
            <a:endParaRPr lang="en-US"/>
          </a:p>
        </p:txBody>
      </p:sp>
    </p:spTree>
    <p:extLst>
      <p:ext uri="{BB962C8B-B14F-4D97-AF65-F5344CB8AC3E}">
        <p14:creationId xmlns:p14="http://schemas.microsoft.com/office/powerpoint/2010/main" val="18225143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4569794E-1DA7-4B11-B717-4A3C51DC1250}" type="slidenum">
              <a:rPr lang="en-US" altLang="en-US"/>
              <a:pPr>
                <a:defRPr/>
              </a:pPr>
              <a:t>‹#›</a:t>
            </a:fld>
            <a:endParaRPr lang="en-US" altLang="en-US" dirty="0"/>
          </a:p>
        </p:txBody>
      </p:sp>
    </p:spTree>
    <p:extLst>
      <p:ext uri="{BB962C8B-B14F-4D97-AF65-F5344CB8AC3E}">
        <p14:creationId xmlns:p14="http://schemas.microsoft.com/office/powerpoint/2010/main" val="899837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07D89CE3-DB5A-4331-95ED-CDC9EA95DB04}" type="slidenum">
              <a:rPr lang="en-US" altLang="en-US"/>
              <a:pPr>
                <a:defRPr/>
              </a:pPr>
              <a:t>‹#›</a:t>
            </a:fld>
            <a:endParaRPr lang="en-US" altLang="en-US" dirty="0"/>
          </a:p>
        </p:txBody>
      </p:sp>
    </p:spTree>
    <p:extLst>
      <p:ext uri="{BB962C8B-B14F-4D97-AF65-F5344CB8AC3E}">
        <p14:creationId xmlns:p14="http://schemas.microsoft.com/office/powerpoint/2010/main" val="27483843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2AF0758A-4FF1-4DCE-ADB3-B13D923BF550}" type="slidenum">
              <a:rPr lang="en-US" altLang="en-US"/>
              <a:pPr>
                <a:defRPr/>
              </a:pPr>
              <a:t>‹#›</a:t>
            </a:fld>
            <a:endParaRPr lang="en-US" altLang="en-US" dirty="0"/>
          </a:p>
        </p:txBody>
      </p:sp>
    </p:spTree>
    <p:extLst>
      <p:ext uri="{BB962C8B-B14F-4D97-AF65-F5344CB8AC3E}">
        <p14:creationId xmlns:p14="http://schemas.microsoft.com/office/powerpoint/2010/main" val="25292978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A74875AB-D84B-416A-BF9A-B94E92049FC8}" type="slidenum">
              <a:rPr lang="en-US" altLang="en-US"/>
              <a:pPr>
                <a:defRPr/>
              </a:pPr>
              <a:t>‹#›</a:t>
            </a:fld>
            <a:endParaRPr lang="en-US" altLang="en-US" dirty="0"/>
          </a:p>
        </p:txBody>
      </p:sp>
    </p:spTree>
    <p:extLst>
      <p:ext uri="{BB962C8B-B14F-4D97-AF65-F5344CB8AC3E}">
        <p14:creationId xmlns:p14="http://schemas.microsoft.com/office/powerpoint/2010/main" val="900171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E53DFE83-BEDD-4339-AE97-F78C552866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5883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CAAE3E5B-3DF1-4A46-BC11-5CC95B445187}" type="slidenum">
              <a:rPr lang="en-US" altLang="en-US"/>
              <a:pPr>
                <a:defRPr/>
              </a:pPr>
              <a:t>‹#›</a:t>
            </a:fld>
            <a:endParaRPr lang="en-US" altLang="en-US" dirty="0"/>
          </a:p>
        </p:txBody>
      </p:sp>
    </p:spTree>
    <p:extLst>
      <p:ext uri="{BB962C8B-B14F-4D97-AF65-F5344CB8AC3E}">
        <p14:creationId xmlns:p14="http://schemas.microsoft.com/office/powerpoint/2010/main" val="19642057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FA611E2C-C291-4CA4-9DD2-EA6D545F7092}" type="slidenum">
              <a:rPr lang="en-US" altLang="en-US"/>
              <a:pPr>
                <a:defRPr/>
              </a:pPr>
              <a:t>‹#›</a:t>
            </a:fld>
            <a:endParaRPr lang="en-US" altLang="en-US" dirty="0"/>
          </a:p>
        </p:txBody>
      </p:sp>
    </p:spTree>
    <p:extLst>
      <p:ext uri="{BB962C8B-B14F-4D97-AF65-F5344CB8AC3E}">
        <p14:creationId xmlns:p14="http://schemas.microsoft.com/office/powerpoint/2010/main" val="9480127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3185809E-7674-4BFA-A25D-92718E9486F0}" type="slidenum">
              <a:rPr lang="en-US" altLang="en-US"/>
              <a:pPr>
                <a:defRPr/>
              </a:pPr>
              <a:t>‹#›</a:t>
            </a:fld>
            <a:endParaRPr lang="en-US" altLang="en-US" dirty="0"/>
          </a:p>
        </p:txBody>
      </p:sp>
    </p:spTree>
    <p:extLst>
      <p:ext uri="{BB962C8B-B14F-4D97-AF65-F5344CB8AC3E}">
        <p14:creationId xmlns:p14="http://schemas.microsoft.com/office/powerpoint/2010/main" val="4389740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DCB178DA-E947-4828-B2E4-BC93C8C6C529}" type="slidenum">
              <a:rPr lang="en-US" altLang="en-US"/>
              <a:pPr>
                <a:defRPr/>
              </a:pPr>
              <a:t>‹#›</a:t>
            </a:fld>
            <a:endParaRPr lang="en-US" altLang="en-US" dirty="0"/>
          </a:p>
        </p:txBody>
      </p:sp>
    </p:spTree>
    <p:extLst>
      <p:ext uri="{BB962C8B-B14F-4D97-AF65-F5344CB8AC3E}">
        <p14:creationId xmlns:p14="http://schemas.microsoft.com/office/powerpoint/2010/main" val="24050437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EC82E107-A40F-41E2-8D8B-A08E8D39DC4D}" type="slidenum">
              <a:rPr lang="en-US" altLang="en-US"/>
              <a:pPr>
                <a:defRPr/>
              </a:pPr>
              <a:t>‹#›</a:t>
            </a:fld>
            <a:endParaRPr lang="en-US" altLang="en-US" dirty="0"/>
          </a:p>
        </p:txBody>
      </p:sp>
    </p:spTree>
    <p:extLst>
      <p:ext uri="{BB962C8B-B14F-4D97-AF65-F5344CB8AC3E}">
        <p14:creationId xmlns:p14="http://schemas.microsoft.com/office/powerpoint/2010/main" val="39376761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C009C2CD-31F5-4804-A03C-84C58F1F7407}" type="slidenum">
              <a:rPr lang="en-US" altLang="en-US"/>
              <a:pPr>
                <a:defRPr/>
              </a:pPr>
              <a:t>‹#›</a:t>
            </a:fld>
            <a:endParaRPr lang="en-US" altLang="en-US" dirty="0"/>
          </a:p>
        </p:txBody>
      </p:sp>
    </p:spTree>
    <p:extLst>
      <p:ext uri="{BB962C8B-B14F-4D97-AF65-F5344CB8AC3E}">
        <p14:creationId xmlns:p14="http://schemas.microsoft.com/office/powerpoint/2010/main" val="5331676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2E11FD13-772A-4E15-AF69-88B3D67CB26B}" type="slidenum">
              <a:rPr lang="en-US" altLang="en-US"/>
              <a:pPr>
                <a:defRPr/>
              </a:pPr>
              <a:t>‹#›</a:t>
            </a:fld>
            <a:endParaRPr lang="en-US" altLang="en-US" dirty="0"/>
          </a:p>
        </p:txBody>
      </p:sp>
    </p:spTree>
    <p:extLst>
      <p:ext uri="{BB962C8B-B14F-4D97-AF65-F5344CB8AC3E}">
        <p14:creationId xmlns:p14="http://schemas.microsoft.com/office/powerpoint/2010/main" val="1934392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05DC3265-BA00-4F4C-8452-A9371ACF7AC4}" type="slidenum">
              <a:rPr lang="en-US" altLang="en-US"/>
              <a:pPr>
                <a:defRPr/>
              </a:pPr>
              <a:t>‹#›</a:t>
            </a:fld>
            <a:endParaRPr lang="en-US" altLang="en-US" dirty="0"/>
          </a:p>
        </p:txBody>
      </p:sp>
    </p:spTree>
    <p:extLst>
      <p:ext uri="{BB962C8B-B14F-4D97-AF65-F5344CB8AC3E}">
        <p14:creationId xmlns:p14="http://schemas.microsoft.com/office/powerpoint/2010/main" val="54304384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3D7827AB-27AB-4ABB-8F55-D01F8F584E86}" type="slidenum">
              <a:rPr lang="en-US" altLang="en-US"/>
              <a:pPr>
                <a:defRPr/>
              </a:pPr>
              <a:t>‹#›</a:t>
            </a:fld>
            <a:endParaRPr lang="en-US" altLang="en-US" dirty="0"/>
          </a:p>
        </p:txBody>
      </p:sp>
    </p:spTree>
    <p:extLst>
      <p:ext uri="{BB962C8B-B14F-4D97-AF65-F5344CB8AC3E}">
        <p14:creationId xmlns:p14="http://schemas.microsoft.com/office/powerpoint/2010/main" val="38233800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ACCA36CE-68CD-4A54-A70A-8950003A3E52}" type="slidenum">
              <a:rPr lang="en-US"/>
              <a:pPr>
                <a:defRPr/>
              </a:pPr>
              <a:t>‹#›</a:t>
            </a:fld>
            <a:endParaRPr lang="en-US"/>
          </a:p>
        </p:txBody>
      </p:sp>
    </p:spTree>
    <p:extLst>
      <p:ext uri="{BB962C8B-B14F-4D97-AF65-F5344CB8AC3E}">
        <p14:creationId xmlns:p14="http://schemas.microsoft.com/office/powerpoint/2010/main" val="3965435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vl1pPr>
          </a:lstStyle>
          <a:p>
            <a:pPr>
              <a:defRPr/>
            </a:pPr>
            <a:fld id="{DCE4598C-6DBA-403E-AA51-3854B027B8F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C76492DB-9782-42CE-9A2E-9588EB2A0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29228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C31449FB-08AC-454D-A471-5B7CA0A2897A}" type="slidenum">
              <a:rPr lang="en-US"/>
              <a:pPr>
                <a:defRPr/>
              </a:pPr>
              <a:t>‹#›</a:t>
            </a:fld>
            <a:endParaRPr lang="en-US"/>
          </a:p>
        </p:txBody>
      </p:sp>
    </p:spTree>
    <p:extLst>
      <p:ext uri="{BB962C8B-B14F-4D97-AF65-F5344CB8AC3E}">
        <p14:creationId xmlns:p14="http://schemas.microsoft.com/office/powerpoint/2010/main" val="12212229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2889BE43-E582-43AC-B37E-032136920906}" type="slidenum">
              <a:rPr lang="en-US"/>
              <a:pPr>
                <a:defRPr/>
              </a:pPr>
              <a:t>‹#›</a:t>
            </a:fld>
            <a:endParaRPr lang="en-US"/>
          </a:p>
        </p:txBody>
      </p:sp>
    </p:spTree>
    <p:extLst>
      <p:ext uri="{BB962C8B-B14F-4D97-AF65-F5344CB8AC3E}">
        <p14:creationId xmlns:p14="http://schemas.microsoft.com/office/powerpoint/2010/main" val="157493605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A1EA0B58-8868-4218-BE9B-4904F2A93315}" type="slidenum">
              <a:rPr lang="en-US"/>
              <a:pPr>
                <a:defRPr/>
              </a:pPr>
              <a:t>‹#›</a:t>
            </a:fld>
            <a:endParaRPr lang="en-US"/>
          </a:p>
        </p:txBody>
      </p:sp>
    </p:spTree>
    <p:extLst>
      <p:ext uri="{BB962C8B-B14F-4D97-AF65-F5344CB8AC3E}">
        <p14:creationId xmlns:p14="http://schemas.microsoft.com/office/powerpoint/2010/main" val="271973288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B1A9E740-B1DC-4FB3-B459-1823C7AD3661}" type="slidenum">
              <a:rPr lang="en-US"/>
              <a:pPr>
                <a:defRPr/>
              </a:pPr>
              <a:t>‹#›</a:t>
            </a:fld>
            <a:endParaRPr lang="en-US"/>
          </a:p>
        </p:txBody>
      </p:sp>
    </p:spTree>
    <p:extLst>
      <p:ext uri="{BB962C8B-B14F-4D97-AF65-F5344CB8AC3E}">
        <p14:creationId xmlns:p14="http://schemas.microsoft.com/office/powerpoint/2010/main" val="26646256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DB5EB2AB-950D-42D6-AF3B-0B630C671583}" type="slidenum">
              <a:rPr lang="en-US"/>
              <a:pPr>
                <a:defRPr/>
              </a:pPr>
              <a:t>‹#›</a:t>
            </a:fld>
            <a:endParaRPr lang="en-US"/>
          </a:p>
        </p:txBody>
      </p:sp>
    </p:spTree>
    <p:extLst>
      <p:ext uri="{BB962C8B-B14F-4D97-AF65-F5344CB8AC3E}">
        <p14:creationId xmlns:p14="http://schemas.microsoft.com/office/powerpoint/2010/main" val="420394290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B2F0B23D-A9C5-49B4-B50A-6CEDD0171A6A}" type="slidenum">
              <a:rPr lang="en-US"/>
              <a:pPr>
                <a:defRPr/>
              </a:pPr>
              <a:t>‹#›</a:t>
            </a:fld>
            <a:endParaRPr lang="en-US"/>
          </a:p>
        </p:txBody>
      </p:sp>
    </p:spTree>
    <p:extLst>
      <p:ext uri="{BB962C8B-B14F-4D97-AF65-F5344CB8AC3E}">
        <p14:creationId xmlns:p14="http://schemas.microsoft.com/office/powerpoint/2010/main" val="301071485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75D13208-E5E0-42AE-A23E-F263ED547936}" type="slidenum">
              <a:rPr lang="en-US"/>
              <a:pPr>
                <a:defRPr/>
              </a:pPr>
              <a:t>‹#›</a:t>
            </a:fld>
            <a:endParaRPr lang="en-US"/>
          </a:p>
        </p:txBody>
      </p:sp>
    </p:spTree>
    <p:extLst>
      <p:ext uri="{BB962C8B-B14F-4D97-AF65-F5344CB8AC3E}">
        <p14:creationId xmlns:p14="http://schemas.microsoft.com/office/powerpoint/2010/main" val="7772383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D1A11820-7E99-41E0-B765-32CDE935F50A}" type="slidenum">
              <a:rPr lang="en-US"/>
              <a:pPr>
                <a:defRPr/>
              </a:pPr>
              <a:t>‹#›</a:t>
            </a:fld>
            <a:endParaRPr lang="en-US"/>
          </a:p>
        </p:txBody>
      </p:sp>
    </p:spTree>
    <p:extLst>
      <p:ext uri="{BB962C8B-B14F-4D97-AF65-F5344CB8AC3E}">
        <p14:creationId xmlns:p14="http://schemas.microsoft.com/office/powerpoint/2010/main" val="8129403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87D7E163-7693-409A-AC90-4A16077A0D26}" type="slidenum">
              <a:rPr lang="en-US"/>
              <a:pPr>
                <a:defRPr/>
              </a:pPr>
              <a:t>‹#›</a:t>
            </a:fld>
            <a:endParaRPr lang="en-US"/>
          </a:p>
        </p:txBody>
      </p:sp>
    </p:spTree>
    <p:extLst>
      <p:ext uri="{BB962C8B-B14F-4D97-AF65-F5344CB8AC3E}">
        <p14:creationId xmlns:p14="http://schemas.microsoft.com/office/powerpoint/2010/main" val="119143152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B810C0B6-11D7-4E52-99B2-329F3E7D44AD}" type="slidenum">
              <a:rPr lang="en-US"/>
              <a:pPr>
                <a:defRPr/>
              </a:pPr>
              <a:t>‹#›</a:t>
            </a:fld>
            <a:endParaRPr lang="en-US"/>
          </a:p>
        </p:txBody>
      </p:sp>
    </p:spTree>
    <p:extLst>
      <p:ext uri="{BB962C8B-B14F-4D97-AF65-F5344CB8AC3E}">
        <p14:creationId xmlns:p14="http://schemas.microsoft.com/office/powerpoint/2010/main" val="873489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1AFE6D17-0629-4A7C-932F-E58353E4E5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6348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DCEC4EFF-C3D6-48B4-80A1-CBB4ADB2F07C}" type="slidenum">
              <a:rPr lang="en-US"/>
              <a:pPr>
                <a:defRPr/>
              </a:pPr>
              <a:t>‹#›</a:t>
            </a:fld>
            <a:endParaRPr lang="en-US"/>
          </a:p>
        </p:txBody>
      </p:sp>
    </p:spTree>
    <p:extLst>
      <p:ext uri="{BB962C8B-B14F-4D97-AF65-F5344CB8AC3E}">
        <p14:creationId xmlns:p14="http://schemas.microsoft.com/office/powerpoint/2010/main" val="330233964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D0BA05E8-CB0F-47D7-93C3-47EAB4FBD3D6}" type="slidenum">
              <a:rPr lang="en-US" altLang="en-US"/>
              <a:pPr>
                <a:defRPr/>
              </a:pPr>
              <a:t>‹#›</a:t>
            </a:fld>
            <a:endParaRPr lang="en-US" altLang="en-US" dirty="0"/>
          </a:p>
        </p:txBody>
      </p:sp>
    </p:spTree>
    <p:extLst>
      <p:ext uri="{BB962C8B-B14F-4D97-AF65-F5344CB8AC3E}">
        <p14:creationId xmlns:p14="http://schemas.microsoft.com/office/powerpoint/2010/main" val="37415849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F9521857-CD2B-4F8B-AA0B-F0C3CF45ED3C}" type="slidenum">
              <a:rPr lang="en-US" altLang="en-US"/>
              <a:pPr>
                <a:defRPr/>
              </a:pPr>
              <a:t>‹#›</a:t>
            </a:fld>
            <a:endParaRPr lang="en-US" altLang="en-US" dirty="0"/>
          </a:p>
        </p:txBody>
      </p:sp>
    </p:spTree>
    <p:extLst>
      <p:ext uri="{BB962C8B-B14F-4D97-AF65-F5344CB8AC3E}">
        <p14:creationId xmlns:p14="http://schemas.microsoft.com/office/powerpoint/2010/main" val="164992143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9A4DD9BD-4EBD-4967-A5FA-0E7F6563DB46}" type="slidenum">
              <a:rPr lang="en-US" altLang="en-US"/>
              <a:pPr>
                <a:defRPr/>
              </a:pPr>
              <a:t>‹#›</a:t>
            </a:fld>
            <a:endParaRPr lang="en-US" altLang="en-US" dirty="0"/>
          </a:p>
        </p:txBody>
      </p:sp>
    </p:spTree>
    <p:extLst>
      <p:ext uri="{BB962C8B-B14F-4D97-AF65-F5344CB8AC3E}">
        <p14:creationId xmlns:p14="http://schemas.microsoft.com/office/powerpoint/2010/main" val="39670515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8A538EBF-F04D-44A6-A346-CF17873BC3C6}" type="slidenum">
              <a:rPr lang="en-US" altLang="en-US"/>
              <a:pPr>
                <a:defRPr/>
              </a:pPr>
              <a:t>‹#›</a:t>
            </a:fld>
            <a:endParaRPr lang="en-US" altLang="en-US" dirty="0"/>
          </a:p>
        </p:txBody>
      </p:sp>
    </p:spTree>
    <p:extLst>
      <p:ext uri="{BB962C8B-B14F-4D97-AF65-F5344CB8AC3E}">
        <p14:creationId xmlns:p14="http://schemas.microsoft.com/office/powerpoint/2010/main" val="4077086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B603097A-2C2F-4B8F-A173-05036F510A04}" type="slidenum">
              <a:rPr lang="en-US" altLang="en-US"/>
              <a:pPr>
                <a:defRPr/>
              </a:pPr>
              <a:t>‹#›</a:t>
            </a:fld>
            <a:endParaRPr lang="en-US" altLang="en-US" dirty="0"/>
          </a:p>
        </p:txBody>
      </p:sp>
    </p:spTree>
    <p:extLst>
      <p:ext uri="{BB962C8B-B14F-4D97-AF65-F5344CB8AC3E}">
        <p14:creationId xmlns:p14="http://schemas.microsoft.com/office/powerpoint/2010/main" val="191830332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8CB941D5-07E7-4472-AD5A-09F1747C0DFF}" type="slidenum">
              <a:rPr lang="en-US" altLang="en-US"/>
              <a:pPr>
                <a:defRPr/>
              </a:pPr>
              <a:t>‹#›</a:t>
            </a:fld>
            <a:endParaRPr lang="en-US" altLang="en-US" dirty="0"/>
          </a:p>
        </p:txBody>
      </p:sp>
    </p:spTree>
    <p:extLst>
      <p:ext uri="{BB962C8B-B14F-4D97-AF65-F5344CB8AC3E}">
        <p14:creationId xmlns:p14="http://schemas.microsoft.com/office/powerpoint/2010/main" val="148515509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80068B4E-1F00-4D5B-B006-11FFB4304D16}" type="slidenum">
              <a:rPr lang="en-US" altLang="en-US"/>
              <a:pPr>
                <a:defRPr/>
              </a:pPr>
              <a:t>‹#›</a:t>
            </a:fld>
            <a:endParaRPr lang="en-US" altLang="en-US" dirty="0"/>
          </a:p>
        </p:txBody>
      </p:sp>
    </p:spTree>
    <p:extLst>
      <p:ext uri="{BB962C8B-B14F-4D97-AF65-F5344CB8AC3E}">
        <p14:creationId xmlns:p14="http://schemas.microsoft.com/office/powerpoint/2010/main" val="418952820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B45EF293-B73A-436B-AC79-217D56C5FF99}" type="slidenum">
              <a:rPr lang="en-US" altLang="en-US"/>
              <a:pPr>
                <a:defRPr/>
              </a:pPr>
              <a:t>‹#›</a:t>
            </a:fld>
            <a:endParaRPr lang="en-US" altLang="en-US" dirty="0"/>
          </a:p>
        </p:txBody>
      </p:sp>
    </p:spTree>
    <p:extLst>
      <p:ext uri="{BB962C8B-B14F-4D97-AF65-F5344CB8AC3E}">
        <p14:creationId xmlns:p14="http://schemas.microsoft.com/office/powerpoint/2010/main" val="28223055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519CFDA8-D46E-4F92-BE97-21580FDEBCAA}" type="slidenum">
              <a:rPr lang="en-US" altLang="en-US"/>
              <a:pPr>
                <a:defRPr/>
              </a:pPr>
              <a:t>‹#›</a:t>
            </a:fld>
            <a:endParaRPr lang="en-US" altLang="en-US" dirty="0"/>
          </a:p>
        </p:txBody>
      </p:sp>
    </p:spTree>
    <p:extLst>
      <p:ext uri="{BB962C8B-B14F-4D97-AF65-F5344CB8AC3E}">
        <p14:creationId xmlns:p14="http://schemas.microsoft.com/office/powerpoint/2010/main" val="283261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EAA90F5D-38F4-4F98-9E4D-7808C2900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443765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2112C399-09A9-4F41-A092-CA4D53F95CF9}" type="slidenum">
              <a:rPr lang="en-US" altLang="en-US"/>
              <a:pPr>
                <a:defRPr/>
              </a:pPr>
              <a:t>‹#›</a:t>
            </a:fld>
            <a:endParaRPr lang="en-US" altLang="en-US" dirty="0"/>
          </a:p>
        </p:txBody>
      </p:sp>
    </p:spTree>
    <p:extLst>
      <p:ext uri="{BB962C8B-B14F-4D97-AF65-F5344CB8AC3E}">
        <p14:creationId xmlns:p14="http://schemas.microsoft.com/office/powerpoint/2010/main" val="190151886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A07F9B07-2C0B-4FEC-8B00-19E65AB5F4BF}" type="slidenum">
              <a:rPr lang="en-US" altLang="en-US"/>
              <a:pPr>
                <a:defRPr/>
              </a:pPr>
              <a:t>‹#›</a:t>
            </a:fld>
            <a:endParaRPr lang="en-US" altLang="en-US" dirty="0"/>
          </a:p>
        </p:txBody>
      </p:sp>
    </p:spTree>
    <p:extLst>
      <p:ext uri="{BB962C8B-B14F-4D97-AF65-F5344CB8AC3E}">
        <p14:creationId xmlns:p14="http://schemas.microsoft.com/office/powerpoint/2010/main" val="209944002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7EE4A1E3-7913-40A3-B24A-1C4E449E7BC9}" type="slidenum">
              <a:rPr lang="en-US" altLang="en-US"/>
              <a:pPr>
                <a:defRPr/>
              </a:pPr>
              <a:t>‹#›</a:t>
            </a:fld>
            <a:endParaRPr lang="en-US" altLang="en-US" dirty="0"/>
          </a:p>
        </p:txBody>
      </p:sp>
    </p:spTree>
    <p:extLst>
      <p:ext uri="{BB962C8B-B14F-4D97-AF65-F5344CB8AC3E}">
        <p14:creationId xmlns:p14="http://schemas.microsoft.com/office/powerpoint/2010/main" val="283803444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B6097E4E-1D82-4D1D-A4EA-8AF74C088814}" type="slidenum">
              <a:rPr lang="en-US" altLang="en-US"/>
              <a:pPr>
                <a:defRPr/>
              </a:pPr>
              <a:t>‹#›</a:t>
            </a:fld>
            <a:endParaRPr lang="en-US" altLang="en-US" dirty="0"/>
          </a:p>
        </p:txBody>
      </p:sp>
    </p:spTree>
    <p:extLst>
      <p:ext uri="{BB962C8B-B14F-4D97-AF65-F5344CB8AC3E}">
        <p14:creationId xmlns:p14="http://schemas.microsoft.com/office/powerpoint/2010/main" val="247807002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7C8D2F70-8C38-4F06-AC59-6AC69398907B}" type="slidenum">
              <a:rPr lang="en-US" altLang="en-US"/>
              <a:pPr>
                <a:defRPr/>
              </a:pPr>
              <a:t>‹#›</a:t>
            </a:fld>
            <a:endParaRPr lang="en-US" altLang="en-US" dirty="0"/>
          </a:p>
        </p:txBody>
      </p:sp>
    </p:spTree>
    <p:extLst>
      <p:ext uri="{BB962C8B-B14F-4D97-AF65-F5344CB8AC3E}">
        <p14:creationId xmlns:p14="http://schemas.microsoft.com/office/powerpoint/2010/main" val="380643779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52CD4578-4734-4DBB-9AC6-1B9DFD432DAB}" type="slidenum">
              <a:rPr lang="en-US" altLang="en-US"/>
              <a:pPr>
                <a:defRPr/>
              </a:pPr>
              <a:t>‹#›</a:t>
            </a:fld>
            <a:endParaRPr lang="en-US" altLang="en-US" dirty="0"/>
          </a:p>
        </p:txBody>
      </p:sp>
    </p:spTree>
    <p:extLst>
      <p:ext uri="{BB962C8B-B14F-4D97-AF65-F5344CB8AC3E}">
        <p14:creationId xmlns:p14="http://schemas.microsoft.com/office/powerpoint/2010/main" val="41143902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1B703243-1DF1-44D4-A60C-59EB01377474}" type="slidenum">
              <a:rPr lang="en-US" altLang="en-US"/>
              <a:pPr>
                <a:defRPr/>
              </a:pPr>
              <a:t>‹#›</a:t>
            </a:fld>
            <a:endParaRPr lang="en-US" altLang="en-US" dirty="0"/>
          </a:p>
        </p:txBody>
      </p:sp>
    </p:spTree>
    <p:extLst>
      <p:ext uri="{BB962C8B-B14F-4D97-AF65-F5344CB8AC3E}">
        <p14:creationId xmlns:p14="http://schemas.microsoft.com/office/powerpoint/2010/main" val="12930639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5B14B56A-9C27-4E6D-8D78-FE0FF6D5EACD}" type="slidenum">
              <a:rPr lang="en-US" altLang="en-US"/>
              <a:pPr>
                <a:defRPr/>
              </a:pPr>
              <a:t>‹#›</a:t>
            </a:fld>
            <a:endParaRPr lang="en-US" altLang="en-US" dirty="0"/>
          </a:p>
        </p:txBody>
      </p:sp>
    </p:spTree>
    <p:extLst>
      <p:ext uri="{BB962C8B-B14F-4D97-AF65-F5344CB8AC3E}">
        <p14:creationId xmlns:p14="http://schemas.microsoft.com/office/powerpoint/2010/main" val="30491791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636F3C35-2157-4FE4-967A-CB3237C08933}" type="slidenum">
              <a:rPr lang="en-US" altLang="en-US"/>
              <a:pPr>
                <a:defRPr/>
              </a:pPr>
              <a:t>‹#›</a:t>
            </a:fld>
            <a:endParaRPr lang="en-US" altLang="en-US" dirty="0"/>
          </a:p>
        </p:txBody>
      </p:sp>
    </p:spTree>
    <p:extLst>
      <p:ext uri="{BB962C8B-B14F-4D97-AF65-F5344CB8AC3E}">
        <p14:creationId xmlns:p14="http://schemas.microsoft.com/office/powerpoint/2010/main" val="326783033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7DE129E8-13E5-4C8C-8423-6BDE49771B01}" type="slidenum">
              <a:rPr lang="en-US" altLang="en-US"/>
              <a:pPr>
                <a:defRPr/>
              </a:pPr>
              <a:t>‹#›</a:t>
            </a:fld>
            <a:endParaRPr lang="en-US" altLang="en-US" dirty="0"/>
          </a:p>
        </p:txBody>
      </p:sp>
    </p:spTree>
    <p:extLst>
      <p:ext uri="{BB962C8B-B14F-4D97-AF65-F5344CB8AC3E}">
        <p14:creationId xmlns:p14="http://schemas.microsoft.com/office/powerpoint/2010/main" val="2339911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2AD64012-6E9C-4E44-B657-CEA15A8D5E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14230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F0AC8B6C-247F-40A0-B128-4F65790AA4C7}" type="slidenum">
              <a:rPr lang="en-US" altLang="en-US"/>
              <a:pPr>
                <a:defRPr/>
              </a:pPr>
              <a:t>‹#›</a:t>
            </a:fld>
            <a:endParaRPr lang="en-US" altLang="en-US" dirty="0"/>
          </a:p>
        </p:txBody>
      </p:sp>
    </p:spTree>
    <p:extLst>
      <p:ext uri="{BB962C8B-B14F-4D97-AF65-F5344CB8AC3E}">
        <p14:creationId xmlns:p14="http://schemas.microsoft.com/office/powerpoint/2010/main" val="144980686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B8BA760F-9724-432D-9BCF-49947703D36E}" type="slidenum">
              <a:rPr lang="en-US" altLang="en-US"/>
              <a:pPr>
                <a:defRPr/>
              </a:pPr>
              <a:t>‹#›</a:t>
            </a:fld>
            <a:endParaRPr lang="en-US" altLang="en-US" dirty="0"/>
          </a:p>
        </p:txBody>
      </p:sp>
    </p:spTree>
    <p:extLst>
      <p:ext uri="{BB962C8B-B14F-4D97-AF65-F5344CB8AC3E}">
        <p14:creationId xmlns:p14="http://schemas.microsoft.com/office/powerpoint/2010/main" val="15251518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0DA3D669-3CBD-44E1-9862-6DFC37ED59EE}" type="slidenum">
              <a:rPr lang="en-US" altLang="en-US"/>
              <a:pPr>
                <a:defRPr/>
              </a:pPr>
              <a:t>‹#›</a:t>
            </a:fld>
            <a:endParaRPr lang="en-US" altLang="en-US" dirty="0"/>
          </a:p>
        </p:txBody>
      </p:sp>
    </p:spTree>
    <p:extLst>
      <p:ext uri="{BB962C8B-B14F-4D97-AF65-F5344CB8AC3E}">
        <p14:creationId xmlns:p14="http://schemas.microsoft.com/office/powerpoint/2010/main" val="191019170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1551A9BB-D61C-423D-8927-EE9B09EB5FB6}" type="slidenum">
              <a:rPr lang="en-US" altLang="en-US"/>
              <a:pPr>
                <a:defRPr/>
              </a:pPr>
              <a:t>‹#›</a:t>
            </a:fld>
            <a:endParaRPr lang="en-US" altLang="en-US" dirty="0"/>
          </a:p>
        </p:txBody>
      </p:sp>
    </p:spTree>
    <p:extLst>
      <p:ext uri="{BB962C8B-B14F-4D97-AF65-F5344CB8AC3E}">
        <p14:creationId xmlns:p14="http://schemas.microsoft.com/office/powerpoint/2010/main" val="40092772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70D8CEDD-587F-4F8F-97B5-C963F526752E}" type="slidenum">
              <a:rPr lang="en-US" altLang="en-US"/>
              <a:pPr>
                <a:defRPr/>
              </a:pPr>
              <a:t>‹#›</a:t>
            </a:fld>
            <a:endParaRPr lang="en-US" altLang="en-US" dirty="0"/>
          </a:p>
        </p:txBody>
      </p:sp>
    </p:spTree>
    <p:extLst>
      <p:ext uri="{BB962C8B-B14F-4D97-AF65-F5344CB8AC3E}">
        <p14:creationId xmlns:p14="http://schemas.microsoft.com/office/powerpoint/2010/main" val="192927435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7D45571A-0657-4113-9097-C7CFE9B9C271}" type="slidenum">
              <a:rPr lang="en-US" altLang="en-US"/>
              <a:pPr>
                <a:defRPr/>
              </a:pPr>
              <a:t>‹#›</a:t>
            </a:fld>
            <a:endParaRPr lang="en-US" altLang="en-US" dirty="0"/>
          </a:p>
        </p:txBody>
      </p:sp>
    </p:spTree>
    <p:extLst>
      <p:ext uri="{BB962C8B-B14F-4D97-AF65-F5344CB8AC3E}">
        <p14:creationId xmlns:p14="http://schemas.microsoft.com/office/powerpoint/2010/main" val="1312129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A6367C-AD2D-4559-935E-E9AA8FEDDE29}" type="datetimeFigureOut">
              <a:rPr lang="en-US" smtClean="0">
                <a:solidFill>
                  <a:prstClr val="black">
                    <a:tint val="75000"/>
                  </a:prstClr>
                </a:solidFill>
              </a:rPr>
              <a:pPr/>
              <a:t>12/11/2017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54F56E9-04A4-4D9C-8D2C-D92B48D741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924378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6367C-AD2D-4559-935E-E9AA8FEDDE29}" type="datetimeFigureOut">
              <a:rPr lang="en-US" smtClean="0">
                <a:solidFill>
                  <a:prstClr val="black">
                    <a:tint val="75000"/>
                  </a:prstClr>
                </a:solidFill>
              </a:rPr>
              <a:pPr/>
              <a:t>12/11/2017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54F56E9-04A4-4D9C-8D2C-D92B48D741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086239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A6367C-AD2D-4559-935E-E9AA8FEDDE29}" type="datetimeFigureOut">
              <a:rPr lang="en-US" smtClean="0">
                <a:solidFill>
                  <a:prstClr val="black">
                    <a:tint val="75000"/>
                  </a:prstClr>
                </a:solidFill>
              </a:rPr>
              <a:pPr/>
              <a:t>12/11/2017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54F56E9-04A4-4D9C-8D2C-D92B48D741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310620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A6367C-AD2D-4559-935E-E9AA8FEDDE29}" type="datetimeFigureOut">
              <a:rPr lang="en-US" smtClean="0">
                <a:solidFill>
                  <a:prstClr val="black">
                    <a:tint val="75000"/>
                  </a:prstClr>
                </a:solidFill>
              </a:rPr>
              <a:pPr/>
              <a:t>12/11/2017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54F56E9-04A4-4D9C-8D2C-D92B48D741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5762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61B6BF96-C003-46E0-80F6-979B22897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688495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A6367C-AD2D-4559-935E-E9AA8FEDDE29}" type="datetimeFigureOut">
              <a:rPr lang="en-US" smtClean="0">
                <a:solidFill>
                  <a:prstClr val="black">
                    <a:tint val="75000"/>
                  </a:prstClr>
                </a:solidFill>
              </a:rPr>
              <a:pPr/>
              <a:t>12/11/2017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54F56E9-04A4-4D9C-8D2C-D92B48D741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597707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A6367C-AD2D-4559-935E-E9AA8FEDDE29}" type="datetimeFigureOut">
              <a:rPr lang="en-US" smtClean="0">
                <a:solidFill>
                  <a:prstClr val="black">
                    <a:tint val="75000"/>
                  </a:prstClr>
                </a:solidFill>
              </a:rPr>
              <a:pPr/>
              <a:t>12/11/2017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54F56E9-04A4-4D9C-8D2C-D92B48D741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381377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6367C-AD2D-4559-935E-E9AA8FEDDE29}" type="datetimeFigureOut">
              <a:rPr lang="en-US" smtClean="0">
                <a:solidFill>
                  <a:prstClr val="black">
                    <a:tint val="75000"/>
                  </a:prstClr>
                </a:solidFill>
              </a:rPr>
              <a:pPr/>
              <a:t>12/11/2017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54F56E9-04A4-4D9C-8D2C-D92B48D741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597737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A6367C-AD2D-4559-935E-E9AA8FEDDE29}" type="datetimeFigureOut">
              <a:rPr lang="en-US" smtClean="0">
                <a:solidFill>
                  <a:prstClr val="black">
                    <a:tint val="75000"/>
                  </a:prstClr>
                </a:solidFill>
              </a:rPr>
              <a:pPr/>
              <a:t>12/11/2017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54F56E9-04A4-4D9C-8D2C-D92B48D741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2851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A6367C-AD2D-4559-935E-E9AA8FEDDE29}" type="datetimeFigureOut">
              <a:rPr lang="en-US" smtClean="0">
                <a:solidFill>
                  <a:prstClr val="black">
                    <a:tint val="75000"/>
                  </a:prstClr>
                </a:solidFill>
              </a:rPr>
              <a:pPr/>
              <a:t>12/11/2017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54F56E9-04A4-4D9C-8D2C-D92B48D741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331007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6367C-AD2D-4559-935E-E9AA8FEDDE29}" type="datetimeFigureOut">
              <a:rPr lang="en-US" smtClean="0">
                <a:solidFill>
                  <a:prstClr val="black">
                    <a:tint val="75000"/>
                  </a:prstClr>
                </a:solidFill>
              </a:rPr>
              <a:pPr/>
              <a:t>12/11/2017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54F56E9-04A4-4D9C-8D2C-D92B48D741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785436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6367C-AD2D-4559-935E-E9AA8FEDDE29}" type="datetimeFigureOut">
              <a:rPr lang="en-US" smtClean="0">
                <a:solidFill>
                  <a:prstClr val="black">
                    <a:tint val="75000"/>
                  </a:prstClr>
                </a:solidFill>
              </a:rPr>
              <a:pPr/>
              <a:t>12/11/2017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54F56E9-04A4-4D9C-8D2C-D92B48D741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433555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4"/>
          <p:cNvSpPr>
            <a:spLocks noGrp="1" noChangeArrowheads="1"/>
          </p:cNvSpPr>
          <p:nvPr>
            <p:ph type="sldNum" sz="quarter" idx="12"/>
          </p:nvPr>
        </p:nvSpPr>
        <p:spPr/>
        <p:txBody>
          <a:bodyPr/>
          <a:lstStyle>
            <a:lvl1pPr eaLnBrk="1" hangingPunct="1">
              <a:defRPr/>
            </a:lvl1pPr>
          </a:lstStyle>
          <a:p>
            <a:pPr>
              <a:defRPr/>
            </a:pPr>
            <a:fld id="{09640134-82F1-4DBF-8D58-F97E5C598FFD}" type="slidenum">
              <a:rPr lang="en-US" altLang="en-US"/>
              <a:pPr>
                <a:defRPr/>
              </a:pPr>
              <a:t>‹#›</a:t>
            </a:fld>
            <a:endParaRPr lang="en-US" altLang="en-US"/>
          </a:p>
        </p:txBody>
      </p:sp>
    </p:spTree>
    <p:extLst>
      <p:ext uri="{BB962C8B-B14F-4D97-AF65-F5344CB8AC3E}">
        <p14:creationId xmlns:p14="http://schemas.microsoft.com/office/powerpoint/2010/main" val="19956338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4"/>
          <p:cNvSpPr>
            <a:spLocks noGrp="1" noChangeArrowheads="1"/>
          </p:cNvSpPr>
          <p:nvPr>
            <p:ph type="sldNum" sz="quarter" idx="12"/>
          </p:nvPr>
        </p:nvSpPr>
        <p:spPr/>
        <p:txBody>
          <a:bodyPr/>
          <a:lstStyle>
            <a:lvl1pPr eaLnBrk="1" hangingPunct="1">
              <a:defRPr/>
            </a:lvl1pPr>
          </a:lstStyle>
          <a:p>
            <a:pPr>
              <a:defRPr/>
            </a:pPr>
            <a:fld id="{1A0E8C8F-4318-4305-BB28-8FEA05C6D9C7}" type="slidenum">
              <a:rPr lang="en-US" altLang="en-US"/>
              <a:pPr>
                <a:defRPr/>
              </a:pPr>
              <a:t>‹#›</a:t>
            </a:fld>
            <a:endParaRPr lang="en-US" altLang="en-US"/>
          </a:p>
        </p:txBody>
      </p:sp>
    </p:spTree>
    <p:extLst>
      <p:ext uri="{BB962C8B-B14F-4D97-AF65-F5344CB8AC3E}">
        <p14:creationId xmlns:p14="http://schemas.microsoft.com/office/powerpoint/2010/main" val="232771907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4"/>
          <p:cNvSpPr>
            <a:spLocks noGrp="1" noChangeArrowheads="1"/>
          </p:cNvSpPr>
          <p:nvPr>
            <p:ph type="sldNum" sz="quarter" idx="12"/>
          </p:nvPr>
        </p:nvSpPr>
        <p:spPr/>
        <p:txBody>
          <a:bodyPr/>
          <a:lstStyle>
            <a:lvl1pPr eaLnBrk="1" hangingPunct="1">
              <a:defRPr/>
            </a:lvl1pPr>
          </a:lstStyle>
          <a:p>
            <a:pPr>
              <a:defRPr/>
            </a:pPr>
            <a:fld id="{FA43B0CF-F7CD-4B6B-8C54-12810589B9EF}" type="slidenum">
              <a:rPr lang="en-US" altLang="en-US"/>
              <a:pPr>
                <a:defRPr/>
              </a:pPr>
              <a:t>‹#›</a:t>
            </a:fld>
            <a:endParaRPr lang="en-US" altLang="en-US"/>
          </a:p>
        </p:txBody>
      </p:sp>
    </p:spTree>
    <p:extLst>
      <p:ext uri="{BB962C8B-B14F-4D97-AF65-F5344CB8AC3E}">
        <p14:creationId xmlns:p14="http://schemas.microsoft.com/office/powerpoint/2010/main" val="1064311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F5C53095-AB72-4023-A4B0-1B8D255C42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902836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4"/>
          <p:cNvSpPr>
            <a:spLocks noGrp="1" noChangeArrowheads="1"/>
          </p:cNvSpPr>
          <p:nvPr>
            <p:ph type="sldNum" sz="quarter" idx="12"/>
          </p:nvPr>
        </p:nvSpPr>
        <p:spPr/>
        <p:txBody>
          <a:bodyPr/>
          <a:lstStyle>
            <a:lvl1pPr eaLnBrk="1" hangingPunct="1">
              <a:defRPr/>
            </a:lvl1pPr>
          </a:lstStyle>
          <a:p>
            <a:pPr>
              <a:defRPr/>
            </a:pPr>
            <a:fld id="{5D0B4657-5048-400F-98E3-2CEFBD6A325E}" type="slidenum">
              <a:rPr lang="en-US" altLang="en-US"/>
              <a:pPr>
                <a:defRPr/>
              </a:pPr>
              <a:t>‹#›</a:t>
            </a:fld>
            <a:endParaRPr lang="en-US" altLang="en-US"/>
          </a:p>
        </p:txBody>
      </p:sp>
    </p:spTree>
    <p:extLst>
      <p:ext uri="{BB962C8B-B14F-4D97-AF65-F5344CB8AC3E}">
        <p14:creationId xmlns:p14="http://schemas.microsoft.com/office/powerpoint/2010/main" val="165567640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4"/>
          <p:cNvSpPr>
            <a:spLocks noGrp="1" noChangeArrowheads="1"/>
          </p:cNvSpPr>
          <p:nvPr>
            <p:ph type="sldNum" sz="quarter" idx="12"/>
          </p:nvPr>
        </p:nvSpPr>
        <p:spPr/>
        <p:txBody>
          <a:bodyPr/>
          <a:lstStyle>
            <a:lvl1pPr eaLnBrk="1" hangingPunct="1">
              <a:defRPr/>
            </a:lvl1pPr>
          </a:lstStyle>
          <a:p>
            <a:pPr>
              <a:defRPr/>
            </a:pPr>
            <a:fld id="{0616F350-09EF-403F-A78E-F1372D4A965F}" type="slidenum">
              <a:rPr lang="en-US" altLang="en-US"/>
              <a:pPr>
                <a:defRPr/>
              </a:pPr>
              <a:t>‹#›</a:t>
            </a:fld>
            <a:endParaRPr lang="en-US" altLang="en-US"/>
          </a:p>
        </p:txBody>
      </p:sp>
    </p:spTree>
    <p:extLst>
      <p:ext uri="{BB962C8B-B14F-4D97-AF65-F5344CB8AC3E}">
        <p14:creationId xmlns:p14="http://schemas.microsoft.com/office/powerpoint/2010/main" val="316260853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4"/>
          <p:cNvSpPr>
            <a:spLocks noGrp="1" noChangeArrowheads="1"/>
          </p:cNvSpPr>
          <p:nvPr>
            <p:ph type="sldNum" sz="quarter" idx="12"/>
          </p:nvPr>
        </p:nvSpPr>
        <p:spPr/>
        <p:txBody>
          <a:bodyPr/>
          <a:lstStyle>
            <a:lvl1pPr eaLnBrk="1" hangingPunct="1">
              <a:defRPr/>
            </a:lvl1pPr>
          </a:lstStyle>
          <a:p>
            <a:pPr>
              <a:defRPr/>
            </a:pPr>
            <a:fld id="{2D91D139-F649-4153-AA85-0302A093F4E1}" type="slidenum">
              <a:rPr lang="en-US" altLang="en-US"/>
              <a:pPr>
                <a:defRPr/>
              </a:pPr>
              <a:t>‹#›</a:t>
            </a:fld>
            <a:endParaRPr lang="en-US" altLang="en-US"/>
          </a:p>
        </p:txBody>
      </p:sp>
    </p:spTree>
    <p:extLst>
      <p:ext uri="{BB962C8B-B14F-4D97-AF65-F5344CB8AC3E}">
        <p14:creationId xmlns:p14="http://schemas.microsoft.com/office/powerpoint/2010/main" val="234070357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4"/>
          <p:cNvSpPr>
            <a:spLocks noGrp="1" noChangeArrowheads="1"/>
          </p:cNvSpPr>
          <p:nvPr>
            <p:ph type="sldNum" sz="quarter" idx="12"/>
          </p:nvPr>
        </p:nvSpPr>
        <p:spPr/>
        <p:txBody>
          <a:bodyPr/>
          <a:lstStyle>
            <a:lvl1pPr eaLnBrk="1" hangingPunct="1">
              <a:defRPr/>
            </a:lvl1pPr>
          </a:lstStyle>
          <a:p>
            <a:pPr>
              <a:defRPr/>
            </a:pPr>
            <a:fld id="{9FC8D986-540A-4BA1-86FD-F1104D3D9D5B}" type="slidenum">
              <a:rPr lang="en-US" altLang="en-US"/>
              <a:pPr>
                <a:defRPr/>
              </a:pPr>
              <a:t>‹#›</a:t>
            </a:fld>
            <a:endParaRPr lang="en-US" altLang="en-US"/>
          </a:p>
        </p:txBody>
      </p:sp>
    </p:spTree>
    <p:extLst>
      <p:ext uri="{BB962C8B-B14F-4D97-AF65-F5344CB8AC3E}">
        <p14:creationId xmlns:p14="http://schemas.microsoft.com/office/powerpoint/2010/main" val="57802478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4"/>
          <p:cNvSpPr>
            <a:spLocks noGrp="1" noChangeArrowheads="1"/>
          </p:cNvSpPr>
          <p:nvPr>
            <p:ph type="sldNum" sz="quarter" idx="12"/>
          </p:nvPr>
        </p:nvSpPr>
        <p:spPr/>
        <p:txBody>
          <a:bodyPr/>
          <a:lstStyle>
            <a:lvl1pPr eaLnBrk="1" hangingPunct="1">
              <a:defRPr/>
            </a:lvl1pPr>
          </a:lstStyle>
          <a:p>
            <a:pPr>
              <a:defRPr/>
            </a:pPr>
            <a:fld id="{9453F60C-4BFE-4CBB-B915-76C66605783D}" type="slidenum">
              <a:rPr lang="en-US" altLang="en-US"/>
              <a:pPr>
                <a:defRPr/>
              </a:pPr>
              <a:t>‹#›</a:t>
            </a:fld>
            <a:endParaRPr lang="en-US" altLang="en-US"/>
          </a:p>
        </p:txBody>
      </p:sp>
    </p:spTree>
    <p:extLst>
      <p:ext uri="{BB962C8B-B14F-4D97-AF65-F5344CB8AC3E}">
        <p14:creationId xmlns:p14="http://schemas.microsoft.com/office/powerpoint/2010/main" val="422979350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4"/>
          <p:cNvSpPr>
            <a:spLocks noGrp="1" noChangeArrowheads="1"/>
          </p:cNvSpPr>
          <p:nvPr>
            <p:ph type="sldNum" sz="quarter" idx="12"/>
          </p:nvPr>
        </p:nvSpPr>
        <p:spPr/>
        <p:txBody>
          <a:bodyPr/>
          <a:lstStyle>
            <a:lvl1pPr eaLnBrk="1" hangingPunct="1">
              <a:defRPr/>
            </a:lvl1pPr>
          </a:lstStyle>
          <a:p>
            <a:pPr>
              <a:defRPr/>
            </a:pPr>
            <a:fld id="{FA7B56F6-2D86-49B1-8624-52394F0CF232}" type="slidenum">
              <a:rPr lang="en-US" altLang="en-US"/>
              <a:pPr>
                <a:defRPr/>
              </a:pPr>
              <a:t>‹#›</a:t>
            </a:fld>
            <a:endParaRPr lang="en-US" altLang="en-US"/>
          </a:p>
        </p:txBody>
      </p:sp>
    </p:spTree>
    <p:extLst>
      <p:ext uri="{BB962C8B-B14F-4D97-AF65-F5344CB8AC3E}">
        <p14:creationId xmlns:p14="http://schemas.microsoft.com/office/powerpoint/2010/main" val="12431690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4"/>
          <p:cNvSpPr>
            <a:spLocks noGrp="1" noChangeArrowheads="1"/>
          </p:cNvSpPr>
          <p:nvPr>
            <p:ph type="sldNum" sz="quarter" idx="12"/>
          </p:nvPr>
        </p:nvSpPr>
        <p:spPr/>
        <p:txBody>
          <a:bodyPr/>
          <a:lstStyle>
            <a:lvl1pPr eaLnBrk="1" hangingPunct="1">
              <a:defRPr/>
            </a:lvl1pPr>
          </a:lstStyle>
          <a:p>
            <a:pPr>
              <a:defRPr/>
            </a:pPr>
            <a:fld id="{9F27344B-BBC4-435A-82ED-6434F885A27E}" type="slidenum">
              <a:rPr lang="en-US" altLang="en-US"/>
              <a:pPr>
                <a:defRPr/>
              </a:pPr>
              <a:t>‹#›</a:t>
            </a:fld>
            <a:endParaRPr lang="en-US" altLang="en-US"/>
          </a:p>
        </p:txBody>
      </p:sp>
    </p:spTree>
    <p:extLst>
      <p:ext uri="{BB962C8B-B14F-4D97-AF65-F5344CB8AC3E}">
        <p14:creationId xmlns:p14="http://schemas.microsoft.com/office/powerpoint/2010/main" val="378136012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4"/>
          <p:cNvSpPr>
            <a:spLocks noGrp="1" noChangeArrowheads="1"/>
          </p:cNvSpPr>
          <p:nvPr>
            <p:ph type="sldNum" sz="quarter" idx="12"/>
          </p:nvPr>
        </p:nvSpPr>
        <p:spPr/>
        <p:txBody>
          <a:bodyPr/>
          <a:lstStyle>
            <a:lvl1pPr eaLnBrk="1" hangingPunct="1">
              <a:defRPr/>
            </a:lvl1pPr>
          </a:lstStyle>
          <a:p>
            <a:pPr>
              <a:defRPr/>
            </a:pPr>
            <a:fld id="{5C501299-AE4A-444E-B18C-888A9892A6B8}" type="slidenum">
              <a:rPr lang="en-US" altLang="en-US"/>
              <a:pPr>
                <a:defRPr/>
              </a:pPr>
              <a:t>‹#›</a:t>
            </a:fld>
            <a:endParaRPr lang="en-US" altLang="en-US"/>
          </a:p>
        </p:txBody>
      </p:sp>
    </p:spTree>
    <p:extLst>
      <p:ext uri="{BB962C8B-B14F-4D97-AF65-F5344CB8AC3E}">
        <p14:creationId xmlns:p14="http://schemas.microsoft.com/office/powerpoint/2010/main" val="424208707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4"/>
          <p:cNvSpPr>
            <a:spLocks noGrp="1" noChangeArrowheads="1"/>
          </p:cNvSpPr>
          <p:nvPr>
            <p:ph type="sldNum" sz="quarter" idx="12"/>
          </p:nvPr>
        </p:nvSpPr>
        <p:spPr/>
        <p:txBody>
          <a:bodyPr/>
          <a:lstStyle>
            <a:lvl1pPr eaLnBrk="1" hangingPunct="1">
              <a:defRPr/>
            </a:lvl1pPr>
          </a:lstStyle>
          <a:p>
            <a:pPr>
              <a:defRPr/>
            </a:pPr>
            <a:fld id="{37C944D4-D130-419D-A1D2-3C86B752BD37}" type="slidenum">
              <a:rPr lang="en-US" altLang="en-US"/>
              <a:pPr>
                <a:defRPr/>
              </a:pPr>
              <a:t>‹#›</a:t>
            </a:fld>
            <a:endParaRPr lang="en-US" altLang="en-US"/>
          </a:p>
        </p:txBody>
      </p:sp>
    </p:spTree>
    <p:extLst>
      <p:ext uri="{BB962C8B-B14F-4D97-AF65-F5344CB8AC3E}">
        <p14:creationId xmlns:p14="http://schemas.microsoft.com/office/powerpoint/2010/main" val="294916306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4"/>
          <p:cNvSpPr>
            <a:spLocks noGrp="1" noChangeArrowheads="1"/>
          </p:cNvSpPr>
          <p:nvPr>
            <p:ph type="sldNum" sz="quarter" idx="12"/>
          </p:nvPr>
        </p:nvSpPr>
        <p:spPr/>
        <p:txBody>
          <a:bodyPr/>
          <a:lstStyle>
            <a:lvl1pPr eaLnBrk="1" hangingPunct="1">
              <a:defRPr/>
            </a:lvl1pPr>
          </a:lstStyle>
          <a:p>
            <a:pPr>
              <a:defRPr/>
            </a:pPr>
            <a:fld id="{DE1A2E0F-50BF-4921-B57F-978D03935948}" type="slidenum">
              <a:rPr lang="en-US" altLang="en-US"/>
              <a:pPr>
                <a:defRPr/>
              </a:pPr>
              <a:t>‹#›</a:t>
            </a:fld>
            <a:endParaRPr lang="en-US" altLang="en-US"/>
          </a:p>
        </p:txBody>
      </p:sp>
    </p:spTree>
    <p:extLst>
      <p:ext uri="{BB962C8B-B14F-4D97-AF65-F5344CB8AC3E}">
        <p14:creationId xmlns:p14="http://schemas.microsoft.com/office/powerpoint/2010/main" val="3751189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4"/>
          <p:cNvSpPr>
            <a:spLocks noGrp="1" noChangeArrowheads="1"/>
          </p:cNvSpPr>
          <p:nvPr>
            <p:ph type="sldNum" sz="quarter" idx="12"/>
          </p:nvPr>
        </p:nvSpPr>
        <p:spPr/>
        <p:txBody>
          <a:bodyPr/>
          <a:lstStyle>
            <a:lvl1pPr eaLnBrk="1" hangingPunct="1">
              <a:defRPr/>
            </a:lvl1pPr>
          </a:lstStyle>
          <a:p>
            <a:pPr>
              <a:defRPr/>
            </a:pPr>
            <a:fld id="{6CC6C620-4C43-4FC8-84CC-C3E62F36556E}" type="slidenum">
              <a:rPr lang="en-US"/>
              <a:pPr>
                <a:defRPr/>
              </a:pPr>
              <a:t>‹#›</a:t>
            </a:fld>
            <a:endParaRPr lang="en-US"/>
          </a:p>
        </p:txBody>
      </p:sp>
    </p:spTree>
    <p:extLst>
      <p:ext uri="{BB962C8B-B14F-4D97-AF65-F5344CB8AC3E}">
        <p14:creationId xmlns:p14="http://schemas.microsoft.com/office/powerpoint/2010/main" val="316962341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9D92C731-90B2-455B-B08E-800624CEEB87}" type="slidenum">
              <a:rPr lang="en-US" altLang="en-US"/>
              <a:pPr>
                <a:defRPr/>
              </a:pPr>
              <a:t>‹#›</a:t>
            </a:fld>
            <a:endParaRPr lang="en-US" altLang="en-US"/>
          </a:p>
        </p:txBody>
      </p:sp>
    </p:spTree>
    <p:extLst>
      <p:ext uri="{BB962C8B-B14F-4D97-AF65-F5344CB8AC3E}">
        <p14:creationId xmlns:p14="http://schemas.microsoft.com/office/powerpoint/2010/main" val="412874808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B7C8775A-866E-4D50-80D4-415ECD1122DF}" type="slidenum">
              <a:rPr lang="en-US" altLang="en-US"/>
              <a:pPr>
                <a:defRPr/>
              </a:pPr>
              <a:t>‹#›</a:t>
            </a:fld>
            <a:endParaRPr lang="en-US" altLang="en-US"/>
          </a:p>
        </p:txBody>
      </p:sp>
    </p:spTree>
    <p:extLst>
      <p:ext uri="{BB962C8B-B14F-4D97-AF65-F5344CB8AC3E}">
        <p14:creationId xmlns:p14="http://schemas.microsoft.com/office/powerpoint/2010/main" val="16255321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C394E6B7-9BA9-4A8A-B449-D801EB2F6388}" type="slidenum">
              <a:rPr lang="en-US" altLang="en-US"/>
              <a:pPr>
                <a:defRPr/>
              </a:pPr>
              <a:t>‹#›</a:t>
            </a:fld>
            <a:endParaRPr lang="en-US" altLang="en-US"/>
          </a:p>
        </p:txBody>
      </p:sp>
    </p:spTree>
    <p:extLst>
      <p:ext uri="{BB962C8B-B14F-4D97-AF65-F5344CB8AC3E}">
        <p14:creationId xmlns:p14="http://schemas.microsoft.com/office/powerpoint/2010/main" val="38750498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64634597-4934-4E12-89C7-420C2886066B}" type="slidenum">
              <a:rPr lang="en-US" altLang="en-US"/>
              <a:pPr>
                <a:defRPr/>
              </a:pPr>
              <a:t>‹#›</a:t>
            </a:fld>
            <a:endParaRPr lang="en-US" altLang="en-US"/>
          </a:p>
        </p:txBody>
      </p:sp>
    </p:spTree>
    <p:extLst>
      <p:ext uri="{BB962C8B-B14F-4D97-AF65-F5344CB8AC3E}">
        <p14:creationId xmlns:p14="http://schemas.microsoft.com/office/powerpoint/2010/main" val="290155659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2B17B8DC-C0DB-4739-A676-5F7DC91520C8}" type="slidenum">
              <a:rPr lang="en-US" altLang="en-US"/>
              <a:pPr>
                <a:defRPr/>
              </a:pPr>
              <a:t>‹#›</a:t>
            </a:fld>
            <a:endParaRPr lang="en-US" altLang="en-US"/>
          </a:p>
        </p:txBody>
      </p:sp>
    </p:spTree>
    <p:extLst>
      <p:ext uri="{BB962C8B-B14F-4D97-AF65-F5344CB8AC3E}">
        <p14:creationId xmlns:p14="http://schemas.microsoft.com/office/powerpoint/2010/main" val="414538828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4D141BA5-D971-4880-81E6-12E59DC00E9A}" type="slidenum">
              <a:rPr lang="en-US" altLang="en-US"/>
              <a:pPr>
                <a:defRPr/>
              </a:pPr>
              <a:t>‹#›</a:t>
            </a:fld>
            <a:endParaRPr lang="en-US" altLang="en-US"/>
          </a:p>
        </p:txBody>
      </p:sp>
    </p:spTree>
    <p:extLst>
      <p:ext uri="{BB962C8B-B14F-4D97-AF65-F5344CB8AC3E}">
        <p14:creationId xmlns:p14="http://schemas.microsoft.com/office/powerpoint/2010/main" val="114883522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2B955B45-9F36-4D50-821A-E5AE34EBB36E}" type="slidenum">
              <a:rPr lang="en-US" altLang="en-US"/>
              <a:pPr>
                <a:defRPr/>
              </a:pPr>
              <a:t>‹#›</a:t>
            </a:fld>
            <a:endParaRPr lang="en-US" altLang="en-US"/>
          </a:p>
        </p:txBody>
      </p:sp>
    </p:spTree>
    <p:extLst>
      <p:ext uri="{BB962C8B-B14F-4D97-AF65-F5344CB8AC3E}">
        <p14:creationId xmlns:p14="http://schemas.microsoft.com/office/powerpoint/2010/main" val="297578792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35EC6F4B-BF1D-4761-9F27-41D8564B2526}" type="slidenum">
              <a:rPr lang="en-US" altLang="en-US"/>
              <a:pPr>
                <a:defRPr/>
              </a:pPr>
              <a:t>‹#›</a:t>
            </a:fld>
            <a:endParaRPr lang="en-US" altLang="en-US"/>
          </a:p>
        </p:txBody>
      </p:sp>
    </p:spTree>
    <p:extLst>
      <p:ext uri="{BB962C8B-B14F-4D97-AF65-F5344CB8AC3E}">
        <p14:creationId xmlns:p14="http://schemas.microsoft.com/office/powerpoint/2010/main" val="138716364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F1E43F39-E499-4598-AD6B-C4612C0CACC4}" type="slidenum">
              <a:rPr lang="en-US" altLang="en-US"/>
              <a:pPr>
                <a:defRPr/>
              </a:pPr>
              <a:t>‹#›</a:t>
            </a:fld>
            <a:endParaRPr lang="en-US" altLang="en-US"/>
          </a:p>
        </p:txBody>
      </p:sp>
    </p:spTree>
    <p:extLst>
      <p:ext uri="{BB962C8B-B14F-4D97-AF65-F5344CB8AC3E}">
        <p14:creationId xmlns:p14="http://schemas.microsoft.com/office/powerpoint/2010/main" val="173905964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D63489FF-A696-40FD-8958-034DD08C4A7C}" type="slidenum">
              <a:rPr lang="en-US" altLang="en-US"/>
              <a:pPr>
                <a:defRPr/>
              </a:pPr>
              <a:t>‹#›</a:t>
            </a:fld>
            <a:endParaRPr lang="en-US" altLang="en-US"/>
          </a:p>
        </p:txBody>
      </p:sp>
    </p:spTree>
    <p:extLst>
      <p:ext uri="{BB962C8B-B14F-4D97-AF65-F5344CB8AC3E}">
        <p14:creationId xmlns:p14="http://schemas.microsoft.com/office/powerpoint/2010/main" val="2976421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4"/>
          <p:cNvSpPr>
            <a:spLocks noGrp="1" noChangeArrowheads="1"/>
          </p:cNvSpPr>
          <p:nvPr>
            <p:ph type="sldNum" sz="quarter" idx="12"/>
          </p:nvPr>
        </p:nvSpPr>
        <p:spPr/>
        <p:txBody>
          <a:bodyPr/>
          <a:lstStyle>
            <a:lvl1pPr eaLnBrk="1" hangingPunct="1">
              <a:defRPr/>
            </a:lvl1pPr>
          </a:lstStyle>
          <a:p>
            <a:pPr>
              <a:defRPr/>
            </a:pPr>
            <a:fld id="{B6BF4514-6014-4737-AA5A-A813AD2600F2}" type="slidenum">
              <a:rPr lang="en-US"/>
              <a:pPr>
                <a:defRPr/>
              </a:pPr>
              <a:t>‹#›</a:t>
            </a:fld>
            <a:endParaRPr lang="en-US"/>
          </a:p>
        </p:txBody>
      </p:sp>
    </p:spTree>
    <p:extLst>
      <p:ext uri="{BB962C8B-B14F-4D97-AF65-F5344CB8AC3E}">
        <p14:creationId xmlns:p14="http://schemas.microsoft.com/office/powerpoint/2010/main" val="118185864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0AEFB5D7-FA8C-4A99-B714-7DE5ED0BE869}" type="slidenum">
              <a:rPr lang="en-US" altLang="en-US"/>
              <a:pPr>
                <a:defRPr/>
              </a:pPr>
              <a:t>‹#›</a:t>
            </a:fld>
            <a:endParaRPr lang="en-US" altLang="en-US"/>
          </a:p>
        </p:txBody>
      </p:sp>
    </p:spTree>
    <p:extLst>
      <p:ext uri="{BB962C8B-B14F-4D97-AF65-F5344CB8AC3E}">
        <p14:creationId xmlns:p14="http://schemas.microsoft.com/office/powerpoint/2010/main" val="175492592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D901BEA7-43CF-4819-B8E0-7A4C28F697E0}" type="slidenum">
              <a:rPr lang="en-US" altLang="en-US"/>
              <a:pPr>
                <a:defRPr/>
              </a:pPr>
              <a:t>‹#›</a:t>
            </a:fld>
            <a:endParaRPr lang="en-US" altLang="en-US"/>
          </a:p>
        </p:txBody>
      </p:sp>
    </p:spTree>
    <p:extLst>
      <p:ext uri="{BB962C8B-B14F-4D97-AF65-F5344CB8AC3E}">
        <p14:creationId xmlns:p14="http://schemas.microsoft.com/office/powerpoint/2010/main" val="382836990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4"/>
          <p:cNvSpPr>
            <a:spLocks noGrp="1" noChangeArrowheads="1"/>
          </p:cNvSpPr>
          <p:nvPr>
            <p:ph type="sldNum" sz="quarter" idx="12"/>
          </p:nvPr>
        </p:nvSpPr>
        <p:spPr/>
        <p:txBody>
          <a:bodyPr/>
          <a:lstStyle>
            <a:lvl1pPr eaLnBrk="1" hangingPunct="1">
              <a:defRPr/>
            </a:lvl1pPr>
          </a:lstStyle>
          <a:p>
            <a:pPr>
              <a:defRPr/>
            </a:pPr>
            <a:fld id="{B312A889-5E49-40EE-9D87-76396603AF0E}" type="slidenum">
              <a:rPr lang="en-US" altLang="en-US"/>
              <a:pPr>
                <a:defRPr/>
              </a:pPr>
              <a:t>‹#›</a:t>
            </a:fld>
            <a:endParaRPr lang="en-US" altLang="en-US" dirty="0"/>
          </a:p>
        </p:txBody>
      </p:sp>
    </p:spTree>
    <p:extLst>
      <p:ext uri="{BB962C8B-B14F-4D97-AF65-F5344CB8AC3E}">
        <p14:creationId xmlns:p14="http://schemas.microsoft.com/office/powerpoint/2010/main" val="34577221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4"/>
          <p:cNvSpPr>
            <a:spLocks noGrp="1" noChangeArrowheads="1"/>
          </p:cNvSpPr>
          <p:nvPr>
            <p:ph type="sldNum" sz="quarter" idx="12"/>
          </p:nvPr>
        </p:nvSpPr>
        <p:spPr/>
        <p:txBody>
          <a:bodyPr/>
          <a:lstStyle>
            <a:lvl1pPr eaLnBrk="1" hangingPunct="1">
              <a:defRPr/>
            </a:lvl1pPr>
          </a:lstStyle>
          <a:p>
            <a:pPr>
              <a:defRPr/>
            </a:pPr>
            <a:fld id="{2AFE416F-2958-49F5-B58B-0FDADAA8EFBA}" type="slidenum">
              <a:rPr lang="en-US" altLang="en-US"/>
              <a:pPr>
                <a:defRPr/>
              </a:pPr>
              <a:t>‹#›</a:t>
            </a:fld>
            <a:endParaRPr lang="en-US" altLang="en-US" dirty="0"/>
          </a:p>
        </p:txBody>
      </p:sp>
    </p:spTree>
    <p:extLst>
      <p:ext uri="{BB962C8B-B14F-4D97-AF65-F5344CB8AC3E}">
        <p14:creationId xmlns:p14="http://schemas.microsoft.com/office/powerpoint/2010/main" val="186208794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4"/>
          <p:cNvSpPr>
            <a:spLocks noGrp="1" noChangeArrowheads="1"/>
          </p:cNvSpPr>
          <p:nvPr>
            <p:ph type="sldNum" sz="quarter" idx="12"/>
          </p:nvPr>
        </p:nvSpPr>
        <p:spPr/>
        <p:txBody>
          <a:bodyPr/>
          <a:lstStyle>
            <a:lvl1pPr eaLnBrk="1" hangingPunct="1">
              <a:defRPr/>
            </a:lvl1pPr>
          </a:lstStyle>
          <a:p>
            <a:pPr>
              <a:defRPr/>
            </a:pPr>
            <a:fld id="{84945AE8-CB87-4B58-8A4C-D7FF966A1252}" type="slidenum">
              <a:rPr lang="en-US" altLang="en-US"/>
              <a:pPr>
                <a:defRPr/>
              </a:pPr>
              <a:t>‹#›</a:t>
            </a:fld>
            <a:endParaRPr lang="en-US" altLang="en-US" dirty="0"/>
          </a:p>
        </p:txBody>
      </p:sp>
    </p:spTree>
    <p:extLst>
      <p:ext uri="{BB962C8B-B14F-4D97-AF65-F5344CB8AC3E}">
        <p14:creationId xmlns:p14="http://schemas.microsoft.com/office/powerpoint/2010/main" val="404509108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4"/>
          <p:cNvSpPr>
            <a:spLocks noGrp="1" noChangeArrowheads="1"/>
          </p:cNvSpPr>
          <p:nvPr>
            <p:ph type="sldNum" sz="quarter" idx="12"/>
          </p:nvPr>
        </p:nvSpPr>
        <p:spPr/>
        <p:txBody>
          <a:bodyPr/>
          <a:lstStyle>
            <a:lvl1pPr eaLnBrk="1" hangingPunct="1">
              <a:defRPr/>
            </a:lvl1pPr>
          </a:lstStyle>
          <a:p>
            <a:pPr>
              <a:defRPr/>
            </a:pPr>
            <a:fld id="{0E86C827-CEFF-45F0-902B-B4BF668E3BDD}" type="slidenum">
              <a:rPr lang="en-US" altLang="en-US"/>
              <a:pPr>
                <a:defRPr/>
              </a:pPr>
              <a:t>‹#›</a:t>
            </a:fld>
            <a:endParaRPr lang="en-US" altLang="en-US" dirty="0"/>
          </a:p>
        </p:txBody>
      </p:sp>
    </p:spTree>
    <p:extLst>
      <p:ext uri="{BB962C8B-B14F-4D97-AF65-F5344CB8AC3E}">
        <p14:creationId xmlns:p14="http://schemas.microsoft.com/office/powerpoint/2010/main" val="4832542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4"/>
          <p:cNvSpPr>
            <a:spLocks noGrp="1" noChangeArrowheads="1"/>
          </p:cNvSpPr>
          <p:nvPr>
            <p:ph type="sldNum" sz="quarter" idx="12"/>
          </p:nvPr>
        </p:nvSpPr>
        <p:spPr/>
        <p:txBody>
          <a:bodyPr/>
          <a:lstStyle>
            <a:lvl1pPr eaLnBrk="1" hangingPunct="1">
              <a:defRPr/>
            </a:lvl1pPr>
          </a:lstStyle>
          <a:p>
            <a:pPr>
              <a:defRPr/>
            </a:pPr>
            <a:fld id="{95B1D527-AEB9-47DC-B0DF-6691843850FF}" type="slidenum">
              <a:rPr lang="en-US" altLang="en-US"/>
              <a:pPr>
                <a:defRPr/>
              </a:pPr>
              <a:t>‹#›</a:t>
            </a:fld>
            <a:endParaRPr lang="en-US" altLang="en-US" dirty="0"/>
          </a:p>
        </p:txBody>
      </p:sp>
    </p:spTree>
    <p:extLst>
      <p:ext uri="{BB962C8B-B14F-4D97-AF65-F5344CB8AC3E}">
        <p14:creationId xmlns:p14="http://schemas.microsoft.com/office/powerpoint/2010/main" val="64592294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4"/>
          <p:cNvSpPr>
            <a:spLocks noGrp="1" noChangeArrowheads="1"/>
          </p:cNvSpPr>
          <p:nvPr>
            <p:ph type="sldNum" sz="quarter" idx="12"/>
          </p:nvPr>
        </p:nvSpPr>
        <p:spPr/>
        <p:txBody>
          <a:bodyPr/>
          <a:lstStyle>
            <a:lvl1pPr eaLnBrk="1" hangingPunct="1">
              <a:defRPr/>
            </a:lvl1pPr>
          </a:lstStyle>
          <a:p>
            <a:pPr>
              <a:defRPr/>
            </a:pPr>
            <a:fld id="{8937B6DB-8EA3-4C84-95CF-28EED7B7E1B5}" type="slidenum">
              <a:rPr lang="en-US" altLang="en-US"/>
              <a:pPr>
                <a:defRPr/>
              </a:pPr>
              <a:t>‹#›</a:t>
            </a:fld>
            <a:endParaRPr lang="en-US" altLang="en-US" dirty="0"/>
          </a:p>
        </p:txBody>
      </p:sp>
    </p:spTree>
    <p:extLst>
      <p:ext uri="{BB962C8B-B14F-4D97-AF65-F5344CB8AC3E}">
        <p14:creationId xmlns:p14="http://schemas.microsoft.com/office/powerpoint/2010/main" val="44666015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4"/>
          <p:cNvSpPr>
            <a:spLocks noGrp="1" noChangeArrowheads="1"/>
          </p:cNvSpPr>
          <p:nvPr>
            <p:ph type="sldNum" sz="quarter" idx="12"/>
          </p:nvPr>
        </p:nvSpPr>
        <p:spPr/>
        <p:txBody>
          <a:bodyPr/>
          <a:lstStyle>
            <a:lvl1pPr eaLnBrk="1" hangingPunct="1">
              <a:defRPr/>
            </a:lvl1pPr>
          </a:lstStyle>
          <a:p>
            <a:pPr>
              <a:defRPr/>
            </a:pPr>
            <a:fld id="{A096B25F-11B9-47A4-A763-A4676328EACC}" type="slidenum">
              <a:rPr lang="en-US" altLang="en-US"/>
              <a:pPr>
                <a:defRPr/>
              </a:pPr>
              <a:t>‹#›</a:t>
            </a:fld>
            <a:endParaRPr lang="en-US" altLang="en-US" dirty="0"/>
          </a:p>
        </p:txBody>
      </p:sp>
    </p:spTree>
    <p:extLst>
      <p:ext uri="{BB962C8B-B14F-4D97-AF65-F5344CB8AC3E}">
        <p14:creationId xmlns:p14="http://schemas.microsoft.com/office/powerpoint/2010/main" val="1607968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4"/>
          <p:cNvSpPr>
            <a:spLocks noGrp="1" noChangeArrowheads="1"/>
          </p:cNvSpPr>
          <p:nvPr>
            <p:ph type="sldNum" sz="quarter" idx="12"/>
          </p:nvPr>
        </p:nvSpPr>
        <p:spPr/>
        <p:txBody>
          <a:bodyPr/>
          <a:lstStyle>
            <a:lvl1pPr eaLnBrk="1" hangingPunct="1">
              <a:defRPr/>
            </a:lvl1pPr>
          </a:lstStyle>
          <a:p>
            <a:pPr>
              <a:defRPr/>
            </a:pPr>
            <a:fld id="{FCFF3BCD-7018-4753-B165-57E98632C0AC}" type="slidenum">
              <a:rPr lang="en-US" altLang="en-US"/>
              <a:pPr>
                <a:defRPr/>
              </a:pPr>
              <a:t>‹#›</a:t>
            </a:fld>
            <a:endParaRPr lang="en-US" altLang="en-US" dirty="0"/>
          </a:p>
        </p:txBody>
      </p:sp>
    </p:spTree>
    <p:extLst>
      <p:ext uri="{BB962C8B-B14F-4D97-AF65-F5344CB8AC3E}">
        <p14:creationId xmlns:p14="http://schemas.microsoft.com/office/powerpoint/2010/main" val="3960826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4"/>
          <p:cNvSpPr>
            <a:spLocks noGrp="1" noChangeArrowheads="1"/>
          </p:cNvSpPr>
          <p:nvPr>
            <p:ph type="sldNum" sz="quarter" idx="12"/>
          </p:nvPr>
        </p:nvSpPr>
        <p:spPr/>
        <p:txBody>
          <a:bodyPr/>
          <a:lstStyle>
            <a:lvl1pPr eaLnBrk="1" hangingPunct="1">
              <a:defRPr/>
            </a:lvl1pPr>
          </a:lstStyle>
          <a:p>
            <a:pPr>
              <a:defRPr/>
            </a:pPr>
            <a:fld id="{04F3988B-A735-42BE-AD95-50BE7487CC98}" type="slidenum">
              <a:rPr lang="en-US"/>
              <a:pPr>
                <a:defRPr/>
              </a:pPr>
              <a:t>‹#›</a:t>
            </a:fld>
            <a:endParaRPr lang="en-US"/>
          </a:p>
        </p:txBody>
      </p:sp>
    </p:spTree>
    <p:extLst>
      <p:ext uri="{BB962C8B-B14F-4D97-AF65-F5344CB8AC3E}">
        <p14:creationId xmlns:p14="http://schemas.microsoft.com/office/powerpoint/2010/main" val="272710482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4"/>
          <p:cNvSpPr>
            <a:spLocks noGrp="1" noChangeArrowheads="1"/>
          </p:cNvSpPr>
          <p:nvPr>
            <p:ph type="sldNum" sz="quarter" idx="12"/>
          </p:nvPr>
        </p:nvSpPr>
        <p:spPr/>
        <p:txBody>
          <a:bodyPr/>
          <a:lstStyle>
            <a:lvl1pPr eaLnBrk="1" hangingPunct="1">
              <a:defRPr/>
            </a:lvl1pPr>
          </a:lstStyle>
          <a:p>
            <a:pPr>
              <a:defRPr/>
            </a:pPr>
            <a:fld id="{BA9C3E97-7D0C-42D6-BAC3-DFE71FBFF1D4}" type="slidenum">
              <a:rPr lang="en-US" altLang="en-US"/>
              <a:pPr>
                <a:defRPr/>
              </a:pPr>
              <a:t>‹#›</a:t>
            </a:fld>
            <a:endParaRPr lang="en-US" altLang="en-US" dirty="0"/>
          </a:p>
        </p:txBody>
      </p:sp>
    </p:spTree>
    <p:extLst>
      <p:ext uri="{BB962C8B-B14F-4D97-AF65-F5344CB8AC3E}">
        <p14:creationId xmlns:p14="http://schemas.microsoft.com/office/powerpoint/2010/main" val="114552536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4"/>
          <p:cNvSpPr>
            <a:spLocks noGrp="1" noChangeArrowheads="1"/>
          </p:cNvSpPr>
          <p:nvPr>
            <p:ph type="sldNum" sz="quarter" idx="12"/>
          </p:nvPr>
        </p:nvSpPr>
        <p:spPr/>
        <p:txBody>
          <a:bodyPr/>
          <a:lstStyle>
            <a:lvl1pPr eaLnBrk="1" hangingPunct="1">
              <a:defRPr/>
            </a:lvl1pPr>
          </a:lstStyle>
          <a:p>
            <a:pPr>
              <a:defRPr/>
            </a:pPr>
            <a:fld id="{0F9F0D38-0FAC-4095-8E6B-07FD65882D85}" type="slidenum">
              <a:rPr lang="en-US" altLang="en-US"/>
              <a:pPr>
                <a:defRPr/>
              </a:pPr>
              <a:t>‹#›</a:t>
            </a:fld>
            <a:endParaRPr lang="en-US" altLang="en-US" dirty="0"/>
          </a:p>
        </p:txBody>
      </p:sp>
    </p:spTree>
    <p:extLst>
      <p:ext uri="{BB962C8B-B14F-4D97-AF65-F5344CB8AC3E}">
        <p14:creationId xmlns:p14="http://schemas.microsoft.com/office/powerpoint/2010/main" val="225516701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4"/>
          <p:cNvSpPr>
            <a:spLocks noGrp="1" noChangeArrowheads="1"/>
          </p:cNvSpPr>
          <p:nvPr>
            <p:ph type="sldNum" sz="quarter" idx="12"/>
          </p:nvPr>
        </p:nvSpPr>
        <p:spPr/>
        <p:txBody>
          <a:bodyPr/>
          <a:lstStyle>
            <a:lvl1pPr eaLnBrk="1" hangingPunct="1">
              <a:defRPr/>
            </a:lvl1pPr>
          </a:lstStyle>
          <a:p>
            <a:pPr>
              <a:defRPr/>
            </a:pPr>
            <a:fld id="{F55C0CA9-7498-4648-B922-C9350053D1FC}" type="slidenum">
              <a:rPr lang="en-US" altLang="en-US"/>
              <a:pPr>
                <a:defRPr/>
              </a:pPr>
              <a:t>‹#›</a:t>
            </a:fld>
            <a:endParaRPr lang="en-US" altLang="en-US" dirty="0"/>
          </a:p>
        </p:txBody>
      </p:sp>
    </p:spTree>
    <p:extLst>
      <p:ext uri="{BB962C8B-B14F-4D97-AF65-F5344CB8AC3E}">
        <p14:creationId xmlns:p14="http://schemas.microsoft.com/office/powerpoint/2010/main" val="190988398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4"/>
          <p:cNvSpPr>
            <a:spLocks noGrp="1" noChangeArrowheads="1"/>
          </p:cNvSpPr>
          <p:nvPr>
            <p:ph type="sldNum" sz="quarter" idx="12"/>
          </p:nvPr>
        </p:nvSpPr>
        <p:spPr/>
        <p:txBody>
          <a:bodyPr/>
          <a:lstStyle>
            <a:lvl1pPr eaLnBrk="1" hangingPunct="1">
              <a:defRPr/>
            </a:lvl1pPr>
          </a:lstStyle>
          <a:p>
            <a:pPr>
              <a:defRPr/>
            </a:pPr>
            <a:fld id="{870B1CA3-625D-4042-BEFA-12E58650D071}" type="slidenum">
              <a:rPr lang="en-US" altLang="en-US"/>
              <a:pPr>
                <a:defRPr/>
              </a:pPr>
              <a:t>‹#›</a:t>
            </a:fld>
            <a:endParaRPr lang="en-US" altLang="en-US" dirty="0"/>
          </a:p>
        </p:txBody>
      </p:sp>
    </p:spTree>
    <p:extLst>
      <p:ext uri="{BB962C8B-B14F-4D97-AF65-F5344CB8AC3E}">
        <p14:creationId xmlns:p14="http://schemas.microsoft.com/office/powerpoint/2010/main" val="147437169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4"/>
          <p:cNvSpPr>
            <a:spLocks noGrp="1" noChangeArrowheads="1"/>
          </p:cNvSpPr>
          <p:nvPr>
            <p:ph type="sldNum" sz="quarter" idx="12"/>
          </p:nvPr>
        </p:nvSpPr>
        <p:spPr/>
        <p:txBody>
          <a:bodyPr/>
          <a:lstStyle>
            <a:lvl1pPr eaLnBrk="1" hangingPunct="1">
              <a:defRPr/>
            </a:lvl1pPr>
          </a:lstStyle>
          <a:p>
            <a:pPr>
              <a:defRPr/>
            </a:pPr>
            <a:fld id="{81B069B2-BD31-4AF6-BDB5-90C1E0F6F34D}" type="slidenum">
              <a:rPr lang="en-US" altLang="en-US"/>
              <a:pPr>
                <a:defRPr/>
              </a:pPr>
              <a:t>‹#›</a:t>
            </a:fld>
            <a:endParaRPr lang="en-US" altLang="en-US" dirty="0"/>
          </a:p>
        </p:txBody>
      </p:sp>
    </p:spTree>
    <p:extLst>
      <p:ext uri="{BB962C8B-B14F-4D97-AF65-F5344CB8AC3E}">
        <p14:creationId xmlns:p14="http://schemas.microsoft.com/office/powerpoint/2010/main" val="392571742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122ABBE2-D405-4921-85F4-C851926F8E1B}" type="slidenum">
              <a:rPr lang="en-US" altLang="en-US"/>
              <a:pPr>
                <a:defRPr/>
              </a:pPr>
              <a:t>‹#›</a:t>
            </a:fld>
            <a:endParaRPr lang="en-US" altLang="en-US"/>
          </a:p>
        </p:txBody>
      </p:sp>
    </p:spTree>
    <p:extLst>
      <p:ext uri="{BB962C8B-B14F-4D97-AF65-F5344CB8AC3E}">
        <p14:creationId xmlns:p14="http://schemas.microsoft.com/office/powerpoint/2010/main" val="284631661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B37C2EFB-8D1E-4A82-86E4-5D6E0F66AC98}" type="slidenum">
              <a:rPr lang="en-US" altLang="en-US"/>
              <a:pPr>
                <a:defRPr/>
              </a:pPr>
              <a:t>‹#›</a:t>
            </a:fld>
            <a:endParaRPr lang="en-US" altLang="en-US"/>
          </a:p>
        </p:txBody>
      </p:sp>
    </p:spTree>
    <p:extLst>
      <p:ext uri="{BB962C8B-B14F-4D97-AF65-F5344CB8AC3E}">
        <p14:creationId xmlns:p14="http://schemas.microsoft.com/office/powerpoint/2010/main" val="302612401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F9F4C474-3E69-41EB-933E-F94826BB2FB5}" type="slidenum">
              <a:rPr lang="en-US" altLang="en-US"/>
              <a:pPr>
                <a:defRPr/>
              </a:pPr>
              <a:t>‹#›</a:t>
            </a:fld>
            <a:endParaRPr lang="en-US" altLang="en-US"/>
          </a:p>
        </p:txBody>
      </p:sp>
    </p:spTree>
    <p:extLst>
      <p:ext uri="{BB962C8B-B14F-4D97-AF65-F5344CB8AC3E}">
        <p14:creationId xmlns:p14="http://schemas.microsoft.com/office/powerpoint/2010/main" val="81592742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E692A101-CF10-462C-B1DE-F89D83F05627}" type="slidenum">
              <a:rPr lang="en-US" altLang="en-US"/>
              <a:pPr>
                <a:defRPr/>
              </a:pPr>
              <a:t>‹#›</a:t>
            </a:fld>
            <a:endParaRPr lang="en-US" altLang="en-US"/>
          </a:p>
        </p:txBody>
      </p:sp>
    </p:spTree>
    <p:extLst>
      <p:ext uri="{BB962C8B-B14F-4D97-AF65-F5344CB8AC3E}">
        <p14:creationId xmlns:p14="http://schemas.microsoft.com/office/powerpoint/2010/main" val="278250755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5B2D2BAD-BC1F-4EA0-938E-0FF6B43CB551}" type="slidenum">
              <a:rPr lang="en-US" altLang="en-US"/>
              <a:pPr>
                <a:defRPr/>
              </a:pPr>
              <a:t>‹#›</a:t>
            </a:fld>
            <a:endParaRPr lang="en-US" altLang="en-US"/>
          </a:p>
        </p:txBody>
      </p:sp>
    </p:spTree>
    <p:extLst>
      <p:ext uri="{BB962C8B-B14F-4D97-AF65-F5344CB8AC3E}">
        <p14:creationId xmlns:p14="http://schemas.microsoft.com/office/powerpoint/2010/main" val="1375567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4"/>
          <p:cNvSpPr>
            <a:spLocks noGrp="1" noChangeArrowheads="1"/>
          </p:cNvSpPr>
          <p:nvPr>
            <p:ph type="sldNum" sz="quarter" idx="12"/>
          </p:nvPr>
        </p:nvSpPr>
        <p:spPr/>
        <p:txBody>
          <a:bodyPr/>
          <a:lstStyle>
            <a:lvl1pPr eaLnBrk="1" hangingPunct="1">
              <a:defRPr/>
            </a:lvl1pPr>
          </a:lstStyle>
          <a:p>
            <a:pPr>
              <a:defRPr/>
            </a:pPr>
            <a:fld id="{332E6482-10A7-45D9-9E5E-74281BDBEC19}" type="slidenum">
              <a:rPr lang="en-US"/>
              <a:pPr>
                <a:defRPr/>
              </a:pPr>
              <a:t>‹#›</a:t>
            </a:fld>
            <a:endParaRPr lang="en-US"/>
          </a:p>
        </p:txBody>
      </p:sp>
    </p:spTree>
    <p:extLst>
      <p:ext uri="{BB962C8B-B14F-4D97-AF65-F5344CB8AC3E}">
        <p14:creationId xmlns:p14="http://schemas.microsoft.com/office/powerpoint/2010/main" val="305935552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5F7550DF-79F3-47AC-AA65-F936BD799511}" type="slidenum">
              <a:rPr lang="en-US" altLang="en-US"/>
              <a:pPr>
                <a:defRPr/>
              </a:pPr>
              <a:t>‹#›</a:t>
            </a:fld>
            <a:endParaRPr lang="en-US" altLang="en-US"/>
          </a:p>
        </p:txBody>
      </p:sp>
    </p:spTree>
    <p:extLst>
      <p:ext uri="{BB962C8B-B14F-4D97-AF65-F5344CB8AC3E}">
        <p14:creationId xmlns:p14="http://schemas.microsoft.com/office/powerpoint/2010/main" val="239382649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9ED210F6-5642-4AE2-B501-8B6542B9EB52}" type="slidenum">
              <a:rPr lang="en-US" altLang="en-US"/>
              <a:pPr>
                <a:defRPr/>
              </a:pPr>
              <a:t>‹#›</a:t>
            </a:fld>
            <a:endParaRPr lang="en-US" altLang="en-US"/>
          </a:p>
        </p:txBody>
      </p:sp>
    </p:spTree>
    <p:extLst>
      <p:ext uri="{BB962C8B-B14F-4D97-AF65-F5344CB8AC3E}">
        <p14:creationId xmlns:p14="http://schemas.microsoft.com/office/powerpoint/2010/main" val="60503575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85442D6C-E722-47F8-A3C3-764A661A33DE}" type="slidenum">
              <a:rPr lang="en-US" altLang="en-US"/>
              <a:pPr>
                <a:defRPr/>
              </a:pPr>
              <a:t>‹#›</a:t>
            </a:fld>
            <a:endParaRPr lang="en-US" altLang="en-US"/>
          </a:p>
        </p:txBody>
      </p:sp>
    </p:spTree>
    <p:extLst>
      <p:ext uri="{BB962C8B-B14F-4D97-AF65-F5344CB8AC3E}">
        <p14:creationId xmlns:p14="http://schemas.microsoft.com/office/powerpoint/2010/main" val="316842212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644C6AEC-5D42-4AE5-A873-FFF6262098DE}" type="slidenum">
              <a:rPr lang="en-US" altLang="en-US"/>
              <a:pPr>
                <a:defRPr/>
              </a:pPr>
              <a:t>‹#›</a:t>
            </a:fld>
            <a:endParaRPr lang="en-US" altLang="en-US"/>
          </a:p>
        </p:txBody>
      </p:sp>
    </p:spTree>
    <p:extLst>
      <p:ext uri="{BB962C8B-B14F-4D97-AF65-F5344CB8AC3E}">
        <p14:creationId xmlns:p14="http://schemas.microsoft.com/office/powerpoint/2010/main" val="418142956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AF4A992D-0EA9-4256-9FEF-2632BD89EF2B}" type="slidenum">
              <a:rPr lang="en-US" altLang="en-US"/>
              <a:pPr>
                <a:defRPr/>
              </a:pPr>
              <a:t>‹#›</a:t>
            </a:fld>
            <a:endParaRPr lang="en-US" altLang="en-US"/>
          </a:p>
        </p:txBody>
      </p:sp>
    </p:spTree>
    <p:extLst>
      <p:ext uri="{BB962C8B-B14F-4D97-AF65-F5344CB8AC3E}">
        <p14:creationId xmlns:p14="http://schemas.microsoft.com/office/powerpoint/2010/main" val="298894305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E144DE88-F07C-42E9-B468-BEF2E46F278C}" type="slidenum">
              <a:rPr lang="en-US" altLang="en-US"/>
              <a:pPr>
                <a:defRPr/>
              </a:pPr>
              <a:t>‹#›</a:t>
            </a:fld>
            <a:endParaRPr lang="en-US" altLang="en-US"/>
          </a:p>
        </p:txBody>
      </p:sp>
    </p:spTree>
    <p:extLst>
      <p:ext uri="{BB962C8B-B14F-4D97-AF65-F5344CB8AC3E}">
        <p14:creationId xmlns:p14="http://schemas.microsoft.com/office/powerpoint/2010/main" val="255232953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7C427E27-B3C4-4BD9-A172-2B8D13240FCD}" type="slidenum">
              <a:rPr lang="en-US" altLang="en-US"/>
              <a:pPr>
                <a:defRPr/>
              </a:pPr>
              <a:t>‹#›</a:t>
            </a:fld>
            <a:endParaRPr lang="en-US" altLang="en-US"/>
          </a:p>
        </p:txBody>
      </p:sp>
    </p:spTree>
    <p:extLst>
      <p:ext uri="{BB962C8B-B14F-4D97-AF65-F5344CB8AC3E}">
        <p14:creationId xmlns:p14="http://schemas.microsoft.com/office/powerpoint/2010/main" val="147824389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1B17E066-DE65-4EF9-BCBC-4EFA23E0A293}" type="slidenum">
              <a:rPr lang="en-US" altLang="en-US"/>
              <a:pPr>
                <a:defRPr/>
              </a:pPr>
              <a:t>‹#›</a:t>
            </a:fld>
            <a:endParaRPr lang="en-US" altLang="en-US"/>
          </a:p>
        </p:txBody>
      </p:sp>
    </p:spTree>
    <p:extLst>
      <p:ext uri="{BB962C8B-B14F-4D97-AF65-F5344CB8AC3E}">
        <p14:creationId xmlns:p14="http://schemas.microsoft.com/office/powerpoint/2010/main" val="411763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vl1pPr>
          </a:lstStyle>
          <a:p>
            <a:pPr>
              <a:defRPr/>
            </a:pPr>
            <a:fld id="{99AE4767-1736-4EB6-A33E-3D489A5F4B34}"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4"/>
          <p:cNvSpPr>
            <a:spLocks noGrp="1" noChangeArrowheads="1"/>
          </p:cNvSpPr>
          <p:nvPr>
            <p:ph type="sldNum" sz="quarter" idx="12"/>
          </p:nvPr>
        </p:nvSpPr>
        <p:spPr/>
        <p:txBody>
          <a:bodyPr/>
          <a:lstStyle>
            <a:lvl1pPr eaLnBrk="1" hangingPunct="1">
              <a:defRPr/>
            </a:lvl1pPr>
          </a:lstStyle>
          <a:p>
            <a:pPr>
              <a:defRPr/>
            </a:pPr>
            <a:fld id="{A6B5E9F0-81ED-45DF-B526-CC7E576E930B}" type="slidenum">
              <a:rPr lang="en-US"/>
              <a:pPr>
                <a:defRPr/>
              </a:pPr>
              <a:t>‹#›</a:t>
            </a:fld>
            <a:endParaRPr lang="en-US"/>
          </a:p>
        </p:txBody>
      </p:sp>
    </p:spTree>
    <p:extLst>
      <p:ext uri="{BB962C8B-B14F-4D97-AF65-F5344CB8AC3E}">
        <p14:creationId xmlns:p14="http://schemas.microsoft.com/office/powerpoint/2010/main" val="3224695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4"/>
          <p:cNvSpPr>
            <a:spLocks noGrp="1" noChangeArrowheads="1"/>
          </p:cNvSpPr>
          <p:nvPr>
            <p:ph type="sldNum" sz="quarter" idx="12"/>
          </p:nvPr>
        </p:nvSpPr>
        <p:spPr/>
        <p:txBody>
          <a:bodyPr/>
          <a:lstStyle>
            <a:lvl1pPr eaLnBrk="1" hangingPunct="1">
              <a:defRPr/>
            </a:lvl1pPr>
          </a:lstStyle>
          <a:p>
            <a:pPr>
              <a:defRPr/>
            </a:pPr>
            <a:fld id="{A0932D0A-E834-4F69-8395-B203DB6C3F5C}" type="slidenum">
              <a:rPr lang="en-US"/>
              <a:pPr>
                <a:defRPr/>
              </a:pPr>
              <a:t>‹#›</a:t>
            </a:fld>
            <a:endParaRPr lang="en-US"/>
          </a:p>
        </p:txBody>
      </p:sp>
    </p:spTree>
    <p:extLst>
      <p:ext uri="{BB962C8B-B14F-4D97-AF65-F5344CB8AC3E}">
        <p14:creationId xmlns:p14="http://schemas.microsoft.com/office/powerpoint/2010/main" val="14380330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4"/>
          <p:cNvSpPr>
            <a:spLocks noGrp="1" noChangeArrowheads="1"/>
          </p:cNvSpPr>
          <p:nvPr>
            <p:ph type="sldNum" sz="quarter" idx="12"/>
          </p:nvPr>
        </p:nvSpPr>
        <p:spPr/>
        <p:txBody>
          <a:bodyPr/>
          <a:lstStyle>
            <a:lvl1pPr eaLnBrk="1" hangingPunct="1">
              <a:defRPr/>
            </a:lvl1pPr>
          </a:lstStyle>
          <a:p>
            <a:pPr>
              <a:defRPr/>
            </a:pPr>
            <a:fld id="{D0C45AC1-2A85-49B7-85B0-8C44ABD028CF}" type="slidenum">
              <a:rPr lang="en-US"/>
              <a:pPr>
                <a:defRPr/>
              </a:pPr>
              <a:t>‹#›</a:t>
            </a:fld>
            <a:endParaRPr lang="en-US"/>
          </a:p>
        </p:txBody>
      </p:sp>
    </p:spTree>
    <p:extLst>
      <p:ext uri="{BB962C8B-B14F-4D97-AF65-F5344CB8AC3E}">
        <p14:creationId xmlns:p14="http://schemas.microsoft.com/office/powerpoint/2010/main" val="30417113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4"/>
          <p:cNvSpPr>
            <a:spLocks noGrp="1" noChangeArrowheads="1"/>
          </p:cNvSpPr>
          <p:nvPr>
            <p:ph type="sldNum" sz="quarter" idx="12"/>
          </p:nvPr>
        </p:nvSpPr>
        <p:spPr/>
        <p:txBody>
          <a:bodyPr/>
          <a:lstStyle>
            <a:lvl1pPr eaLnBrk="1" hangingPunct="1">
              <a:defRPr/>
            </a:lvl1pPr>
          </a:lstStyle>
          <a:p>
            <a:pPr>
              <a:defRPr/>
            </a:pPr>
            <a:fld id="{B4232D12-AB55-47A7-934F-1FEB419DAC42}" type="slidenum">
              <a:rPr lang="en-US"/>
              <a:pPr>
                <a:defRPr/>
              </a:pPr>
              <a:t>‹#›</a:t>
            </a:fld>
            <a:endParaRPr lang="en-US"/>
          </a:p>
        </p:txBody>
      </p:sp>
    </p:spTree>
    <p:extLst>
      <p:ext uri="{BB962C8B-B14F-4D97-AF65-F5344CB8AC3E}">
        <p14:creationId xmlns:p14="http://schemas.microsoft.com/office/powerpoint/2010/main" val="476667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4"/>
          <p:cNvSpPr>
            <a:spLocks noGrp="1" noChangeArrowheads="1"/>
          </p:cNvSpPr>
          <p:nvPr>
            <p:ph type="sldNum" sz="quarter" idx="12"/>
          </p:nvPr>
        </p:nvSpPr>
        <p:spPr/>
        <p:txBody>
          <a:bodyPr/>
          <a:lstStyle>
            <a:lvl1pPr eaLnBrk="1" hangingPunct="1">
              <a:defRPr/>
            </a:lvl1pPr>
          </a:lstStyle>
          <a:p>
            <a:pPr>
              <a:defRPr/>
            </a:pPr>
            <a:fld id="{DF18DCF6-E0D4-4CA7-9DA7-B36662C0D52D}" type="slidenum">
              <a:rPr lang="en-US"/>
              <a:pPr>
                <a:defRPr/>
              </a:pPr>
              <a:t>‹#›</a:t>
            </a:fld>
            <a:endParaRPr lang="en-US"/>
          </a:p>
        </p:txBody>
      </p:sp>
    </p:spTree>
    <p:extLst>
      <p:ext uri="{BB962C8B-B14F-4D97-AF65-F5344CB8AC3E}">
        <p14:creationId xmlns:p14="http://schemas.microsoft.com/office/powerpoint/2010/main" val="513407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4"/>
          <p:cNvSpPr>
            <a:spLocks noGrp="1" noChangeArrowheads="1"/>
          </p:cNvSpPr>
          <p:nvPr>
            <p:ph type="sldNum" sz="quarter" idx="12"/>
          </p:nvPr>
        </p:nvSpPr>
        <p:spPr/>
        <p:txBody>
          <a:bodyPr/>
          <a:lstStyle>
            <a:lvl1pPr eaLnBrk="1" hangingPunct="1">
              <a:defRPr/>
            </a:lvl1pPr>
          </a:lstStyle>
          <a:p>
            <a:pPr>
              <a:defRPr/>
            </a:pPr>
            <a:fld id="{4E1FE852-5F59-42D1-824E-23F009ADA0F3}" type="slidenum">
              <a:rPr lang="en-US"/>
              <a:pPr>
                <a:defRPr/>
              </a:pPr>
              <a:t>‹#›</a:t>
            </a:fld>
            <a:endParaRPr lang="en-US"/>
          </a:p>
        </p:txBody>
      </p:sp>
    </p:spTree>
    <p:extLst>
      <p:ext uri="{BB962C8B-B14F-4D97-AF65-F5344CB8AC3E}">
        <p14:creationId xmlns:p14="http://schemas.microsoft.com/office/powerpoint/2010/main" val="417271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4"/>
          <p:cNvSpPr>
            <a:spLocks noGrp="1" noChangeArrowheads="1"/>
          </p:cNvSpPr>
          <p:nvPr>
            <p:ph type="sldNum" sz="quarter" idx="12"/>
          </p:nvPr>
        </p:nvSpPr>
        <p:spPr/>
        <p:txBody>
          <a:bodyPr/>
          <a:lstStyle>
            <a:lvl1pPr eaLnBrk="1" hangingPunct="1">
              <a:defRPr/>
            </a:lvl1pPr>
          </a:lstStyle>
          <a:p>
            <a:pPr>
              <a:defRPr/>
            </a:pPr>
            <a:fld id="{72F262EC-7B37-447B-82FC-55B577443D2D}" type="slidenum">
              <a:rPr lang="en-US"/>
              <a:pPr>
                <a:defRPr/>
              </a:pPr>
              <a:t>‹#›</a:t>
            </a:fld>
            <a:endParaRPr lang="en-US"/>
          </a:p>
        </p:txBody>
      </p:sp>
    </p:spTree>
    <p:extLst>
      <p:ext uri="{BB962C8B-B14F-4D97-AF65-F5344CB8AC3E}">
        <p14:creationId xmlns:p14="http://schemas.microsoft.com/office/powerpoint/2010/main" val="3595824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4"/>
          <p:cNvSpPr>
            <a:spLocks noGrp="1" noChangeArrowheads="1"/>
          </p:cNvSpPr>
          <p:nvPr>
            <p:ph type="sldNum" sz="quarter" idx="12"/>
          </p:nvPr>
        </p:nvSpPr>
        <p:spPr/>
        <p:txBody>
          <a:bodyPr/>
          <a:lstStyle>
            <a:lvl1pPr eaLnBrk="1" hangingPunct="1">
              <a:defRPr/>
            </a:lvl1pPr>
          </a:lstStyle>
          <a:p>
            <a:pPr>
              <a:defRPr/>
            </a:pPr>
            <a:fld id="{F0DB644A-F3A9-4B64-9844-BC7649CC1075}" type="slidenum">
              <a:rPr lang="en-US"/>
              <a:pPr>
                <a:defRPr/>
              </a:pPr>
              <a:t>‹#›</a:t>
            </a:fld>
            <a:endParaRPr lang="en-US"/>
          </a:p>
        </p:txBody>
      </p:sp>
    </p:spTree>
    <p:extLst>
      <p:ext uri="{BB962C8B-B14F-4D97-AF65-F5344CB8AC3E}">
        <p14:creationId xmlns:p14="http://schemas.microsoft.com/office/powerpoint/2010/main" val="3862167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3"/>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4"/>
          <p:cNvSpPr>
            <a:spLocks noGrp="1" noChangeArrowheads="1"/>
          </p:cNvSpPr>
          <p:nvPr>
            <p:ph type="sldNum" sz="quarter" idx="12"/>
          </p:nvPr>
        </p:nvSpPr>
        <p:spPr/>
        <p:txBody>
          <a:bodyPr/>
          <a:lstStyle>
            <a:lvl1pPr eaLnBrk="1" hangingPunct="1">
              <a:defRPr/>
            </a:lvl1pPr>
          </a:lstStyle>
          <a:p>
            <a:pPr>
              <a:defRPr/>
            </a:pPr>
            <a:fld id="{53485E0E-4910-4687-A033-EC323E310B7F}" type="slidenum">
              <a:rPr lang="en-US"/>
              <a:pPr>
                <a:defRPr/>
              </a:pPr>
              <a:t>‹#›</a:t>
            </a:fld>
            <a:endParaRPr lang="en-US"/>
          </a:p>
        </p:txBody>
      </p:sp>
    </p:spTree>
    <p:extLst>
      <p:ext uri="{BB962C8B-B14F-4D97-AF65-F5344CB8AC3E}">
        <p14:creationId xmlns:p14="http://schemas.microsoft.com/office/powerpoint/2010/main" val="1729421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92497F5-8BA7-4678-99E5-8548E01AF1A9}" type="datetime1">
              <a:rPr lang="en-US" altLang="en-US"/>
              <a:pPr>
                <a:defRPr/>
              </a:pPr>
              <a:t>12/11/2017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F5376D-E837-4DE0-A1B6-4D55E8875A65}" type="slidenum">
              <a:rPr lang="en-US" altLang="en-US"/>
              <a:pPr>
                <a:defRPr/>
              </a:pPr>
              <a:t>‹#›</a:t>
            </a:fld>
            <a:endParaRPr lang="en-US" altLang="en-US"/>
          </a:p>
        </p:txBody>
      </p:sp>
    </p:spTree>
    <p:extLst>
      <p:ext uri="{BB962C8B-B14F-4D97-AF65-F5344CB8AC3E}">
        <p14:creationId xmlns:p14="http://schemas.microsoft.com/office/powerpoint/2010/main" val="3969515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ftr" sz="quarter" idx="11"/>
          </p:nvPr>
        </p:nvSpPr>
        <p:spPr/>
        <p:txBody>
          <a:bodyPr/>
          <a:lstStyle>
            <a:lvl1pPr>
              <a:defRPr/>
            </a:lvl1pPr>
          </a:lstStyle>
          <a:p>
            <a:pPr>
              <a:defRPr/>
            </a:pPr>
            <a:endParaRPr lang="en-US"/>
          </a:p>
        </p:txBody>
      </p:sp>
      <p:sp>
        <p:nvSpPr>
          <p:cNvPr id="7" name="Rectangle 4"/>
          <p:cNvSpPr>
            <a:spLocks noGrp="1" noChangeArrowheads="1"/>
          </p:cNvSpPr>
          <p:nvPr>
            <p:ph type="sldNum" sz="quarter" idx="12"/>
          </p:nvPr>
        </p:nvSpPr>
        <p:spPr/>
        <p:txBody>
          <a:bodyPr/>
          <a:lstStyle>
            <a:lvl1pPr>
              <a:defRPr/>
            </a:lvl1pPr>
          </a:lstStyle>
          <a:p>
            <a:pPr>
              <a:defRPr/>
            </a:pPr>
            <a:fld id="{BC4AFFD3-97F3-444F-8D61-18F1984E57CC}"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0002837-4455-4359-B328-9A56D91B406B}" type="datetime1">
              <a:rPr lang="en-US" altLang="en-US"/>
              <a:pPr>
                <a:defRPr/>
              </a:pPr>
              <a:t>12/11/2017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4E1A3D0-A968-4B3B-8D91-8F33610E0AC0}" type="slidenum">
              <a:rPr lang="en-US" altLang="en-US"/>
              <a:pPr>
                <a:defRPr/>
              </a:pPr>
              <a:t>‹#›</a:t>
            </a:fld>
            <a:endParaRPr lang="en-US" altLang="en-US"/>
          </a:p>
        </p:txBody>
      </p:sp>
    </p:spTree>
    <p:extLst>
      <p:ext uri="{BB962C8B-B14F-4D97-AF65-F5344CB8AC3E}">
        <p14:creationId xmlns:p14="http://schemas.microsoft.com/office/powerpoint/2010/main" val="16381160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EA09D68-8143-498E-856A-C81F88905830}" type="datetime1">
              <a:rPr lang="en-US" altLang="en-US"/>
              <a:pPr>
                <a:defRPr/>
              </a:pPr>
              <a:t>12/11/2017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8B77BA-8276-4D67-9A8A-DAA033783453}" type="slidenum">
              <a:rPr lang="en-US" altLang="en-US"/>
              <a:pPr>
                <a:defRPr/>
              </a:pPr>
              <a:t>‹#›</a:t>
            </a:fld>
            <a:endParaRPr lang="en-US" altLang="en-US"/>
          </a:p>
        </p:txBody>
      </p:sp>
    </p:spTree>
    <p:extLst>
      <p:ext uri="{BB962C8B-B14F-4D97-AF65-F5344CB8AC3E}">
        <p14:creationId xmlns:p14="http://schemas.microsoft.com/office/powerpoint/2010/main" val="3442630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8C07AA4-F02C-4B3B-BFC6-B5B40FAB79B9}" type="datetime1">
              <a:rPr lang="en-US" altLang="en-US"/>
              <a:pPr>
                <a:defRPr/>
              </a:pPr>
              <a:t>12/11/2017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A23ADA0-FE41-42B5-A9C6-D3BE82C410B3}" type="slidenum">
              <a:rPr lang="en-US" altLang="en-US"/>
              <a:pPr>
                <a:defRPr/>
              </a:pPr>
              <a:t>‹#›</a:t>
            </a:fld>
            <a:endParaRPr lang="en-US" altLang="en-US"/>
          </a:p>
        </p:txBody>
      </p:sp>
    </p:spTree>
    <p:extLst>
      <p:ext uri="{BB962C8B-B14F-4D97-AF65-F5344CB8AC3E}">
        <p14:creationId xmlns:p14="http://schemas.microsoft.com/office/powerpoint/2010/main" val="8550011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69405D3-1FD9-4024-BFDF-F03846DA11D7}" type="datetime1">
              <a:rPr lang="en-US" altLang="en-US"/>
              <a:pPr>
                <a:defRPr/>
              </a:pPr>
              <a:t>12/11/2017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36FC2E9-54A7-4FC4-9914-91005684081D}" type="slidenum">
              <a:rPr lang="en-US" altLang="en-US"/>
              <a:pPr>
                <a:defRPr/>
              </a:pPr>
              <a:t>‹#›</a:t>
            </a:fld>
            <a:endParaRPr lang="en-US" altLang="en-US"/>
          </a:p>
        </p:txBody>
      </p:sp>
    </p:spTree>
    <p:extLst>
      <p:ext uri="{BB962C8B-B14F-4D97-AF65-F5344CB8AC3E}">
        <p14:creationId xmlns:p14="http://schemas.microsoft.com/office/powerpoint/2010/main" val="2544046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B2DB851-F9F1-422C-97E7-D569D0D1B6B0}" type="datetime1">
              <a:rPr lang="en-US" altLang="en-US"/>
              <a:pPr>
                <a:defRPr/>
              </a:pPr>
              <a:t>12/11/2017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E61DCBC-6F17-47BB-9F38-09F823D4D044}" type="slidenum">
              <a:rPr lang="en-US" altLang="en-US"/>
              <a:pPr>
                <a:defRPr/>
              </a:pPr>
              <a:t>‹#›</a:t>
            </a:fld>
            <a:endParaRPr lang="en-US" altLang="en-US"/>
          </a:p>
        </p:txBody>
      </p:sp>
    </p:spTree>
    <p:extLst>
      <p:ext uri="{BB962C8B-B14F-4D97-AF65-F5344CB8AC3E}">
        <p14:creationId xmlns:p14="http://schemas.microsoft.com/office/powerpoint/2010/main" val="4276484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8EEE79-66D0-4C13-8D6D-A2EEB4EB7525}" type="datetime1">
              <a:rPr lang="en-US" altLang="en-US"/>
              <a:pPr>
                <a:defRPr/>
              </a:pPr>
              <a:t>12/11/2017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3930806-EA82-49DF-86A8-78CA2AD34CDE}" type="slidenum">
              <a:rPr lang="en-US" altLang="en-US"/>
              <a:pPr>
                <a:defRPr/>
              </a:pPr>
              <a:t>‹#›</a:t>
            </a:fld>
            <a:endParaRPr lang="en-US" altLang="en-US"/>
          </a:p>
        </p:txBody>
      </p:sp>
    </p:spTree>
    <p:extLst>
      <p:ext uri="{BB962C8B-B14F-4D97-AF65-F5344CB8AC3E}">
        <p14:creationId xmlns:p14="http://schemas.microsoft.com/office/powerpoint/2010/main" val="5240649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F5A5A9F-8B62-41CD-8204-11454F8BBC2A}" type="datetime1">
              <a:rPr lang="en-US" altLang="en-US"/>
              <a:pPr>
                <a:defRPr/>
              </a:pPr>
              <a:t>12/11/2017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B6FB893-FA5C-4278-ADF0-FCAF53C7F6EF}" type="slidenum">
              <a:rPr lang="en-US" altLang="en-US"/>
              <a:pPr>
                <a:defRPr/>
              </a:pPr>
              <a:t>‹#›</a:t>
            </a:fld>
            <a:endParaRPr lang="en-US" altLang="en-US"/>
          </a:p>
        </p:txBody>
      </p:sp>
    </p:spTree>
    <p:extLst>
      <p:ext uri="{BB962C8B-B14F-4D97-AF65-F5344CB8AC3E}">
        <p14:creationId xmlns:p14="http://schemas.microsoft.com/office/powerpoint/2010/main" val="2685492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BD8641C-AEF9-486D-872A-FE24F11E8124}" type="datetime1">
              <a:rPr lang="en-US" altLang="en-US"/>
              <a:pPr>
                <a:defRPr/>
              </a:pPr>
              <a:t>12/11/2017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402037F-2A67-4FAC-9485-71C2BC37F0EA}" type="slidenum">
              <a:rPr lang="en-US" altLang="en-US"/>
              <a:pPr>
                <a:defRPr/>
              </a:pPr>
              <a:t>‹#›</a:t>
            </a:fld>
            <a:endParaRPr lang="en-US" altLang="en-US"/>
          </a:p>
        </p:txBody>
      </p:sp>
    </p:spTree>
    <p:extLst>
      <p:ext uri="{BB962C8B-B14F-4D97-AF65-F5344CB8AC3E}">
        <p14:creationId xmlns:p14="http://schemas.microsoft.com/office/powerpoint/2010/main" val="40474866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0C2C41-E4AA-4F7C-A9CD-DFFA8DCC1D81}" type="datetime1">
              <a:rPr lang="en-US" altLang="en-US"/>
              <a:pPr>
                <a:defRPr/>
              </a:pPr>
              <a:t>12/11/2017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2A68EA-5FBF-4D99-8751-6F6E871129F2}" type="slidenum">
              <a:rPr lang="en-US" altLang="en-US"/>
              <a:pPr>
                <a:defRPr/>
              </a:pPr>
              <a:t>‹#›</a:t>
            </a:fld>
            <a:endParaRPr lang="en-US" altLang="en-US"/>
          </a:p>
        </p:txBody>
      </p:sp>
    </p:spTree>
    <p:extLst>
      <p:ext uri="{BB962C8B-B14F-4D97-AF65-F5344CB8AC3E}">
        <p14:creationId xmlns:p14="http://schemas.microsoft.com/office/powerpoint/2010/main" val="31031318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A3DBB91-D6BA-4D4E-82F6-E9A7AB8EAC38}" type="datetime1">
              <a:rPr lang="en-US" altLang="en-US"/>
              <a:pPr>
                <a:defRPr/>
              </a:pPr>
              <a:t>12/11/2017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8EABC4-9294-473D-A278-D8BCED704A1E}" type="slidenum">
              <a:rPr lang="en-US" altLang="en-US"/>
              <a:pPr>
                <a:defRPr/>
              </a:pPr>
              <a:t>‹#›</a:t>
            </a:fld>
            <a:endParaRPr lang="en-US" altLang="en-US"/>
          </a:p>
        </p:txBody>
      </p:sp>
    </p:spTree>
    <p:extLst>
      <p:ext uri="{BB962C8B-B14F-4D97-AF65-F5344CB8AC3E}">
        <p14:creationId xmlns:p14="http://schemas.microsoft.com/office/powerpoint/2010/main" val="2350650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ftr" sz="quarter" idx="11"/>
          </p:nvPr>
        </p:nvSpPr>
        <p:spPr/>
        <p:txBody>
          <a:bodyPr/>
          <a:lstStyle>
            <a:lvl1pPr>
              <a:defRPr/>
            </a:lvl1pPr>
          </a:lstStyle>
          <a:p>
            <a:pPr>
              <a:defRPr/>
            </a:pPr>
            <a:endParaRPr lang="en-US"/>
          </a:p>
        </p:txBody>
      </p:sp>
      <p:sp>
        <p:nvSpPr>
          <p:cNvPr id="9" name="Rectangle 4"/>
          <p:cNvSpPr>
            <a:spLocks noGrp="1" noChangeArrowheads="1"/>
          </p:cNvSpPr>
          <p:nvPr>
            <p:ph type="sldNum" sz="quarter" idx="12"/>
          </p:nvPr>
        </p:nvSpPr>
        <p:spPr/>
        <p:txBody>
          <a:bodyPr/>
          <a:lstStyle>
            <a:lvl1pPr>
              <a:defRPr/>
            </a:lvl1pPr>
          </a:lstStyle>
          <a:p>
            <a:pPr>
              <a:defRPr/>
            </a:pPr>
            <a:fld id="{A45E6328-B848-41F5-89A4-7A78496F5E94}"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92497F5-8BA7-4678-99E5-8548E01AF1A9}" type="datetime1">
              <a:rPr lang="en-US" altLang="en-US"/>
              <a:pPr>
                <a:defRPr/>
              </a:pPr>
              <a:t>12/11/2017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F5376D-E837-4DE0-A1B6-4D55E8875A65}" type="slidenum">
              <a:rPr lang="en-US" altLang="en-US"/>
              <a:pPr>
                <a:defRPr/>
              </a:pPr>
              <a:t>‹#›</a:t>
            </a:fld>
            <a:endParaRPr lang="en-US" altLang="en-US"/>
          </a:p>
        </p:txBody>
      </p:sp>
    </p:spTree>
    <p:extLst>
      <p:ext uri="{BB962C8B-B14F-4D97-AF65-F5344CB8AC3E}">
        <p14:creationId xmlns:p14="http://schemas.microsoft.com/office/powerpoint/2010/main" val="30890436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0002837-4455-4359-B328-9A56D91B406B}" type="datetime1">
              <a:rPr lang="en-US" altLang="en-US"/>
              <a:pPr>
                <a:defRPr/>
              </a:pPr>
              <a:t>12/11/2017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4E1A3D0-A968-4B3B-8D91-8F33610E0AC0}" type="slidenum">
              <a:rPr lang="en-US" altLang="en-US"/>
              <a:pPr>
                <a:defRPr/>
              </a:pPr>
              <a:t>‹#›</a:t>
            </a:fld>
            <a:endParaRPr lang="en-US" altLang="en-US"/>
          </a:p>
        </p:txBody>
      </p:sp>
    </p:spTree>
    <p:extLst>
      <p:ext uri="{BB962C8B-B14F-4D97-AF65-F5344CB8AC3E}">
        <p14:creationId xmlns:p14="http://schemas.microsoft.com/office/powerpoint/2010/main" val="17483702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EA09D68-8143-498E-856A-C81F88905830}" type="datetime1">
              <a:rPr lang="en-US" altLang="en-US"/>
              <a:pPr>
                <a:defRPr/>
              </a:pPr>
              <a:t>12/11/2017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8B77BA-8276-4D67-9A8A-DAA033783453}" type="slidenum">
              <a:rPr lang="en-US" altLang="en-US"/>
              <a:pPr>
                <a:defRPr/>
              </a:pPr>
              <a:t>‹#›</a:t>
            </a:fld>
            <a:endParaRPr lang="en-US" altLang="en-US"/>
          </a:p>
        </p:txBody>
      </p:sp>
    </p:spTree>
    <p:extLst>
      <p:ext uri="{BB962C8B-B14F-4D97-AF65-F5344CB8AC3E}">
        <p14:creationId xmlns:p14="http://schemas.microsoft.com/office/powerpoint/2010/main" val="35303013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8C07AA4-F02C-4B3B-BFC6-B5B40FAB79B9}" type="datetime1">
              <a:rPr lang="en-US" altLang="en-US"/>
              <a:pPr>
                <a:defRPr/>
              </a:pPr>
              <a:t>12/11/2017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A23ADA0-FE41-42B5-A9C6-D3BE82C410B3}" type="slidenum">
              <a:rPr lang="en-US" altLang="en-US"/>
              <a:pPr>
                <a:defRPr/>
              </a:pPr>
              <a:t>‹#›</a:t>
            </a:fld>
            <a:endParaRPr lang="en-US" altLang="en-US"/>
          </a:p>
        </p:txBody>
      </p:sp>
    </p:spTree>
    <p:extLst>
      <p:ext uri="{BB962C8B-B14F-4D97-AF65-F5344CB8AC3E}">
        <p14:creationId xmlns:p14="http://schemas.microsoft.com/office/powerpoint/2010/main" val="1597738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69405D3-1FD9-4024-BFDF-F03846DA11D7}" type="datetime1">
              <a:rPr lang="en-US" altLang="en-US"/>
              <a:pPr>
                <a:defRPr/>
              </a:pPr>
              <a:t>12/11/2017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36FC2E9-54A7-4FC4-9914-91005684081D}" type="slidenum">
              <a:rPr lang="en-US" altLang="en-US"/>
              <a:pPr>
                <a:defRPr/>
              </a:pPr>
              <a:t>‹#›</a:t>
            </a:fld>
            <a:endParaRPr lang="en-US" altLang="en-US"/>
          </a:p>
        </p:txBody>
      </p:sp>
    </p:spTree>
    <p:extLst>
      <p:ext uri="{BB962C8B-B14F-4D97-AF65-F5344CB8AC3E}">
        <p14:creationId xmlns:p14="http://schemas.microsoft.com/office/powerpoint/2010/main" val="307358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B2DB851-F9F1-422C-97E7-D569D0D1B6B0}" type="datetime1">
              <a:rPr lang="en-US" altLang="en-US"/>
              <a:pPr>
                <a:defRPr/>
              </a:pPr>
              <a:t>12/11/2017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E61DCBC-6F17-47BB-9F38-09F823D4D044}" type="slidenum">
              <a:rPr lang="en-US" altLang="en-US"/>
              <a:pPr>
                <a:defRPr/>
              </a:pPr>
              <a:t>‹#›</a:t>
            </a:fld>
            <a:endParaRPr lang="en-US" altLang="en-US"/>
          </a:p>
        </p:txBody>
      </p:sp>
    </p:spTree>
    <p:extLst>
      <p:ext uri="{BB962C8B-B14F-4D97-AF65-F5344CB8AC3E}">
        <p14:creationId xmlns:p14="http://schemas.microsoft.com/office/powerpoint/2010/main" val="35396964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8EEE79-66D0-4C13-8D6D-A2EEB4EB7525}" type="datetime1">
              <a:rPr lang="en-US" altLang="en-US"/>
              <a:pPr>
                <a:defRPr/>
              </a:pPr>
              <a:t>12/11/2017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3930806-EA82-49DF-86A8-78CA2AD34CDE}" type="slidenum">
              <a:rPr lang="en-US" altLang="en-US"/>
              <a:pPr>
                <a:defRPr/>
              </a:pPr>
              <a:t>‹#›</a:t>
            </a:fld>
            <a:endParaRPr lang="en-US" altLang="en-US"/>
          </a:p>
        </p:txBody>
      </p:sp>
    </p:spTree>
    <p:extLst>
      <p:ext uri="{BB962C8B-B14F-4D97-AF65-F5344CB8AC3E}">
        <p14:creationId xmlns:p14="http://schemas.microsoft.com/office/powerpoint/2010/main" val="28435591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F5A5A9F-8B62-41CD-8204-11454F8BBC2A}" type="datetime1">
              <a:rPr lang="en-US" altLang="en-US"/>
              <a:pPr>
                <a:defRPr/>
              </a:pPr>
              <a:t>12/11/2017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B6FB893-FA5C-4278-ADF0-FCAF53C7F6EF}" type="slidenum">
              <a:rPr lang="en-US" altLang="en-US"/>
              <a:pPr>
                <a:defRPr/>
              </a:pPr>
              <a:t>‹#›</a:t>
            </a:fld>
            <a:endParaRPr lang="en-US" altLang="en-US"/>
          </a:p>
        </p:txBody>
      </p:sp>
    </p:spTree>
    <p:extLst>
      <p:ext uri="{BB962C8B-B14F-4D97-AF65-F5344CB8AC3E}">
        <p14:creationId xmlns:p14="http://schemas.microsoft.com/office/powerpoint/2010/main" val="1335379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BD8641C-AEF9-486D-872A-FE24F11E8124}" type="datetime1">
              <a:rPr lang="en-US" altLang="en-US"/>
              <a:pPr>
                <a:defRPr/>
              </a:pPr>
              <a:t>12/11/2017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402037F-2A67-4FAC-9485-71C2BC37F0EA}" type="slidenum">
              <a:rPr lang="en-US" altLang="en-US"/>
              <a:pPr>
                <a:defRPr/>
              </a:pPr>
              <a:t>‹#›</a:t>
            </a:fld>
            <a:endParaRPr lang="en-US" altLang="en-US"/>
          </a:p>
        </p:txBody>
      </p:sp>
    </p:spTree>
    <p:extLst>
      <p:ext uri="{BB962C8B-B14F-4D97-AF65-F5344CB8AC3E}">
        <p14:creationId xmlns:p14="http://schemas.microsoft.com/office/powerpoint/2010/main" val="6046976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0C2C41-E4AA-4F7C-A9CD-DFFA8DCC1D81}" type="datetime1">
              <a:rPr lang="en-US" altLang="en-US"/>
              <a:pPr>
                <a:defRPr/>
              </a:pPr>
              <a:t>12/11/2017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2A68EA-5FBF-4D99-8751-6F6E871129F2}" type="slidenum">
              <a:rPr lang="en-US" altLang="en-US"/>
              <a:pPr>
                <a:defRPr/>
              </a:pPr>
              <a:t>‹#›</a:t>
            </a:fld>
            <a:endParaRPr lang="en-US" altLang="en-US"/>
          </a:p>
        </p:txBody>
      </p:sp>
    </p:spTree>
    <p:extLst>
      <p:ext uri="{BB962C8B-B14F-4D97-AF65-F5344CB8AC3E}">
        <p14:creationId xmlns:p14="http://schemas.microsoft.com/office/powerpoint/2010/main" val="328989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9"/>
          <p:cNvSpPr>
            <a:spLocks noGrp="1" noChangeArrowheads="1"/>
          </p:cNvSpPr>
          <p:nvPr>
            <p:ph type="dt" sz="half" idx="10"/>
          </p:nvPr>
        </p:nvSpPr>
        <p:spPr/>
        <p:txBody>
          <a:bodyPr/>
          <a:lstStyle>
            <a:lvl1pPr>
              <a:defRPr/>
            </a:lvl1pPr>
          </a:lstStyle>
          <a:p>
            <a:pPr>
              <a:defRPr/>
            </a:pPr>
            <a:endParaRPr lang="en-US"/>
          </a:p>
        </p:txBody>
      </p:sp>
      <p:sp>
        <p:nvSpPr>
          <p:cNvPr id="4" name="Rectangle 10"/>
          <p:cNvSpPr>
            <a:spLocks noGrp="1" noChangeArrowheads="1"/>
          </p:cNvSpPr>
          <p:nvPr>
            <p:ph type="ftr" sz="quarter" idx="11"/>
          </p:nvPr>
        </p:nvSpPr>
        <p:spPr/>
        <p:txBody>
          <a:bodyPr/>
          <a:lstStyle>
            <a:lvl1pPr>
              <a:defRPr/>
            </a:lvl1pPr>
          </a:lstStyle>
          <a:p>
            <a:pPr>
              <a:defRPr/>
            </a:pPr>
            <a:endParaRPr lang="en-US"/>
          </a:p>
        </p:txBody>
      </p:sp>
      <p:sp>
        <p:nvSpPr>
          <p:cNvPr id="5" name="Rectangle 11"/>
          <p:cNvSpPr>
            <a:spLocks noGrp="1" noChangeArrowheads="1"/>
          </p:cNvSpPr>
          <p:nvPr>
            <p:ph type="sldNum" sz="quarter" idx="12"/>
          </p:nvPr>
        </p:nvSpPr>
        <p:spPr/>
        <p:txBody>
          <a:bodyPr/>
          <a:lstStyle>
            <a:lvl1pPr>
              <a:defRPr/>
            </a:lvl1pPr>
          </a:lstStyle>
          <a:p>
            <a:pPr>
              <a:defRPr/>
            </a:pPr>
            <a:fld id="{A75459AD-D7C3-41FA-8250-23404FB3F63A}"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A3DBB91-D6BA-4D4E-82F6-E9A7AB8EAC38}" type="datetime1">
              <a:rPr lang="en-US" altLang="en-US"/>
              <a:pPr>
                <a:defRPr/>
              </a:pPr>
              <a:t>12/11/2017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8EABC4-9294-473D-A278-D8BCED704A1E}" type="slidenum">
              <a:rPr lang="en-US" altLang="en-US"/>
              <a:pPr>
                <a:defRPr/>
              </a:pPr>
              <a:t>‹#›</a:t>
            </a:fld>
            <a:endParaRPr lang="en-US" altLang="en-US"/>
          </a:p>
        </p:txBody>
      </p:sp>
    </p:spTree>
    <p:extLst>
      <p:ext uri="{BB962C8B-B14F-4D97-AF65-F5344CB8AC3E}">
        <p14:creationId xmlns:p14="http://schemas.microsoft.com/office/powerpoint/2010/main" val="32546965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B03419F5-B445-4AEF-BC4C-80FD897319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929986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F9CFDC5F-3CE0-44D9-B061-9C07B2BE991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901009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9D365DDE-289C-4E0A-94A6-7ACCBAAE8A6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56663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64B0AF69-A8EE-480E-98A7-2B446CE3414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454175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BDEB9595-6A33-4597-9E76-A52F5742D5F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611266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D4811AB2-454C-4D40-A769-8B92A336114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411561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3B8137BE-9FE5-45BA-92B5-9A5817F37E0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35662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32C2C7D6-6332-4348-AE36-8BA737B021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50835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7E2A84B9-FBFF-4A5E-B50A-4348471E4D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70800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ftr" sz="quarter" idx="11"/>
          </p:nvPr>
        </p:nvSpPr>
        <p:spPr/>
        <p:txBody>
          <a:bodyPr/>
          <a:lstStyle>
            <a:lvl1pPr>
              <a:defRPr/>
            </a:lvl1pPr>
          </a:lstStyle>
          <a:p>
            <a:pPr>
              <a:defRPr/>
            </a:pPr>
            <a:endParaRPr lang="en-US"/>
          </a:p>
        </p:txBody>
      </p:sp>
      <p:sp>
        <p:nvSpPr>
          <p:cNvPr id="4" name="Rectangle 4"/>
          <p:cNvSpPr>
            <a:spLocks noGrp="1" noChangeArrowheads="1"/>
          </p:cNvSpPr>
          <p:nvPr>
            <p:ph type="sldNum" sz="quarter" idx="12"/>
          </p:nvPr>
        </p:nvSpPr>
        <p:spPr/>
        <p:txBody>
          <a:bodyPr/>
          <a:lstStyle>
            <a:lvl1pPr>
              <a:defRPr/>
            </a:lvl1pPr>
          </a:lstStyle>
          <a:p>
            <a:pPr>
              <a:defRPr/>
            </a:pPr>
            <a:fld id="{5B7DBA97-F814-4417-80F9-1960142FE121}"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FCB6AD57-F439-487D-A8F2-44287B43F9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86437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94B4D944-D8DB-4984-9351-77A417F66A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531386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BE1039A4-487F-4EC6-98CF-8F6CDD6F010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264820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CC12CE52-0648-490D-93E5-71AB4AB7DC1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81721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3A91A27B-9979-4553-BE29-30D840609998}" type="slidenum">
              <a:rPr lang="en-US"/>
              <a:pPr>
                <a:defRPr/>
              </a:pPr>
              <a:t>‹#›</a:t>
            </a:fld>
            <a:endParaRPr lang="en-US"/>
          </a:p>
        </p:txBody>
      </p:sp>
    </p:spTree>
    <p:extLst>
      <p:ext uri="{BB962C8B-B14F-4D97-AF65-F5344CB8AC3E}">
        <p14:creationId xmlns:p14="http://schemas.microsoft.com/office/powerpoint/2010/main" val="13783074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C7FFC740-3BAA-49D1-B890-F551E6620D9D}" type="slidenum">
              <a:rPr lang="en-US"/>
              <a:pPr>
                <a:defRPr/>
              </a:pPr>
              <a:t>‹#›</a:t>
            </a:fld>
            <a:endParaRPr lang="en-US"/>
          </a:p>
        </p:txBody>
      </p:sp>
    </p:spTree>
    <p:extLst>
      <p:ext uri="{BB962C8B-B14F-4D97-AF65-F5344CB8AC3E}">
        <p14:creationId xmlns:p14="http://schemas.microsoft.com/office/powerpoint/2010/main" val="10516208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E9F07153-0A8A-433F-89DC-3976F95B45EE}" type="slidenum">
              <a:rPr lang="en-US"/>
              <a:pPr>
                <a:defRPr/>
              </a:pPr>
              <a:t>‹#›</a:t>
            </a:fld>
            <a:endParaRPr lang="en-US"/>
          </a:p>
        </p:txBody>
      </p:sp>
    </p:spTree>
    <p:extLst>
      <p:ext uri="{BB962C8B-B14F-4D97-AF65-F5344CB8AC3E}">
        <p14:creationId xmlns:p14="http://schemas.microsoft.com/office/powerpoint/2010/main" val="39761732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9B273A12-A670-458F-BDCD-B92C9F1A7950}" type="slidenum">
              <a:rPr lang="en-US"/>
              <a:pPr>
                <a:defRPr/>
              </a:pPr>
              <a:t>‹#›</a:t>
            </a:fld>
            <a:endParaRPr lang="en-US"/>
          </a:p>
        </p:txBody>
      </p:sp>
    </p:spTree>
    <p:extLst>
      <p:ext uri="{BB962C8B-B14F-4D97-AF65-F5344CB8AC3E}">
        <p14:creationId xmlns:p14="http://schemas.microsoft.com/office/powerpoint/2010/main" val="3144829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E062B5B7-1143-490C-9B78-48B0F23D924B}" type="slidenum">
              <a:rPr lang="en-US"/>
              <a:pPr>
                <a:defRPr/>
              </a:pPr>
              <a:t>‹#›</a:t>
            </a:fld>
            <a:endParaRPr lang="en-US"/>
          </a:p>
        </p:txBody>
      </p:sp>
    </p:spTree>
    <p:extLst>
      <p:ext uri="{BB962C8B-B14F-4D97-AF65-F5344CB8AC3E}">
        <p14:creationId xmlns:p14="http://schemas.microsoft.com/office/powerpoint/2010/main" val="40955477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6A17EF5D-7F61-4F39-8E64-557318EB6D58}" type="slidenum">
              <a:rPr lang="en-US"/>
              <a:pPr>
                <a:defRPr/>
              </a:pPr>
              <a:t>‹#›</a:t>
            </a:fld>
            <a:endParaRPr lang="en-US"/>
          </a:p>
        </p:txBody>
      </p:sp>
    </p:spTree>
    <p:extLst>
      <p:ext uri="{BB962C8B-B14F-4D97-AF65-F5344CB8AC3E}">
        <p14:creationId xmlns:p14="http://schemas.microsoft.com/office/powerpoint/2010/main" val="1290178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ftr" sz="quarter" idx="11"/>
          </p:nvPr>
        </p:nvSpPr>
        <p:spPr/>
        <p:txBody>
          <a:bodyPr/>
          <a:lstStyle>
            <a:lvl1pPr>
              <a:defRPr/>
            </a:lvl1pPr>
          </a:lstStyle>
          <a:p>
            <a:pPr>
              <a:defRPr/>
            </a:pPr>
            <a:endParaRPr lang="en-US"/>
          </a:p>
        </p:txBody>
      </p:sp>
      <p:sp>
        <p:nvSpPr>
          <p:cNvPr id="7" name="Rectangle 4"/>
          <p:cNvSpPr>
            <a:spLocks noGrp="1" noChangeArrowheads="1"/>
          </p:cNvSpPr>
          <p:nvPr>
            <p:ph type="sldNum" sz="quarter" idx="12"/>
          </p:nvPr>
        </p:nvSpPr>
        <p:spPr/>
        <p:txBody>
          <a:bodyPr/>
          <a:lstStyle>
            <a:lvl1pPr>
              <a:defRPr/>
            </a:lvl1pPr>
          </a:lstStyle>
          <a:p>
            <a:pPr>
              <a:defRPr/>
            </a:pPr>
            <a:fld id="{24DA0EE9-2EA8-4ABE-BE01-7552EFCC3523}"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019F2010-36CA-4E1F-86E7-C2C4AAB8CD85}" type="slidenum">
              <a:rPr lang="en-US"/>
              <a:pPr>
                <a:defRPr/>
              </a:pPr>
              <a:t>‹#›</a:t>
            </a:fld>
            <a:endParaRPr lang="en-US"/>
          </a:p>
        </p:txBody>
      </p:sp>
    </p:spTree>
    <p:extLst>
      <p:ext uri="{BB962C8B-B14F-4D97-AF65-F5344CB8AC3E}">
        <p14:creationId xmlns:p14="http://schemas.microsoft.com/office/powerpoint/2010/main" val="13776841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A9E4FADF-FE04-45B9-B596-9AA4C78A59BD}" type="slidenum">
              <a:rPr lang="en-US"/>
              <a:pPr>
                <a:defRPr/>
              </a:pPr>
              <a:t>‹#›</a:t>
            </a:fld>
            <a:endParaRPr lang="en-US"/>
          </a:p>
        </p:txBody>
      </p:sp>
    </p:spTree>
    <p:extLst>
      <p:ext uri="{BB962C8B-B14F-4D97-AF65-F5344CB8AC3E}">
        <p14:creationId xmlns:p14="http://schemas.microsoft.com/office/powerpoint/2010/main" val="41902687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737C979A-C8F3-41AD-B953-CD0BBB3FF2E4}" type="slidenum">
              <a:rPr lang="en-US"/>
              <a:pPr>
                <a:defRPr/>
              </a:pPr>
              <a:t>‹#›</a:t>
            </a:fld>
            <a:endParaRPr lang="en-US"/>
          </a:p>
        </p:txBody>
      </p:sp>
    </p:spTree>
    <p:extLst>
      <p:ext uri="{BB962C8B-B14F-4D97-AF65-F5344CB8AC3E}">
        <p14:creationId xmlns:p14="http://schemas.microsoft.com/office/powerpoint/2010/main" val="11069120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B8871B48-9A83-45C1-8297-FB6B167D0E3C}" type="slidenum">
              <a:rPr lang="en-US"/>
              <a:pPr>
                <a:defRPr/>
              </a:pPr>
              <a:t>‹#›</a:t>
            </a:fld>
            <a:endParaRPr lang="en-US"/>
          </a:p>
        </p:txBody>
      </p:sp>
    </p:spTree>
    <p:extLst>
      <p:ext uri="{BB962C8B-B14F-4D97-AF65-F5344CB8AC3E}">
        <p14:creationId xmlns:p14="http://schemas.microsoft.com/office/powerpoint/2010/main" val="294110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A69AE1AD-08D6-4E60-8DBD-6387D73C77A5}" type="slidenum">
              <a:rPr lang="en-US"/>
              <a:pPr>
                <a:defRPr/>
              </a:pPr>
              <a:t>‹#›</a:t>
            </a:fld>
            <a:endParaRPr lang="en-US"/>
          </a:p>
        </p:txBody>
      </p:sp>
    </p:spTree>
    <p:extLst>
      <p:ext uri="{BB962C8B-B14F-4D97-AF65-F5344CB8AC3E}">
        <p14:creationId xmlns:p14="http://schemas.microsoft.com/office/powerpoint/2010/main" val="15025585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5C0D886B-CC5F-4A99-A6CF-FAE84DF31CC9}" type="slidenum">
              <a:rPr lang="en-US"/>
              <a:pPr>
                <a:defRPr/>
              </a:pPr>
              <a:t>‹#›</a:t>
            </a:fld>
            <a:endParaRPr lang="en-US"/>
          </a:p>
        </p:txBody>
      </p:sp>
    </p:spTree>
    <p:extLst>
      <p:ext uri="{BB962C8B-B14F-4D97-AF65-F5344CB8AC3E}">
        <p14:creationId xmlns:p14="http://schemas.microsoft.com/office/powerpoint/2010/main" val="27977916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B03419F5-B445-4AEF-BC4C-80FD897319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390892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F9CFDC5F-3CE0-44D9-B061-9C07B2BE991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034924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9D365DDE-289C-4E0A-94A6-7ACCBAAE8A6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589139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64B0AF69-A8EE-480E-98A7-2B446CE3414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01869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ftr" sz="quarter" idx="11"/>
          </p:nvPr>
        </p:nvSpPr>
        <p:spPr/>
        <p:txBody>
          <a:bodyPr/>
          <a:lstStyle>
            <a:lvl1pPr>
              <a:defRPr/>
            </a:lvl1pPr>
          </a:lstStyle>
          <a:p>
            <a:pPr>
              <a:defRPr/>
            </a:pPr>
            <a:endParaRPr lang="en-US"/>
          </a:p>
        </p:txBody>
      </p:sp>
      <p:sp>
        <p:nvSpPr>
          <p:cNvPr id="7" name="Rectangle 4"/>
          <p:cNvSpPr>
            <a:spLocks noGrp="1" noChangeArrowheads="1"/>
          </p:cNvSpPr>
          <p:nvPr>
            <p:ph type="sldNum" sz="quarter" idx="12"/>
          </p:nvPr>
        </p:nvSpPr>
        <p:spPr/>
        <p:txBody>
          <a:bodyPr/>
          <a:lstStyle>
            <a:lvl1pPr>
              <a:defRPr/>
            </a:lvl1pPr>
          </a:lstStyle>
          <a:p>
            <a:pPr>
              <a:defRPr/>
            </a:pPr>
            <a:fld id="{FF3A6571-9280-4C4E-89C2-6E04F498A496}"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BDEB9595-6A33-4597-9E76-A52F5742D5F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57373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D4811AB2-454C-4D40-A769-8B92A336114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7227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3B8137BE-9FE5-45BA-92B5-9A5817F37E0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787928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32C2C7D6-6332-4348-AE36-8BA737B021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68171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7E2A84B9-FBFF-4A5E-B50A-4348471E4D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433525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FCB6AD57-F439-487D-A8F2-44287B43F9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500899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94B4D944-D8DB-4984-9351-77A417F66A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300749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BE1039A4-487F-4EC6-98CF-8F6CDD6F010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419571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CC12CE52-0648-490D-93E5-71AB4AB7DC1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7599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2B0CA165-62B9-4594-82E6-02065E9E26B3}" type="slidenum">
              <a:rPr lang="en-US"/>
              <a:pPr>
                <a:defRPr/>
              </a:pPr>
              <a:t>‹#›</a:t>
            </a:fld>
            <a:endParaRPr lang="en-US"/>
          </a:p>
        </p:txBody>
      </p:sp>
    </p:spTree>
    <p:extLst>
      <p:ext uri="{BB962C8B-B14F-4D97-AF65-F5344CB8AC3E}">
        <p14:creationId xmlns:p14="http://schemas.microsoft.com/office/powerpoint/2010/main" val="3739919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1.wmf"/><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1.w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1.wmf"/><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heme" Target="../theme/theme13.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image" Target="../media/image1.wmf"/></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4.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image" Target="../media/image1.wmf"/></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image" Target="../media/image1.wmf"/><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image" Target="../media/image1.wmf"/><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17.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1.wmf"/></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image" Target="../media/image1.wmf"/><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19.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w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0.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5" Type="http://schemas.openxmlformats.org/officeDocument/2006/relationships/image" Target="../media/image1.wmf"/><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theme" Target="../theme/theme22.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image" Target="../media/image1.wmf"/></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image" Target="../media/image1.wmf"/><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image" Target="../media/image1.wmf"/><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theme" Target="../theme/theme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wmf"/><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1.wmf"/><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w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1.wmf"/><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9.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2">
        <a:schemeClr val="bg1"/>
      </p:bgRef>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latin typeface="+mn-lt"/>
              </a:defRPr>
            </a:lvl1pPr>
          </a:lstStyle>
          <a:p>
            <a:pPr>
              <a:defRPr/>
            </a:pPr>
            <a:endParaRPr lang="en-US"/>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CCEF6726-A2F1-446E-89B4-DEF999C13285}" type="slidenum">
              <a:rPr lang="en-US"/>
              <a:pPr>
                <a:defRPr/>
              </a:pPr>
              <a:t>‹#›</a:t>
            </a:fld>
            <a:endParaRPr lang="en-US"/>
          </a:p>
        </p:txBody>
      </p:sp>
      <p:sp>
        <p:nvSpPr>
          <p:cNvPr id="420869" name="Rectangle 5"/>
          <p:cNvSpPr>
            <a:spLocks noChangeArrowheads="1"/>
          </p:cNvSpPr>
          <p:nvPr userDrawn="1"/>
        </p:nvSpPr>
        <p:spPr bwMode="auto">
          <a:xfrm>
            <a:off x="3429000" y="0"/>
            <a:ext cx="5715000" cy="609600"/>
          </a:xfrm>
          <a:prstGeom prst="rect">
            <a:avLst/>
          </a:prstGeom>
          <a:solidFill>
            <a:srgbClr val="DD5800"/>
          </a:solidFill>
          <a:ln w="9525">
            <a:noFill/>
            <a:miter lim="800000"/>
            <a:headEnd/>
            <a:tailEnd/>
          </a:ln>
          <a:effectLst/>
        </p:spPr>
        <p:txBody>
          <a:bodyPr wrap="none" anchor="ctr"/>
          <a:lstStyle/>
          <a:p>
            <a:pPr algn="ctr" eaLnBrk="0" hangingPunct="0">
              <a:defRPr/>
            </a:pPr>
            <a:endParaRPr lang="en-US">
              <a:latin typeface="Tahoma" charset="0"/>
            </a:endParaRPr>
          </a:p>
        </p:txBody>
      </p:sp>
      <p:sp>
        <p:nvSpPr>
          <p:cNvPr id="420870" name="Rectangle 6"/>
          <p:cNvSpPr>
            <a:spLocks noChangeArrowheads="1"/>
          </p:cNvSpPr>
          <p:nvPr userDrawn="1"/>
        </p:nvSpPr>
        <p:spPr bwMode="auto">
          <a:xfrm>
            <a:off x="3429000" y="5715000"/>
            <a:ext cx="5715000" cy="1143000"/>
          </a:xfrm>
          <a:prstGeom prst="rect">
            <a:avLst/>
          </a:prstGeom>
          <a:solidFill>
            <a:srgbClr val="623351"/>
          </a:solidFill>
          <a:ln w="9525">
            <a:noFill/>
            <a:miter lim="800000"/>
            <a:headEnd/>
            <a:tailEnd/>
          </a:ln>
          <a:effectLst/>
        </p:spPr>
        <p:txBody>
          <a:bodyPr wrap="none" anchor="ctr"/>
          <a:lstStyle/>
          <a:p>
            <a:pPr algn="ctr" eaLnBrk="0" hangingPunct="0">
              <a:defRPr/>
            </a:pPr>
            <a:endParaRPr lang="en-US">
              <a:latin typeface="Tahoma" charset="0"/>
            </a:endParaRPr>
          </a:p>
        </p:txBody>
      </p:sp>
      <p:sp>
        <p:nvSpPr>
          <p:cNvPr id="420871" name="Rectangle 7"/>
          <p:cNvSpPr>
            <a:spLocks noChangeArrowheads="1"/>
          </p:cNvSpPr>
          <p:nvPr userDrawn="1"/>
        </p:nvSpPr>
        <p:spPr bwMode="auto">
          <a:xfrm>
            <a:off x="0" y="0"/>
            <a:ext cx="9144000" cy="609600"/>
          </a:xfrm>
          <a:prstGeom prst="rect">
            <a:avLst/>
          </a:prstGeom>
          <a:solidFill>
            <a:srgbClr val="C8BFA8"/>
          </a:solidFill>
          <a:ln w="9525">
            <a:noFill/>
            <a:miter lim="800000"/>
            <a:headEnd/>
            <a:tailEnd/>
          </a:ln>
          <a:effectLst/>
        </p:spPr>
        <p:txBody>
          <a:bodyPr wrap="none" anchor="ctr"/>
          <a:lstStyle/>
          <a:p>
            <a:pPr algn="ctr" eaLnBrk="0" hangingPunct="0">
              <a:defRPr/>
            </a:pPr>
            <a:endParaRPr lang="en-US">
              <a:latin typeface="Tahoma" charset="0"/>
            </a:endParaRPr>
          </a:p>
        </p:txBody>
      </p:sp>
      <p:sp>
        <p:nvSpPr>
          <p:cNvPr id="420872" name="Rectangle 8"/>
          <p:cNvSpPr>
            <a:spLocks noChangeArrowheads="1"/>
          </p:cNvSpPr>
          <p:nvPr userDrawn="1"/>
        </p:nvSpPr>
        <p:spPr bwMode="auto">
          <a:xfrm>
            <a:off x="0" y="5715000"/>
            <a:ext cx="9144000" cy="1143000"/>
          </a:xfrm>
          <a:prstGeom prst="rect">
            <a:avLst/>
          </a:prstGeom>
          <a:solidFill>
            <a:srgbClr val="2D513F"/>
          </a:solidFill>
          <a:ln w="9525">
            <a:noFill/>
            <a:miter lim="800000"/>
            <a:headEnd/>
            <a:tailEnd/>
          </a:ln>
          <a:effectLst/>
        </p:spPr>
        <p:txBody>
          <a:bodyPr wrap="none" anchor="ctr"/>
          <a:lstStyle/>
          <a:p>
            <a:pPr algn="ctr" eaLnBrk="0" hangingPunct="0">
              <a:defRPr/>
            </a:pPr>
            <a:endParaRPr lang="en-US">
              <a:latin typeface="Tahoma" charset="0"/>
            </a:endParaRPr>
          </a:p>
        </p:txBody>
      </p:sp>
      <p:pic>
        <p:nvPicPr>
          <p:cNvPr id="1033" name="Picture 9"/>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eaLnBrk="0" hangingPunct="0">
              <a:defRPr/>
            </a:pPr>
            <a:endParaRPr lang="en-US">
              <a:solidFill>
                <a:srgbClr val="000000"/>
              </a:solidFill>
            </a:endParaRPr>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a:solidFill>
                <a:srgbClr val="000000"/>
              </a:solidFill>
            </a:endParaRPr>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18" charset="0"/>
              </a:defRPr>
            </a:lvl1pPr>
          </a:lstStyle>
          <a:p>
            <a:pPr eaLnBrk="0" hangingPunct="0">
              <a:defRPr/>
            </a:pPr>
            <a:fld id="{F9993B86-2EA5-47C6-ADAA-01D165651618}" type="slidenum">
              <a:rPr lang="en-US" altLang="en-US">
                <a:solidFill>
                  <a:srgbClr val="000000"/>
                </a:solidFill>
              </a:rPr>
              <a:pPr eaLnBrk="0" hangingPunct="0">
                <a:defRPr/>
              </a:pPr>
              <a:t>‹#›</a:t>
            </a:fld>
            <a:endParaRPr lang="en-US" altLang="en-US">
              <a:solidFill>
                <a:srgbClr val="000000"/>
              </a:solidFill>
            </a:endParaRPr>
          </a:p>
        </p:txBody>
      </p:sp>
      <p:sp>
        <p:nvSpPr>
          <p:cNvPr id="1029" name="Rectangle 5"/>
          <p:cNvSpPr>
            <a:spLocks noChangeArrowheads="1"/>
          </p:cNvSpPr>
          <p:nvPr userDrawn="1"/>
        </p:nvSpPr>
        <p:spPr bwMode="auto">
          <a:xfrm>
            <a:off x="3429000" y="0"/>
            <a:ext cx="5715000" cy="609600"/>
          </a:xfrm>
          <a:prstGeom prst="rect">
            <a:avLst/>
          </a:prstGeom>
          <a:solidFill>
            <a:srgbClr val="DD58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sp>
        <p:nvSpPr>
          <p:cNvPr id="1030" name="Rectangle 6"/>
          <p:cNvSpPr>
            <a:spLocks noChangeArrowheads="1"/>
          </p:cNvSpPr>
          <p:nvPr userDrawn="1"/>
        </p:nvSpPr>
        <p:spPr bwMode="auto">
          <a:xfrm>
            <a:off x="3429000" y="5715000"/>
            <a:ext cx="5715000" cy="1143000"/>
          </a:xfrm>
          <a:prstGeom prst="rect">
            <a:avLst/>
          </a:prstGeom>
          <a:solidFill>
            <a:srgbClr val="6233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sp>
        <p:nvSpPr>
          <p:cNvPr id="1031" name="Rectangle 7"/>
          <p:cNvSpPr>
            <a:spLocks noChangeArrowheads="1"/>
          </p:cNvSpPr>
          <p:nvPr userDrawn="1"/>
        </p:nvSpPr>
        <p:spPr bwMode="auto">
          <a:xfrm>
            <a:off x="0" y="0"/>
            <a:ext cx="9144000" cy="609600"/>
          </a:xfrm>
          <a:prstGeom prst="rect">
            <a:avLst/>
          </a:prstGeom>
          <a:solidFill>
            <a:srgbClr val="C8BF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sp>
        <p:nvSpPr>
          <p:cNvPr id="1032" name="Rectangle 8"/>
          <p:cNvSpPr>
            <a:spLocks noChangeArrowheads="1"/>
          </p:cNvSpPr>
          <p:nvPr userDrawn="1"/>
        </p:nvSpPr>
        <p:spPr bwMode="auto">
          <a:xfrm>
            <a:off x="0" y="5715000"/>
            <a:ext cx="9144000" cy="1143000"/>
          </a:xfrm>
          <a:prstGeom prst="rect">
            <a:avLst/>
          </a:prstGeom>
          <a:solidFill>
            <a:srgbClr val="2D51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pic>
        <p:nvPicPr>
          <p:cNvPr id="1033" name="Picture 9"/>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97066"/>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defRPr>
            </a:lvl1pPr>
          </a:lstStyle>
          <a:p>
            <a:pPr>
              <a:defRPr/>
            </a:pPr>
            <a:endParaRPr lang="en-US"/>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6CC13DAC-9F14-40CE-A381-A796AFEB2085}" type="slidenum">
              <a:rPr lang="en-US"/>
              <a:pPr>
                <a:defRPr/>
              </a:pPr>
              <a:t>‹#›</a:t>
            </a:fld>
            <a:endParaRPr lang="en-US"/>
          </a:p>
        </p:txBody>
      </p:sp>
      <p:sp>
        <p:nvSpPr>
          <p:cNvPr id="2053" name="Rectangle 5"/>
          <p:cNvSpPr>
            <a:spLocks noChangeArrowheads="1"/>
          </p:cNvSpPr>
          <p:nvPr/>
        </p:nvSpPr>
        <p:spPr bwMode="auto">
          <a:xfrm>
            <a:off x="3429000" y="0"/>
            <a:ext cx="5715000" cy="609600"/>
          </a:xfrm>
          <a:prstGeom prst="rect">
            <a:avLst/>
          </a:prstGeom>
          <a:solidFill>
            <a:srgbClr val="DD58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a:solidFill>
                <a:srgbClr val="000000"/>
              </a:solidFill>
            </a:endParaRPr>
          </a:p>
        </p:txBody>
      </p:sp>
      <p:sp>
        <p:nvSpPr>
          <p:cNvPr id="2054" name="Rectangle 6"/>
          <p:cNvSpPr>
            <a:spLocks noChangeArrowheads="1"/>
          </p:cNvSpPr>
          <p:nvPr/>
        </p:nvSpPr>
        <p:spPr bwMode="auto">
          <a:xfrm>
            <a:off x="3429000" y="5715000"/>
            <a:ext cx="5715000" cy="1143000"/>
          </a:xfrm>
          <a:prstGeom prst="rect">
            <a:avLst/>
          </a:prstGeom>
          <a:solidFill>
            <a:srgbClr val="6233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a:solidFill>
                <a:srgbClr val="000000"/>
              </a:solidFill>
            </a:endParaRPr>
          </a:p>
        </p:txBody>
      </p:sp>
      <p:sp>
        <p:nvSpPr>
          <p:cNvPr id="2055" name="Rectangle 7"/>
          <p:cNvSpPr>
            <a:spLocks noChangeArrowheads="1"/>
          </p:cNvSpPr>
          <p:nvPr/>
        </p:nvSpPr>
        <p:spPr bwMode="auto">
          <a:xfrm>
            <a:off x="0" y="0"/>
            <a:ext cx="9144000" cy="609600"/>
          </a:xfrm>
          <a:prstGeom prst="rect">
            <a:avLst/>
          </a:prstGeom>
          <a:solidFill>
            <a:srgbClr val="C8BF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a:solidFill>
                <a:srgbClr val="000000"/>
              </a:solidFill>
            </a:endParaRPr>
          </a:p>
        </p:txBody>
      </p:sp>
      <p:sp>
        <p:nvSpPr>
          <p:cNvPr id="2056" name="Rectangle 8"/>
          <p:cNvSpPr>
            <a:spLocks noChangeArrowheads="1"/>
          </p:cNvSpPr>
          <p:nvPr/>
        </p:nvSpPr>
        <p:spPr bwMode="auto">
          <a:xfrm>
            <a:off x="0" y="5715000"/>
            <a:ext cx="9144000" cy="1143000"/>
          </a:xfrm>
          <a:prstGeom prst="rect">
            <a:avLst/>
          </a:prstGeom>
          <a:solidFill>
            <a:srgbClr val="2D51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a:solidFill>
                <a:srgbClr val="000000"/>
              </a:solidFill>
            </a:endParaRPr>
          </a:p>
        </p:txBody>
      </p:sp>
      <p:pic>
        <p:nvPicPr>
          <p:cNvPr id="2057" name="Picture 9"/>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415625"/>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eaLnBrk="0" hangingPunct="0">
              <a:defRPr/>
            </a:pPr>
            <a:endParaRPr lang="en-US">
              <a:solidFill>
                <a:srgbClr val="000000"/>
              </a:solidFill>
            </a:endParaRPr>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ctr" eaLnBrk="0" hangingPunct="0">
              <a:defRPr/>
            </a:pPr>
            <a:endParaRPr lang="en-US">
              <a:solidFill>
                <a:srgbClr val="000000"/>
              </a:solidFill>
            </a:endParaRPr>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3BA2E307-79ED-4706-A57D-35E9A37529D0}" type="slidenum">
              <a:rPr lang="en-US">
                <a:solidFill>
                  <a:srgbClr val="000000"/>
                </a:solidFill>
              </a:rPr>
              <a:pPr eaLnBrk="0" hangingPunct="0">
                <a:defRPr/>
              </a:pPr>
              <a:t>‹#›</a:t>
            </a:fld>
            <a:endParaRPr lang="en-US">
              <a:solidFill>
                <a:srgbClr val="000000"/>
              </a:solidFill>
            </a:endParaRPr>
          </a:p>
        </p:txBody>
      </p:sp>
      <p:sp>
        <p:nvSpPr>
          <p:cNvPr id="420869" name="Rectangle 5"/>
          <p:cNvSpPr>
            <a:spLocks noChangeArrowheads="1"/>
          </p:cNvSpPr>
          <p:nvPr userDrawn="1"/>
        </p:nvSpPr>
        <p:spPr bwMode="auto">
          <a:xfrm>
            <a:off x="3429000" y="0"/>
            <a:ext cx="5715000" cy="609600"/>
          </a:xfrm>
          <a:prstGeom prst="rect">
            <a:avLst/>
          </a:prstGeom>
          <a:solidFill>
            <a:srgbClr val="DD5800"/>
          </a:solidFill>
          <a:ln w="9525">
            <a:noFill/>
            <a:miter lim="800000"/>
            <a:headEnd/>
            <a:tailEnd/>
          </a:ln>
          <a:effectLst/>
        </p:spPr>
        <p:txBody>
          <a:bodyPr wrap="none" anchor="ctr"/>
          <a:lstStyle/>
          <a:p>
            <a:pPr algn="ctr" eaLnBrk="0" hangingPunct="0">
              <a:defRPr/>
            </a:pPr>
            <a:endParaRPr lang="en-US">
              <a:solidFill>
                <a:srgbClr val="000000"/>
              </a:solidFill>
              <a:latin typeface="Tahoma" charset="0"/>
            </a:endParaRPr>
          </a:p>
        </p:txBody>
      </p:sp>
      <p:sp>
        <p:nvSpPr>
          <p:cNvPr id="420870" name="Rectangle 6"/>
          <p:cNvSpPr>
            <a:spLocks noChangeArrowheads="1"/>
          </p:cNvSpPr>
          <p:nvPr userDrawn="1"/>
        </p:nvSpPr>
        <p:spPr bwMode="auto">
          <a:xfrm>
            <a:off x="3429000" y="5715000"/>
            <a:ext cx="5715000" cy="1143000"/>
          </a:xfrm>
          <a:prstGeom prst="rect">
            <a:avLst/>
          </a:prstGeom>
          <a:solidFill>
            <a:srgbClr val="623351"/>
          </a:solidFill>
          <a:ln w="9525">
            <a:noFill/>
            <a:miter lim="800000"/>
            <a:headEnd/>
            <a:tailEnd/>
          </a:ln>
          <a:effectLst/>
        </p:spPr>
        <p:txBody>
          <a:bodyPr wrap="none" anchor="ctr"/>
          <a:lstStyle/>
          <a:p>
            <a:pPr algn="ctr" eaLnBrk="0" hangingPunct="0">
              <a:defRPr/>
            </a:pPr>
            <a:endParaRPr lang="en-US">
              <a:solidFill>
                <a:srgbClr val="000000"/>
              </a:solidFill>
              <a:latin typeface="Tahoma" charset="0"/>
            </a:endParaRPr>
          </a:p>
        </p:txBody>
      </p:sp>
      <p:sp>
        <p:nvSpPr>
          <p:cNvPr id="420871" name="Rectangle 7"/>
          <p:cNvSpPr>
            <a:spLocks noChangeArrowheads="1"/>
          </p:cNvSpPr>
          <p:nvPr userDrawn="1"/>
        </p:nvSpPr>
        <p:spPr bwMode="auto">
          <a:xfrm>
            <a:off x="0" y="0"/>
            <a:ext cx="9144000" cy="609600"/>
          </a:xfrm>
          <a:prstGeom prst="rect">
            <a:avLst/>
          </a:prstGeom>
          <a:solidFill>
            <a:srgbClr val="C8BFA8"/>
          </a:solidFill>
          <a:ln w="9525">
            <a:noFill/>
            <a:miter lim="800000"/>
            <a:headEnd/>
            <a:tailEnd/>
          </a:ln>
          <a:effectLst/>
        </p:spPr>
        <p:txBody>
          <a:bodyPr wrap="none" anchor="ctr"/>
          <a:lstStyle/>
          <a:p>
            <a:pPr algn="ctr" eaLnBrk="0" hangingPunct="0">
              <a:defRPr/>
            </a:pPr>
            <a:endParaRPr lang="en-US">
              <a:solidFill>
                <a:srgbClr val="000000"/>
              </a:solidFill>
              <a:latin typeface="Tahoma" charset="0"/>
            </a:endParaRPr>
          </a:p>
        </p:txBody>
      </p:sp>
      <p:sp>
        <p:nvSpPr>
          <p:cNvPr id="420872" name="Rectangle 8"/>
          <p:cNvSpPr>
            <a:spLocks noChangeArrowheads="1"/>
          </p:cNvSpPr>
          <p:nvPr userDrawn="1"/>
        </p:nvSpPr>
        <p:spPr bwMode="auto">
          <a:xfrm>
            <a:off x="0" y="5715000"/>
            <a:ext cx="9144000" cy="1143000"/>
          </a:xfrm>
          <a:prstGeom prst="rect">
            <a:avLst/>
          </a:prstGeom>
          <a:solidFill>
            <a:srgbClr val="2D513F"/>
          </a:solidFill>
          <a:ln w="9525">
            <a:noFill/>
            <a:miter lim="800000"/>
            <a:headEnd/>
            <a:tailEnd/>
          </a:ln>
          <a:effectLst/>
        </p:spPr>
        <p:txBody>
          <a:bodyPr wrap="none" anchor="ctr"/>
          <a:lstStyle/>
          <a:p>
            <a:pPr algn="ctr" eaLnBrk="0" hangingPunct="0">
              <a:defRPr/>
            </a:pPr>
            <a:endParaRPr lang="en-US">
              <a:solidFill>
                <a:srgbClr val="000000"/>
              </a:solidFill>
              <a:latin typeface="Tahoma" charset="0"/>
            </a:endParaRPr>
          </a:p>
        </p:txBody>
      </p:sp>
      <p:pic>
        <p:nvPicPr>
          <p:cNvPr id="1033" name="Picture 9"/>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33092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latin typeface="+mn-lt"/>
              </a:defRPr>
            </a:lvl1pPr>
          </a:lstStyle>
          <a:p>
            <a:pPr>
              <a:defRPr/>
            </a:pPr>
            <a:endParaRPr lang="en-US">
              <a:solidFill>
                <a:srgbClr val="000000"/>
              </a:solidFill>
            </a:endParaRPr>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solidFill>
                <a:srgbClr val="000000"/>
              </a:solidFill>
            </a:endParaRPr>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anose="02020603050405020304" pitchFamily="18" charset="0"/>
              </a:defRPr>
            </a:lvl1pPr>
          </a:lstStyle>
          <a:p>
            <a:pPr eaLnBrk="0" hangingPunct="0">
              <a:defRPr/>
            </a:pPr>
            <a:fld id="{2B244573-F421-47C1-9DD3-8C8EF7EFA2D4}" type="slidenum">
              <a:rPr lang="en-US" altLang="en-US">
                <a:solidFill>
                  <a:srgbClr val="000000"/>
                </a:solidFill>
              </a:rPr>
              <a:pPr eaLnBrk="0" hangingPunct="0">
                <a:defRPr/>
              </a:pPr>
              <a:t>‹#›</a:t>
            </a:fld>
            <a:endParaRPr lang="en-US" altLang="en-US" dirty="0">
              <a:solidFill>
                <a:srgbClr val="000000"/>
              </a:solidFill>
            </a:endParaRPr>
          </a:p>
        </p:txBody>
      </p:sp>
      <p:sp>
        <p:nvSpPr>
          <p:cNvPr id="1029" name="Rectangle 5"/>
          <p:cNvSpPr>
            <a:spLocks noChangeArrowheads="1"/>
          </p:cNvSpPr>
          <p:nvPr/>
        </p:nvSpPr>
        <p:spPr bwMode="auto">
          <a:xfrm>
            <a:off x="3429000" y="0"/>
            <a:ext cx="5715000" cy="609600"/>
          </a:xfrm>
          <a:prstGeom prst="rect">
            <a:avLst/>
          </a:prstGeom>
          <a:solidFill>
            <a:srgbClr val="DD58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dirty="0">
              <a:solidFill>
                <a:srgbClr val="000000"/>
              </a:solidFill>
            </a:endParaRPr>
          </a:p>
        </p:txBody>
      </p:sp>
      <p:sp>
        <p:nvSpPr>
          <p:cNvPr id="1030" name="Rectangle 6"/>
          <p:cNvSpPr>
            <a:spLocks noChangeArrowheads="1"/>
          </p:cNvSpPr>
          <p:nvPr/>
        </p:nvSpPr>
        <p:spPr bwMode="auto">
          <a:xfrm>
            <a:off x="3429000" y="5715000"/>
            <a:ext cx="5715000" cy="1143000"/>
          </a:xfrm>
          <a:prstGeom prst="rect">
            <a:avLst/>
          </a:prstGeom>
          <a:solidFill>
            <a:srgbClr val="6233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dirty="0">
              <a:solidFill>
                <a:srgbClr val="000000"/>
              </a:solidFill>
            </a:endParaRPr>
          </a:p>
        </p:txBody>
      </p:sp>
      <p:sp>
        <p:nvSpPr>
          <p:cNvPr id="1031" name="Rectangle 7"/>
          <p:cNvSpPr>
            <a:spLocks noChangeArrowheads="1"/>
          </p:cNvSpPr>
          <p:nvPr/>
        </p:nvSpPr>
        <p:spPr bwMode="auto">
          <a:xfrm>
            <a:off x="0" y="0"/>
            <a:ext cx="9144000" cy="609600"/>
          </a:xfrm>
          <a:prstGeom prst="rect">
            <a:avLst/>
          </a:prstGeom>
          <a:solidFill>
            <a:srgbClr val="C8BF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dirty="0">
              <a:solidFill>
                <a:srgbClr val="000000"/>
              </a:solidFill>
            </a:endParaRPr>
          </a:p>
        </p:txBody>
      </p:sp>
      <p:sp>
        <p:nvSpPr>
          <p:cNvPr id="1032" name="Rectangle 8"/>
          <p:cNvSpPr>
            <a:spLocks noChangeArrowheads="1"/>
          </p:cNvSpPr>
          <p:nvPr/>
        </p:nvSpPr>
        <p:spPr bwMode="auto">
          <a:xfrm>
            <a:off x="0" y="5715000"/>
            <a:ext cx="9144000" cy="1143000"/>
          </a:xfrm>
          <a:prstGeom prst="rect">
            <a:avLst/>
          </a:prstGeom>
          <a:solidFill>
            <a:srgbClr val="2D51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dirty="0">
              <a:solidFill>
                <a:srgbClr val="000000"/>
              </a:solidFill>
            </a:endParaRPr>
          </a:p>
        </p:txBody>
      </p:sp>
      <p:pic>
        <p:nvPicPr>
          <p:cNvPr id="1033" name="Picture 9"/>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030103"/>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latin typeface="+mn-lt"/>
              </a:defRPr>
            </a:lvl1pPr>
          </a:lstStyle>
          <a:p>
            <a:pPr>
              <a:defRPr/>
            </a:pPr>
            <a:endParaRPr lang="en-US">
              <a:solidFill>
                <a:srgbClr val="000000"/>
              </a:solidFill>
            </a:endParaRPr>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solidFill>
                <a:srgbClr val="000000"/>
              </a:solidFill>
            </a:endParaRPr>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anose="02020603050405020304" pitchFamily="18" charset="0"/>
              </a:defRPr>
            </a:lvl1pPr>
          </a:lstStyle>
          <a:p>
            <a:pPr eaLnBrk="0" hangingPunct="0">
              <a:defRPr/>
            </a:pPr>
            <a:fld id="{2B244573-F421-47C1-9DD3-8C8EF7EFA2D4}" type="slidenum">
              <a:rPr lang="en-US" altLang="en-US">
                <a:solidFill>
                  <a:srgbClr val="000000"/>
                </a:solidFill>
              </a:rPr>
              <a:pPr eaLnBrk="0" hangingPunct="0">
                <a:defRPr/>
              </a:pPr>
              <a:t>‹#›</a:t>
            </a:fld>
            <a:endParaRPr lang="en-US" altLang="en-US" dirty="0">
              <a:solidFill>
                <a:srgbClr val="000000"/>
              </a:solidFill>
            </a:endParaRPr>
          </a:p>
        </p:txBody>
      </p:sp>
      <p:sp>
        <p:nvSpPr>
          <p:cNvPr id="1029" name="Rectangle 5"/>
          <p:cNvSpPr>
            <a:spLocks noChangeArrowheads="1"/>
          </p:cNvSpPr>
          <p:nvPr/>
        </p:nvSpPr>
        <p:spPr bwMode="auto">
          <a:xfrm>
            <a:off x="3429000" y="0"/>
            <a:ext cx="5715000" cy="609600"/>
          </a:xfrm>
          <a:prstGeom prst="rect">
            <a:avLst/>
          </a:prstGeom>
          <a:solidFill>
            <a:srgbClr val="DD58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dirty="0">
              <a:solidFill>
                <a:srgbClr val="000000"/>
              </a:solidFill>
            </a:endParaRPr>
          </a:p>
        </p:txBody>
      </p:sp>
      <p:sp>
        <p:nvSpPr>
          <p:cNvPr id="1030" name="Rectangle 6"/>
          <p:cNvSpPr>
            <a:spLocks noChangeArrowheads="1"/>
          </p:cNvSpPr>
          <p:nvPr/>
        </p:nvSpPr>
        <p:spPr bwMode="auto">
          <a:xfrm>
            <a:off x="3429000" y="5715000"/>
            <a:ext cx="5715000" cy="1143000"/>
          </a:xfrm>
          <a:prstGeom prst="rect">
            <a:avLst/>
          </a:prstGeom>
          <a:solidFill>
            <a:srgbClr val="6233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dirty="0">
              <a:solidFill>
                <a:srgbClr val="000000"/>
              </a:solidFill>
            </a:endParaRPr>
          </a:p>
        </p:txBody>
      </p:sp>
      <p:sp>
        <p:nvSpPr>
          <p:cNvPr id="1031" name="Rectangle 7"/>
          <p:cNvSpPr>
            <a:spLocks noChangeArrowheads="1"/>
          </p:cNvSpPr>
          <p:nvPr/>
        </p:nvSpPr>
        <p:spPr bwMode="auto">
          <a:xfrm>
            <a:off x="0" y="0"/>
            <a:ext cx="9144000" cy="609600"/>
          </a:xfrm>
          <a:prstGeom prst="rect">
            <a:avLst/>
          </a:prstGeom>
          <a:solidFill>
            <a:srgbClr val="C8BF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dirty="0">
              <a:solidFill>
                <a:srgbClr val="000000"/>
              </a:solidFill>
            </a:endParaRPr>
          </a:p>
        </p:txBody>
      </p:sp>
      <p:sp>
        <p:nvSpPr>
          <p:cNvPr id="1032" name="Rectangle 8"/>
          <p:cNvSpPr>
            <a:spLocks noChangeArrowheads="1"/>
          </p:cNvSpPr>
          <p:nvPr/>
        </p:nvSpPr>
        <p:spPr bwMode="auto">
          <a:xfrm>
            <a:off x="0" y="5715000"/>
            <a:ext cx="9144000" cy="1143000"/>
          </a:xfrm>
          <a:prstGeom prst="rect">
            <a:avLst/>
          </a:prstGeom>
          <a:solidFill>
            <a:srgbClr val="2D51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dirty="0">
              <a:solidFill>
                <a:srgbClr val="000000"/>
              </a:solidFill>
            </a:endParaRPr>
          </a:p>
        </p:txBody>
      </p:sp>
      <p:pic>
        <p:nvPicPr>
          <p:cNvPr id="1033" name="Picture 9"/>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557329"/>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eaLnBrk="0" hangingPunct="0">
              <a:defRPr/>
            </a:pPr>
            <a:endParaRPr lang="en-US"/>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hangingPunct="0">
              <a:defRPr/>
            </a:pPr>
            <a:endParaRPr lang="en-US"/>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hangingPunct="0">
              <a:defRPr/>
            </a:pPr>
            <a:fld id="{82D65C3A-D7B9-4E83-AD52-D8A06D1F99D8}" type="slidenum">
              <a:rPr lang="en-US"/>
              <a:pPr eaLnBrk="0" hangingPunct="0">
                <a:defRPr/>
              </a:pPr>
              <a:t>‹#›</a:t>
            </a:fld>
            <a:endParaRPr lang="en-US"/>
          </a:p>
        </p:txBody>
      </p:sp>
      <p:sp>
        <p:nvSpPr>
          <p:cNvPr id="7173" name="Rectangle 5"/>
          <p:cNvSpPr>
            <a:spLocks noChangeArrowheads="1"/>
          </p:cNvSpPr>
          <p:nvPr userDrawn="1"/>
        </p:nvSpPr>
        <p:spPr bwMode="auto">
          <a:xfrm>
            <a:off x="3429000" y="0"/>
            <a:ext cx="5715000" cy="609600"/>
          </a:xfrm>
          <a:prstGeom prst="rect">
            <a:avLst/>
          </a:prstGeom>
          <a:solidFill>
            <a:srgbClr val="DD58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defRPr/>
            </a:pPr>
            <a:endParaRPr lang="en-US" altLang="en-US">
              <a:solidFill>
                <a:srgbClr val="000000"/>
              </a:solidFill>
            </a:endParaRPr>
          </a:p>
        </p:txBody>
      </p:sp>
      <p:sp>
        <p:nvSpPr>
          <p:cNvPr id="7174" name="Rectangle 6"/>
          <p:cNvSpPr>
            <a:spLocks noChangeArrowheads="1"/>
          </p:cNvSpPr>
          <p:nvPr userDrawn="1"/>
        </p:nvSpPr>
        <p:spPr bwMode="auto">
          <a:xfrm>
            <a:off x="3429000" y="5715000"/>
            <a:ext cx="5715000" cy="1143000"/>
          </a:xfrm>
          <a:prstGeom prst="rect">
            <a:avLst/>
          </a:prstGeom>
          <a:solidFill>
            <a:srgbClr val="6233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defRPr/>
            </a:pPr>
            <a:endParaRPr lang="en-US" altLang="en-US">
              <a:solidFill>
                <a:srgbClr val="000000"/>
              </a:solidFill>
            </a:endParaRPr>
          </a:p>
        </p:txBody>
      </p:sp>
      <p:sp>
        <p:nvSpPr>
          <p:cNvPr id="7175" name="Rectangle 7"/>
          <p:cNvSpPr>
            <a:spLocks noChangeArrowheads="1"/>
          </p:cNvSpPr>
          <p:nvPr userDrawn="1"/>
        </p:nvSpPr>
        <p:spPr bwMode="auto">
          <a:xfrm>
            <a:off x="0" y="0"/>
            <a:ext cx="9144000" cy="609600"/>
          </a:xfrm>
          <a:prstGeom prst="rect">
            <a:avLst/>
          </a:prstGeom>
          <a:solidFill>
            <a:srgbClr val="C8BF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defRPr/>
            </a:pPr>
            <a:endParaRPr lang="en-US" altLang="en-US">
              <a:solidFill>
                <a:srgbClr val="000000"/>
              </a:solidFill>
            </a:endParaRPr>
          </a:p>
        </p:txBody>
      </p:sp>
      <p:sp>
        <p:nvSpPr>
          <p:cNvPr id="7176" name="Rectangle 8"/>
          <p:cNvSpPr>
            <a:spLocks noChangeArrowheads="1"/>
          </p:cNvSpPr>
          <p:nvPr userDrawn="1"/>
        </p:nvSpPr>
        <p:spPr bwMode="auto">
          <a:xfrm>
            <a:off x="0" y="5715000"/>
            <a:ext cx="9144000" cy="1143000"/>
          </a:xfrm>
          <a:prstGeom prst="rect">
            <a:avLst/>
          </a:prstGeom>
          <a:solidFill>
            <a:srgbClr val="2D51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defRPr/>
            </a:pPr>
            <a:endParaRPr lang="en-US" altLang="en-US">
              <a:solidFill>
                <a:srgbClr val="000000"/>
              </a:solidFill>
            </a:endParaRPr>
          </a:p>
        </p:txBody>
      </p:sp>
      <p:pic>
        <p:nvPicPr>
          <p:cNvPr id="7177" name="Picture 9"/>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059900"/>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eaLnBrk="0" hangingPunct="0">
              <a:defRPr/>
            </a:pPr>
            <a:endParaRPr lang="en-US"/>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hangingPunct="0">
              <a:defRPr/>
            </a:pPr>
            <a:endParaRPr lang="en-US"/>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itchFamily="18" charset="0"/>
              </a:defRPr>
            </a:lvl1pPr>
          </a:lstStyle>
          <a:p>
            <a:pPr eaLnBrk="0" hangingPunct="0">
              <a:defRPr/>
            </a:pPr>
            <a:fld id="{AD0B4D13-891D-4D77-9B70-B934B4FED0B2}" type="slidenum">
              <a:rPr lang="en-US" altLang="en-US"/>
              <a:pPr eaLnBrk="0" hangingPunct="0">
                <a:defRPr/>
              </a:pPr>
              <a:t>‹#›</a:t>
            </a:fld>
            <a:endParaRPr lang="en-US" altLang="en-US" dirty="0"/>
          </a:p>
        </p:txBody>
      </p:sp>
      <p:sp>
        <p:nvSpPr>
          <p:cNvPr id="1029" name="Rectangle 5"/>
          <p:cNvSpPr>
            <a:spLocks noChangeArrowheads="1"/>
          </p:cNvSpPr>
          <p:nvPr userDrawn="1"/>
        </p:nvSpPr>
        <p:spPr bwMode="auto">
          <a:xfrm>
            <a:off x="3429000" y="0"/>
            <a:ext cx="5715000" cy="609600"/>
          </a:xfrm>
          <a:prstGeom prst="rect">
            <a:avLst/>
          </a:prstGeom>
          <a:solidFill>
            <a:srgbClr val="DD58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dirty="0">
              <a:solidFill>
                <a:srgbClr val="000000"/>
              </a:solidFill>
            </a:endParaRPr>
          </a:p>
        </p:txBody>
      </p:sp>
      <p:sp>
        <p:nvSpPr>
          <p:cNvPr id="1030" name="Rectangle 6"/>
          <p:cNvSpPr>
            <a:spLocks noChangeArrowheads="1"/>
          </p:cNvSpPr>
          <p:nvPr userDrawn="1"/>
        </p:nvSpPr>
        <p:spPr bwMode="auto">
          <a:xfrm>
            <a:off x="3429000" y="5715000"/>
            <a:ext cx="5715000" cy="1143000"/>
          </a:xfrm>
          <a:prstGeom prst="rect">
            <a:avLst/>
          </a:prstGeom>
          <a:solidFill>
            <a:srgbClr val="6233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dirty="0">
              <a:solidFill>
                <a:srgbClr val="000000"/>
              </a:solidFill>
            </a:endParaRPr>
          </a:p>
        </p:txBody>
      </p:sp>
      <p:sp>
        <p:nvSpPr>
          <p:cNvPr id="1031" name="Rectangle 7"/>
          <p:cNvSpPr>
            <a:spLocks noChangeArrowheads="1"/>
          </p:cNvSpPr>
          <p:nvPr userDrawn="1"/>
        </p:nvSpPr>
        <p:spPr bwMode="auto">
          <a:xfrm>
            <a:off x="0" y="0"/>
            <a:ext cx="9144000" cy="609600"/>
          </a:xfrm>
          <a:prstGeom prst="rect">
            <a:avLst/>
          </a:prstGeom>
          <a:solidFill>
            <a:srgbClr val="C8BF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dirty="0">
              <a:solidFill>
                <a:srgbClr val="000000"/>
              </a:solidFill>
            </a:endParaRPr>
          </a:p>
        </p:txBody>
      </p:sp>
      <p:sp>
        <p:nvSpPr>
          <p:cNvPr id="1032" name="Rectangle 8"/>
          <p:cNvSpPr>
            <a:spLocks noChangeArrowheads="1"/>
          </p:cNvSpPr>
          <p:nvPr userDrawn="1"/>
        </p:nvSpPr>
        <p:spPr bwMode="auto">
          <a:xfrm>
            <a:off x="0" y="5715000"/>
            <a:ext cx="9144000" cy="1143000"/>
          </a:xfrm>
          <a:prstGeom prst="rect">
            <a:avLst/>
          </a:prstGeom>
          <a:solidFill>
            <a:srgbClr val="2D51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dirty="0">
              <a:solidFill>
                <a:srgbClr val="000000"/>
              </a:solidFill>
            </a:endParaRPr>
          </a:p>
        </p:txBody>
      </p:sp>
      <p:pic>
        <p:nvPicPr>
          <p:cNvPr id="4105" name="Picture 9"/>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706328"/>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defRPr>
            </a:lvl1pPr>
          </a:lstStyle>
          <a:p>
            <a:pPr>
              <a:defRPr/>
            </a:pPr>
            <a:endParaRPr lang="en-US"/>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itchFamily="18" charset="0"/>
              </a:defRPr>
            </a:lvl1pPr>
          </a:lstStyle>
          <a:p>
            <a:pPr eaLnBrk="0" hangingPunct="0">
              <a:defRPr/>
            </a:pPr>
            <a:fld id="{AF14BC17-CFE4-456B-B2E4-8B7535342199}" type="slidenum">
              <a:rPr lang="en-US"/>
              <a:pPr eaLnBrk="0" hangingPunct="0">
                <a:defRPr/>
              </a:pPr>
              <a:t>‹#›</a:t>
            </a:fld>
            <a:endParaRPr lang="en-US"/>
          </a:p>
        </p:txBody>
      </p:sp>
      <p:sp>
        <p:nvSpPr>
          <p:cNvPr id="2053" name="Rectangle 5"/>
          <p:cNvSpPr>
            <a:spLocks noChangeArrowheads="1"/>
          </p:cNvSpPr>
          <p:nvPr/>
        </p:nvSpPr>
        <p:spPr bwMode="auto">
          <a:xfrm>
            <a:off x="3429000" y="0"/>
            <a:ext cx="5715000" cy="609600"/>
          </a:xfrm>
          <a:prstGeom prst="rect">
            <a:avLst/>
          </a:prstGeom>
          <a:solidFill>
            <a:srgbClr val="DD58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sp>
        <p:nvSpPr>
          <p:cNvPr id="2054" name="Rectangle 6"/>
          <p:cNvSpPr>
            <a:spLocks noChangeArrowheads="1"/>
          </p:cNvSpPr>
          <p:nvPr/>
        </p:nvSpPr>
        <p:spPr bwMode="auto">
          <a:xfrm>
            <a:off x="3429000" y="5715000"/>
            <a:ext cx="5715000" cy="1143000"/>
          </a:xfrm>
          <a:prstGeom prst="rect">
            <a:avLst/>
          </a:prstGeom>
          <a:solidFill>
            <a:srgbClr val="6233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sp>
        <p:nvSpPr>
          <p:cNvPr id="2055" name="Rectangle 7"/>
          <p:cNvSpPr>
            <a:spLocks noChangeArrowheads="1"/>
          </p:cNvSpPr>
          <p:nvPr/>
        </p:nvSpPr>
        <p:spPr bwMode="auto">
          <a:xfrm>
            <a:off x="0" y="0"/>
            <a:ext cx="9144000" cy="609600"/>
          </a:xfrm>
          <a:prstGeom prst="rect">
            <a:avLst/>
          </a:prstGeom>
          <a:solidFill>
            <a:srgbClr val="C8BF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sp>
        <p:nvSpPr>
          <p:cNvPr id="2056" name="Rectangle 8"/>
          <p:cNvSpPr>
            <a:spLocks noChangeArrowheads="1"/>
          </p:cNvSpPr>
          <p:nvPr/>
        </p:nvSpPr>
        <p:spPr bwMode="auto">
          <a:xfrm>
            <a:off x="0" y="5715000"/>
            <a:ext cx="9144000" cy="1143000"/>
          </a:xfrm>
          <a:prstGeom prst="rect">
            <a:avLst/>
          </a:prstGeom>
          <a:solidFill>
            <a:srgbClr val="2D51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pic>
        <p:nvPicPr>
          <p:cNvPr id="2057" name="Picture 9"/>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0243032"/>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 id="2147484168" r:id="rId12"/>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eaLnBrk="0" hangingPunct="0">
              <a:defRPr/>
            </a:pPr>
            <a:endParaRPr lang="en-US"/>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hangingPunct="0">
              <a:defRPr/>
            </a:pPr>
            <a:endParaRPr lang="en-US"/>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itchFamily="18" charset="0"/>
              </a:defRPr>
            </a:lvl1pPr>
          </a:lstStyle>
          <a:p>
            <a:pPr eaLnBrk="0" hangingPunct="0">
              <a:defRPr/>
            </a:pPr>
            <a:fld id="{9C9A115F-1701-44C5-84B4-A513027206E5}" type="slidenum">
              <a:rPr lang="en-US" altLang="en-US"/>
              <a:pPr eaLnBrk="0" hangingPunct="0">
                <a:defRPr/>
              </a:pPr>
              <a:t>‹#›</a:t>
            </a:fld>
            <a:endParaRPr lang="en-US" altLang="en-US" dirty="0"/>
          </a:p>
        </p:txBody>
      </p:sp>
      <p:sp>
        <p:nvSpPr>
          <p:cNvPr id="1029" name="Rectangle 5"/>
          <p:cNvSpPr>
            <a:spLocks noChangeArrowheads="1"/>
          </p:cNvSpPr>
          <p:nvPr userDrawn="1"/>
        </p:nvSpPr>
        <p:spPr bwMode="auto">
          <a:xfrm>
            <a:off x="3429000" y="0"/>
            <a:ext cx="5715000" cy="609600"/>
          </a:xfrm>
          <a:prstGeom prst="rect">
            <a:avLst/>
          </a:prstGeom>
          <a:solidFill>
            <a:srgbClr val="DD58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dirty="0">
              <a:solidFill>
                <a:srgbClr val="000000"/>
              </a:solidFill>
            </a:endParaRPr>
          </a:p>
        </p:txBody>
      </p:sp>
      <p:sp>
        <p:nvSpPr>
          <p:cNvPr id="1030" name="Rectangle 6"/>
          <p:cNvSpPr>
            <a:spLocks noChangeArrowheads="1"/>
          </p:cNvSpPr>
          <p:nvPr userDrawn="1"/>
        </p:nvSpPr>
        <p:spPr bwMode="auto">
          <a:xfrm>
            <a:off x="3429000" y="5715000"/>
            <a:ext cx="5715000" cy="1143000"/>
          </a:xfrm>
          <a:prstGeom prst="rect">
            <a:avLst/>
          </a:prstGeom>
          <a:solidFill>
            <a:srgbClr val="6233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dirty="0">
              <a:solidFill>
                <a:srgbClr val="000000"/>
              </a:solidFill>
            </a:endParaRPr>
          </a:p>
        </p:txBody>
      </p:sp>
      <p:sp>
        <p:nvSpPr>
          <p:cNvPr id="1031" name="Rectangle 7"/>
          <p:cNvSpPr>
            <a:spLocks noChangeArrowheads="1"/>
          </p:cNvSpPr>
          <p:nvPr userDrawn="1"/>
        </p:nvSpPr>
        <p:spPr bwMode="auto">
          <a:xfrm>
            <a:off x="0" y="0"/>
            <a:ext cx="9144000" cy="609600"/>
          </a:xfrm>
          <a:prstGeom prst="rect">
            <a:avLst/>
          </a:prstGeom>
          <a:solidFill>
            <a:srgbClr val="C8BF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dirty="0">
              <a:solidFill>
                <a:srgbClr val="000000"/>
              </a:solidFill>
            </a:endParaRPr>
          </a:p>
        </p:txBody>
      </p:sp>
      <p:sp>
        <p:nvSpPr>
          <p:cNvPr id="1032" name="Rectangle 8"/>
          <p:cNvSpPr>
            <a:spLocks noChangeArrowheads="1"/>
          </p:cNvSpPr>
          <p:nvPr userDrawn="1"/>
        </p:nvSpPr>
        <p:spPr bwMode="auto">
          <a:xfrm>
            <a:off x="0" y="5715000"/>
            <a:ext cx="9144000" cy="1143000"/>
          </a:xfrm>
          <a:prstGeom prst="rect">
            <a:avLst/>
          </a:prstGeom>
          <a:solidFill>
            <a:srgbClr val="2D51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dirty="0">
              <a:solidFill>
                <a:srgbClr val="000000"/>
              </a:solidFill>
            </a:endParaRPr>
          </a:p>
        </p:txBody>
      </p:sp>
      <p:pic>
        <p:nvPicPr>
          <p:cNvPr id="5129" name="Picture 9"/>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308577"/>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 id="2147484194" r:id="rId12"/>
    <p:sldLayoutId id="2147484195" r:id="rId13"/>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defRPr>
            </a:lvl1pPr>
          </a:lstStyle>
          <a:p>
            <a:pPr>
              <a:defRPr/>
            </a:pPr>
            <a:endParaRPr lang="en-US"/>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anose="02020603050405020304" pitchFamily="18" charset="0"/>
              </a:defRPr>
            </a:lvl1pPr>
          </a:lstStyle>
          <a:p>
            <a:pPr eaLnBrk="0" hangingPunct="0">
              <a:defRPr/>
            </a:pPr>
            <a:fld id="{6E4E1341-D1FA-4D0B-884C-F9FD9D9A5C39}" type="slidenum">
              <a:rPr lang="en-US" altLang="en-US"/>
              <a:pPr eaLnBrk="0" hangingPunct="0">
                <a:defRPr/>
              </a:pPr>
              <a:t>‹#›</a:t>
            </a:fld>
            <a:endParaRPr lang="en-US" altLang="en-US" dirty="0"/>
          </a:p>
        </p:txBody>
      </p:sp>
      <p:sp>
        <p:nvSpPr>
          <p:cNvPr id="2053" name="Rectangle 5"/>
          <p:cNvSpPr>
            <a:spLocks noChangeArrowheads="1"/>
          </p:cNvSpPr>
          <p:nvPr/>
        </p:nvSpPr>
        <p:spPr bwMode="auto">
          <a:xfrm>
            <a:off x="3429000" y="0"/>
            <a:ext cx="5715000" cy="609600"/>
          </a:xfrm>
          <a:prstGeom prst="rect">
            <a:avLst/>
          </a:prstGeom>
          <a:solidFill>
            <a:srgbClr val="DD58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dirty="0">
              <a:solidFill>
                <a:srgbClr val="000000"/>
              </a:solidFill>
            </a:endParaRPr>
          </a:p>
        </p:txBody>
      </p:sp>
      <p:sp>
        <p:nvSpPr>
          <p:cNvPr id="2054" name="Rectangle 6"/>
          <p:cNvSpPr>
            <a:spLocks noChangeArrowheads="1"/>
          </p:cNvSpPr>
          <p:nvPr/>
        </p:nvSpPr>
        <p:spPr bwMode="auto">
          <a:xfrm>
            <a:off x="3429000" y="5715000"/>
            <a:ext cx="5715000" cy="1143000"/>
          </a:xfrm>
          <a:prstGeom prst="rect">
            <a:avLst/>
          </a:prstGeom>
          <a:solidFill>
            <a:srgbClr val="6233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dirty="0">
              <a:solidFill>
                <a:srgbClr val="000000"/>
              </a:solidFill>
            </a:endParaRPr>
          </a:p>
        </p:txBody>
      </p:sp>
      <p:sp>
        <p:nvSpPr>
          <p:cNvPr id="2055" name="Rectangle 7"/>
          <p:cNvSpPr>
            <a:spLocks noChangeArrowheads="1"/>
          </p:cNvSpPr>
          <p:nvPr/>
        </p:nvSpPr>
        <p:spPr bwMode="auto">
          <a:xfrm>
            <a:off x="0" y="0"/>
            <a:ext cx="9144000" cy="609600"/>
          </a:xfrm>
          <a:prstGeom prst="rect">
            <a:avLst/>
          </a:prstGeom>
          <a:solidFill>
            <a:srgbClr val="C8BF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dirty="0">
              <a:solidFill>
                <a:srgbClr val="000000"/>
              </a:solidFill>
            </a:endParaRPr>
          </a:p>
        </p:txBody>
      </p:sp>
      <p:sp>
        <p:nvSpPr>
          <p:cNvPr id="2056" name="Rectangle 8"/>
          <p:cNvSpPr>
            <a:spLocks noChangeArrowheads="1"/>
          </p:cNvSpPr>
          <p:nvPr/>
        </p:nvSpPr>
        <p:spPr bwMode="auto">
          <a:xfrm>
            <a:off x="0" y="5715000"/>
            <a:ext cx="9144000" cy="1143000"/>
          </a:xfrm>
          <a:prstGeom prst="rect">
            <a:avLst/>
          </a:prstGeom>
          <a:solidFill>
            <a:srgbClr val="2D51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dirty="0">
              <a:solidFill>
                <a:srgbClr val="000000"/>
              </a:solidFill>
            </a:endParaRPr>
          </a:p>
        </p:txBody>
      </p:sp>
      <p:pic>
        <p:nvPicPr>
          <p:cNvPr id="2057" name="Picture 9"/>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746252"/>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eaLnBrk="0" hangingPunct="0">
              <a:defRPr/>
            </a:pPr>
            <a:endParaRPr lang="en-US">
              <a:solidFill>
                <a:srgbClr val="000000"/>
              </a:solidFill>
            </a:endParaRPr>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ctr" eaLnBrk="0" hangingPunct="0">
              <a:defRPr/>
            </a:pPr>
            <a:endParaRPr lang="en-US">
              <a:solidFill>
                <a:srgbClr val="000000"/>
              </a:solidFill>
            </a:endParaRPr>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3A189276-1C03-4064-870F-FE7AE312F75C}" type="slidenum">
              <a:rPr lang="en-US">
                <a:solidFill>
                  <a:srgbClr val="000000"/>
                </a:solidFill>
              </a:rPr>
              <a:pPr eaLnBrk="0" hangingPunct="0">
                <a:defRPr/>
              </a:pPr>
              <a:t>‹#›</a:t>
            </a:fld>
            <a:endParaRPr lang="en-US">
              <a:solidFill>
                <a:srgbClr val="000000"/>
              </a:solidFill>
            </a:endParaRPr>
          </a:p>
        </p:txBody>
      </p:sp>
      <p:sp>
        <p:nvSpPr>
          <p:cNvPr id="420869" name="Rectangle 5"/>
          <p:cNvSpPr>
            <a:spLocks noChangeArrowheads="1"/>
          </p:cNvSpPr>
          <p:nvPr userDrawn="1"/>
        </p:nvSpPr>
        <p:spPr bwMode="auto">
          <a:xfrm>
            <a:off x="3429000" y="0"/>
            <a:ext cx="5715000" cy="609600"/>
          </a:xfrm>
          <a:prstGeom prst="rect">
            <a:avLst/>
          </a:prstGeom>
          <a:solidFill>
            <a:srgbClr val="DD5800"/>
          </a:solidFill>
          <a:ln w="9525">
            <a:noFill/>
            <a:miter lim="800000"/>
            <a:headEnd/>
            <a:tailEnd/>
          </a:ln>
          <a:effectLst/>
        </p:spPr>
        <p:txBody>
          <a:bodyPr wrap="none" anchor="ctr"/>
          <a:lstStyle/>
          <a:p>
            <a:pPr algn="ctr" eaLnBrk="0" hangingPunct="0">
              <a:defRPr/>
            </a:pPr>
            <a:endParaRPr lang="en-US">
              <a:solidFill>
                <a:srgbClr val="000000"/>
              </a:solidFill>
              <a:latin typeface="Tahoma" charset="0"/>
            </a:endParaRPr>
          </a:p>
        </p:txBody>
      </p:sp>
      <p:sp>
        <p:nvSpPr>
          <p:cNvPr id="420870" name="Rectangle 6"/>
          <p:cNvSpPr>
            <a:spLocks noChangeArrowheads="1"/>
          </p:cNvSpPr>
          <p:nvPr userDrawn="1"/>
        </p:nvSpPr>
        <p:spPr bwMode="auto">
          <a:xfrm>
            <a:off x="3429000" y="5715000"/>
            <a:ext cx="5715000" cy="1143000"/>
          </a:xfrm>
          <a:prstGeom prst="rect">
            <a:avLst/>
          </a:prstGeom>
          <a:solidFill>
            <a:srgbClr val="623351"/>
          </a:solidFill>
          <a:ln w="9525">
            <a:noFill/>
            <a:miter lim="800000"/>
            <a:headEnd/>
            <a:tailEnd/>
          </a:ln>
          <a:effectLst/>
        </p:spPr>
        <p:txBody>
          <a:bodyPr wrap="none" anchor="ctr"/>
          <a:lstStyle/>
          <a:p>
            <a:pPr algn="ctr" eaLnBrk="0" hangingPunct="0">
              <a:defRPr/>
            </a:pPr>
            <a:endParaRPr lang="en-US">
              <a:solidFill>
                <a:srgbClr val="000000"/>
              </a:solidFill>
              <a:latin typeface="Tahoma" charset="0"/>
            </a:endParaRPr>
          </a:p>
        </p:txBody>
      </p:sp>
      <p:sp>
        <p:nvSpPr>
          <p:cNvPr id="420871" name="Rectangle 7"/>
          <p:cNvSpPr>
            <a:spLocks noChangeArrowheads="1"/>
          </p:cNvSpPr>
          <p:nvPr userDrawn="1"/>
        </p:nvSpPr>
        <p:spPr bwMode="auto">
          <a:xfrm>
            <a:off x="0" y="0"/>
            <a:ext cx="9144000" cy="609600"/>
          </a:xfrm>
          <a:prstGeom prst="rect">
            <a:avLst/>
          </a:prstGeom>
          <a:solidFill>
            <a:srgbClr val="C8BFA8"/>
          </a:solidFill>
          <a:ln w="9525">
            <a:noFill/>
            <a:miter lim="800000"/>
            <a:headEnd/>
            <a:tailEnd/>
          </a:ln>
          <a:effectLst/>
        </p:spPr>
        <p:txBody>
          <a:bodyPr wrap="none" anchor="ctr"/>
          <a:lstStyle/>
          <a:p>
            <a:pPr algn="ctr" eaLnBrk="0" hangingPunct="0">
              <a:defRPr/>
            </a:pPr>
            <a:endParaRPr lang="en-US">
              <a:solidFill>
                <a:srgbClr val="000000"/>
              </a:solidFill>
              <a:latin typeface="Tahoma" charset="0"/>
            </a:endParaRPr>
          </a:p>
        </p:txBody>
      </p:sp>
      <p:sp>
        <p:nvSpPr>
          <p:cNvPr id="420872" name="Rectangle 8"/>
          <p:cNvSpPr>
            <a:spLocks noChangeArrowheads="1"/>
          </p:cNvSpPr>
          <p:nvPr userDrawn="1"/>
        </p:nvSpPr>
        <p:spPr bwMode="auto">
          <a:xfrm>
            <a:off x="0" y="5715000"/>
            <a:ext cx="9144000" cy="1143000"/>
          </a:xfrm>
          <a:prstGeom prst="rect">
            <a:avLst/>
          </a:prstGeom>
          <a:solidFill>
            <a:srgbClr val="2D513F"/>
          </a:solidFill>
          <a:ln w="9525">
            <a:noFill/>
            <a:miter lim="800000"/>
            <a:headEnd/>
            <a:tailEnd/>
          </a:ln>
          <a:effectLst/>
        </p:spPr>
        <p:txBody>
          <a:bodyPr wrap="none" anchor="ctr"/>
          <a:lstStyle/>
          <a:p>
            <a:pPr algn="ctr" eaLnBrk="0" hangingPunct="0">
              <a:defRPr/>
            </a:pPr>
            <a:endParaRPr lang="en-US">
              <a:solidFill>
                <a:srgbClr val="000000"/>
              </a:solidFill>
              <a:latin typeface="Tahoma" charset="0"/>
            </a:endParaRPr>
          </a:p>
        </p:txBody>
      </p:sp>
      <p:pic>
        <p:nvPicPr>
          <p:cNvPr id="1033" name="Picture 9"/>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632973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F1A6367C-AD2D-4559-935E-E9AA8FEDDE29}" type="datetimeFigureOut">
              <a:rPr lang="en-US" smtClean="0">
                <a:solidFill>
                  <a:prstClr val="black">
                    <a:tint val="75000"/>
                  </a:prstClr>
                </a:solidFill>
                <a:latin typeface="Calibri"/>
              </a:rPr>
              <a:pPr defTabSz="457200" fontAlgn="auto">
                <a:spcBef>
                  <a:spcPts val="0"/>
                </a:spcBef>
                <a:spcAft>
                  <a:spcPts val="0"/>
                </a:spcAft>
              </a:pPr>
              <a:t>12/11/2017</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54F56E9-04A4-4D9C-8D2C-D92B48D74177}" type="slidenum">
              <a:rPr lang="en-US" smtClean="0">
                <a:solidFill>
                  <a:prstClr val="black">
                    <a:tint val="75000"/>
                  </a:prstClr>
                </a:solidFill>
                <a:latin typeface="Calibri"/>
              </a:rPr>
              <a:pPr defTabSz="457200"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8864963"/>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defRPr>
            </a:lvl1pPr>
          </a:lstStyle>
          <a:p>
            <a:pPr>
              <a:defRPr/>
            </a:pPr>
            <a:endParaRPr lang="en-US"/>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itchFamily="18" charset="0"/>
              </a:defRPr>
            </a:lvl1pPr>
          </a:lstStyle>
          <a:p>
            <a:pPr eaLnBrk="0" hangingPunct="0">
              <a:defRPr/>
            </a:pPr>
            <a:fld id="{9DDDDBFF-6C17-4020-9FAB-0632E9C97815}" type="slidenum">
              <a:rPr lang="en-US" altLang="en-US"/>
              <a:pPr eaLnBrk="0" hangingPunct="0">
                <a:defRPr/>
              </a:pPr>
              <a:t>‹#›</a:t>
            </a:fld>
            <a:endParaRPr lang="en-US" altLang="en-US"/>
          </a:p>
        </p:txBody>
      </p:sp>
      <p:sp>
        <p:nvSpPr>
          <p:cNvPr id="11269" name="Rectangle 5"/>
          <p:cNvSpPr>
            <a:spLocks noChangeArrowheads="1"/>
          </p:cNvSpPr>
          <p:nvPr userDrawn="1"/>
        </p:nvSpPr>
        <p:spPr bwMode="auto">
          <a:xfrm>
            <a:off x="3429000" y="0"/>
            <a:ext cx="5715000" cy="609600"/>
          </a:xfrm>
          <a:prstGeom prst="rect">
            <a:avLst/>
          </a:prstGeom>
          <a:solidFill>
            <a:srgbClr val="DD58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a:solidFill>
                <a:srgbClr val="000000"/>
              </a:solidFill>
            </a:endParaRPr>
          </a:p>
        </p:txBody>
      </p:sp>
      <p:sp>
        <p:nvSpPr>
          <p:cNvPr id="11270" name="Rectangle 6"/>
          <p:cNvSpPr>
            <a:spLocks noChangeArrowheads="1"/>
          </p:cNvSpPr>
          <p:nvPr userDrawn="1"/>
        </p:nvSpPr>
        <p:spPr bwMode="auto">
          <a:xfrm>
            <a:off x="3429000" y="5715000"/>
            <a:ext cx="5715000" cy="1143000"/>
          </a:xfrm>
          <a:prstGeom prst="rect">
            <a:avLst/>
          </a:prstGeom>
          <a:solidFill>
            <a:srgbClr val="6233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a:solidFill>
                <a:srgbClr val="000000"/>
              </a:solidFill>
            </a:endParaRPr>
          </a:p>
        </p:txBody>
      </p:sp>
      <p:sp>
        <p:nvSpPr>
          <p:cNvPr id="11271" name="Rectangle 7"/>
          <p:cNvSpPr>
            <a:spLocks noChangeArrowheads="1"/>
          </p:cNvSpPr>
          <p:nvPr userDrawn="1"/>
        </p:nvSpPr>
        <p:spPr bwMode="auto">
          <a:xfrm>
            <a:off x="0" y="0"/>
            <a:ext cx="9144000" cy="609600"/>
          </a:xfrm>
          <a:prstGeom prst="rect">
            <a:avLst/>
          </a:prstGeom>
          <a:solidFill>
            <a:srgbClr val="C8BF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a:solidFill>
                <a:srgbClr val="000000"/>
              </a:solidFill>
            </a:endParaRPr>
          </a:p>
        </p:txBody>
      </p:sp>
      <p:sp>
        <p:nvSpPr>
          <p:cNvPr id="11272" name="Rectangle 8"/>
          <p:cNvSpPr>
            <a:spLocks noChangeArrowheads="1"/>
          </p:cNvSpPr>
          <p:nvPr userDrawn="1"/>
        </p:nvSpPr>
        <p:spPr bwMode="auto">
          <a:xfrm>
            <a:off x="0" y="5715000"/>
            <a:ext cx="9144000" cy="1143000"/>
          </a:xfrm>
          <a:prstGeom prst="rect">
            <a:avLst/>
          </a:prstGeom>
          <a:solidFill>
            <a:srgbClr val="2D51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a:solidFill>
                <a:srgbClr val="000000"/>
              </a:solidFill>
            </a:endParaRPr>
          </a:p>
        </p:txBody>
      </p:sp>
      <p:pic>
        <p:nvPicPr>
          <p:cNvPr id="3081" name="Picture 9"/>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4826454"/>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 id="2147484248" r:id="rId13"/>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defRPr>
            </a:lvl1pPr>
          </a:lstStyle>
          <a:p>
            <a:pPr>
              <a:defRPr/>
            </a:pPr>
            <a:endParaRPr lang="en-US"/>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imes" panose="02020603050405020304" pitchFamily="18" charset="0"/>
              </a:defRPr>
            </a:lvl1pPr>
          </a:lstStyle>
          <a:p>
            <a:pPr eaLnBrk="0" hangingPunct="0">
              <a:defRPr/>
            </a:pPr>
            <a:fld id="{697712B6-A9BF-4F34-AFF6-498A18E2D402}" type="slidenum">
              <a:rPr lang="en-US" altLang="en-US"/>
              <a:pPr eaLnBrk="0" hangingPunct="0">
                <a:defRPr/>
              </a:pPr>
              <a:t>‹#›</a:t>
            </a:fld>
            <a:endParaRPr lang="en-US" altLang="en-US"/>
          </a:p>
        </p:txBody>
      </p:sp>
      <p:sp>
        <p:nvSpPr>
          <p:cNvPr id="4101" name="Rectangle 5"/>
          <p:cNvSpPr>
            <a:spLocks noChangeArrowheads="1"/>
          </p:cNvSpPr>
          <p:nvPr/>
        </p:nvSpPr>
        <p:spPr bwMode="auto">
          <a:xfrm>
            <a:off x="3429000" y="0"/>
            <a:ext cx="5715000" cy="609600"/>
          </a:xfrm>
          <a:prstGeom prst="rect">
            <a:avLst/>
          </a:prstGeom>
          <a:solidFill>
            <a:srgbClr val="DD58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defRPr/>
            </a:pPr>
            <a:endParaRPr lang="en-US" altLang="en-US">
              <a:solidFill>
                <a:srgbClr val="000000"/>
              </a:solidFill>
            </a:endParaRPr>
          </a:p>
        </p:txBody>
      </p:sp>
      <p:sp>
        <p:nvSpPr>
          <p:cNvPr id="4102" name="Rectangle 6"/>
          <p:cNvSpPr>
            <a:spLocks noChangeArrowheads="1"/>
          </p:cNvSpPr>
          <p:nvPr/>
        </p:nvSpPr>
        <p:spPr bwMode="auto">
          <a:xfrm>
            <a:off x="3429000" y="5715000"/>
            <a:ext cx="5715000" cy="1143000"/>
          </a:xfrm>
          <a:prstGeom prst="rect">
            <a:avLst/>
          </a:prstGeom>
          <a:solidFill>
            <a:srgbClr val="6233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defRPr/>
            </a:pPr>
            <a:endParaRPr lang="en-US" altLang="en-US">
              <a:solidFill>
                <a:srgbClr val="000000"/>
              </a:solidFill>
            </a:endParaRPr>
          </a:p>
        </p:txBody>
      </p:sp>
      <p:sp>
        <p:nvSpPr>
          <p:cNvPr id="4103" name="Rectangle 7"/>
          <p:cNvSpPr>
            <a:spLocks noChangeArrowheads="1"/>
          </p:cNvSpPr>
          <p:nvPr/>
        </p:nvSpPr>
        <p:spPr bwMode="auto">
          <a:xfrm>
            <a:off x="0" y="0"/>
            <a:ext cx="9144000" cy="609600"/>
          </a:xfrm>
          <a:prstGeom prst="rect">
            <a:avLst/>
          </a:prstGeom>
          <a:solidFill>
            <a:srgbClr val="C8BF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defRPr/>
            </a:pPr>
            <a:endParaRPr lang="en-US" altLang="en-US">
              <a:solidFill>
                <a:srgbClr val="000000"/>
              </a:solidFill>
            </a:endParaRPr>
          </a:p>
        </p:txBody>
      </p:sp>
      <p:sp>
        <p:nvSpPr>
          <p:cNvPr id="4104" name="Rectangle 8"/>
          <p:cNvSpPr>
            <a:spLocks noChangeArrowheads="1"/>
          </p:cNvSpPr>
          <p:nvPr/>
        </p:nvSpPr>
        <p:spPr bwMode="auto">
          <a:xfrm>
            <a:off x="0" y="5715000"/>
            <a:ext cx="9144000" cy="1143000"/>
          </a:xfrm>
          <a:prstGeom prst="rect">
            <a:avLst/>
          </a:prstGeom>
          <a:solidFill>
            <a:srgbClr val="2D51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defRPr/>
            </a:pPr>
            <a:endParaRPr lang="en-US" altLang="en-US">
              <a:solidFill>
                <a:srgbClr val="000000"/>
              </a:solidFill>
            </a:endParaRPr>
          </a:p>
        </p:txBody>
      </p:sp>
      <p:pic>
        <p:nvPicPr>
          <p:cNvPr id="4105" name="Picture 9"/>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99882"/>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defRPr>
            </a:lvl1pPr>
          </a:lstStyle>
          <a:p>
            <a:pPr>
              <a:defRPr/>
            </a:pPr>
            <a:endParaRPr lang="en-US"/>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anose="02020603050405020304" pitchFamily="18" charset="0"/>
              </a:defRPr>
            </a:lvl1pPr>
          </a:lstStyle>
          <a:p>
            <a:pPr eaLnBrk="0" hangingPunct="0">
              <a:defRPr/>
            </a:pPr>
            <a:fld id="{6B69B4CA-53D2-4629-BFE8-2832D042A7B8}" type="slidenum">
              <a:rPr lang="en-US" altLang="en-US"/>
              <a:pPr eaLnBrk="0" hangingPunct="0">
                <a:defRPr/>
              </a:pPr>
              <a:t>‹#›</a:t>
            </a:fld>
            <a:endParaRPr lang="en-US" altLang="en-US" dirty="0"/>
          </a:p>
        </p:txBody>
      </p:sp>
      <p:sp>
        <p:nvSpPr>
          <p:cNvPr id="4101" name="Rectangle 5"/>
          <p:cNvSpPr>
            <a:spLocks noChangeArrowheads="1"/>
          </p:cNvSpPr>
          <p:nvPr userDrawn="1"/>
        </p:nvSpPr>
        <p:spPr bwMode="auto">
          <a:xfrm>
            <a:off x="3429000" y="0"/>
            <a:ext cx="5715000" cy="609600"/>
          </a:xfrm>
          <a:prstGeom prst="rect">
            <a:avLst/>
          </a:prstGeom>
          <a:solidFill>
            <a:srgbClr val="DD58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dirty="0">
              <a:solidFill>
                <a:srgbClr val="000000"/>
              </a:solidFill>
            </a:endParaRPr>
          </a:p>
        </p:txBody>
      </p:sp>
      <p:sp>
        <p:nvSpPr>
          <p:cNvPr id="4102" name="Rectangle 6"/>
          <p:cNvSpPr>
            <a:spLocks noChangeArrowheads="1"/>
          </p:cNvSpPr>
          <p:nvPr userDrawn="1"/>
        </p:nvSpPr>
        <p:spPr bwMode="auto">
          <a:xfrm>
            <a:off x="3429000" y="5715000"/>
            <a:ext cx="5715000" cy="1143000"/>
          </a:xfrm>
          <a:prstGeom prst="rect">
            <a:avLst/>
          </a:prstGeom>
          <a:solidFill>
            <a:srgbClr val="6233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dirty="0">
              <a:solidFill>
                <a:srgbClr val="000000"/>
              </a:solidFill>
            </a:endParaRPr>
          </a:p>
        </p:txBody>
      </p:sp>
      <p:sp>
        <p:nvSpPr>
          <p:cNvPr id="4103" name="Rectangle 7"/>
          <p:cNvSpPr>
            <a:spLocks noChangeArrowheads="1"/>
          </p:cNvSpPr>
          <p:nvPr userDrawn="1"/>
        </p:nvSpPr>
        <p:spPr bwMode="auto">
          <a:xfrm>
            <a:off x="0" y="0"/>
            <a:ext cx="9144000" cy="609600"/>
          </a:xfrm>
          <a:prstGeom prst="rect">
            <a:avLst/>
          </a:prstGeom>
          <a:solidFill>
            <a:srgbClr val="C8BF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dirty="0">
              <a:solidFill>
                <a:srgbClr val="000000"/>
              </a:solidFill>
            </a:endParaRPr>
          </a:p>
        </p:txBody>
      </p:sp>
      <p:sp>
        <p:nvSpPr>
          <p:cNvPr id="4104" name="Rectangle 8"/>
          <p:cNvSpPr>
            <a:spLocks noChangeArrowheads="1"/>
          </p:cNvSpPr>
          <p:nvPr userDrawn="1"/>
        </p:nvSpPr>
        <p:spPr bwMode="auto">
          <a:xfrm>
            <a:off x="0" y="5715000"/>
            <a:ext cx="9144000" cy="1143000"/>
          </a:xfrm>
          <a:prstGeom prst="rect">
            <a:avLst/>
          </a:prstGeom>
          <a:solidFill>
            <a:srgbClr val="2D51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dirty="0">
              <a:solidFill>
                <a:srgbClr val="000000"/>
              </a:solidFill>
            </a:endParaRPr>
          </a:p>
        </p:txBody>
      </p:sp>
      <p:pic>
        <p:nvPicPr>
          <p:cNvPr id="3081" name="Picture 9"/>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103026"/>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 id="2147484274" r:id="rId12"/>
    <p:sldLayoutId id="2147484275" r:id="rId13"/>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eaLnBrk="0" hangingPunct="0">
              <a:defRPr/>
            </a:pPr>
            <a:endParaRPr lang="en-US"/>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hangingPunct="0">
              <a:defRPr/>
            </a:pPr>
            <a:endParaRPr lang="en-US"/>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itchFamily="18" charset="0"/>
              </a:defRPr>
            </a:lvl1pPr>
          </a:lstStyle>
          <a:p>
            <a:pPr eaLnBrk="0" hangingPunct="0">
              <a:defRPr/>
            </a:pPr>
            <a:fld id="{E608538C-639A-4661-86BC-23480AE6767D}" type="slidenum">
              <a:rPr lang="en-US" altLang="en-US"/>
              <a:pPr eaLnBrk="0" hangingPunct="0">
                <a:defRPr/>
              </a:pPr>
              <a:t>‹#›</a:t>
            </a:fld>
            <a:endParaRPr lang="en-US" altLang="en-US"/>
          </a:p>
        </p:txBody>
      </p:sp>
      <p:sp>
        <p:nvSpPr>
          <p:cNvPr id="1029" name="Rectangle 5"/>
          <p:cNvSpPr>
            <a:spLocks noChangeArrowheads="1"/>
          </p:cNvSpPr>
          <p:nvPr userDrawn="1"/>
        </p:nvSpPr>
        <p:spPr bwMode="auto">
          <a:xfrm>
            <a:off x="3429000" y="0"/>
            <a:ext cx="5715000" cy="609600"/>
          </a:xfrm>
          <a:prstGeom prst="rect">
            <a:avLst/>
          </a:prstGeom>
          <a:solidFill>
            <a:srgbClr val="DD58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sp>
        <p:nvSpPr>
          <p:cNvPr id="1030" name="Rectangle 6"/>
          <p:cNvSpPr>
            <a:spLocks noChangeArrowheads="1"/>
          </p:cNvSpPr>
          <p:nvPr userDrawn="1"/>
        </p:nvSpPr>
        <p:spPr bwMode="auto">
          <a:xfrm>
            <a:off x="3429000" y="5715000"/>
            <a:ext cx="5715000" cy="1143000"/>
          </a:xfrm>
          <a:prstGeom prst="rect">
            <a:avLst/>
          </a:prstGeom>
          <a:solidFill>
            <a:srgbClr val="6233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sp>
        <p:nvSpPr>
          <p:cNvPr id="1031" name="Rectangle 7"/>
          <p:cNvSpPr>
            <a:spLocks noChangeArrowheads="1"/>
          </p:cNvSpPr>
          <p:nvPr userDrawn="1"/>
        </p:nvSpPr>
        <p:spPr bwMode="auto">
          <a:xfrm>
            <a:off x="0" y="0"/>
            <a:ext cx="9144000" cy="609600"/>
          </a:xfrm>
          <a:prstGeom prst="rect">
            <a:avLst/>
          </a:prstGeom>
          <a:solidFill>
            <a:srgbClr val="C8BF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sp>
        <p:nvSpPr>
          <p:cNvPr id="1032" name="Rectangle 8"/>
          <p:cNvSpPr>
            <a:spLocks noChangeArrowheads="1"/>
          </p:cNvSpPr>
          <p:nvPr userDrawn="1"/>
        </p:nvSpPr>
        <p:spPr bwMode="auto">
          <a:xfrm>
            <a:off x="0" y="5715000"/>
            <a:ext cx="9144000" cy="1143000"/>
          </a:xfrm>
          <a:prstGeom prst="rect">
            <a:avLst/>
          </a:prstGeom>
          <a:solidFill>
            <a:srgbClr val="2D51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pic>
        <p:nvPicPr>
          <p:cNvPr id="6153" name="Picture 9"/>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3047053"/>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defRPr>
            </a:lvl1pPr>
          </a:lstStyle>
          <a:p>
            <a:pPr>
              <a:defRPr/>
            </a:pPr>
            <a:endParaRPr lang="en-US"/>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19C6B82F-4019-4E10-BE6E-87FCE5789DB4}" type="slidenum">
              <a:rPr lang="en-US"/>
              <a:pPr>
                <a:defRPr/>
              </a:pPr>
              <a:t>‹#›</a:t>
            </a:fld>
            <a:endParaRPr lang="en-US"/>
          </a:p>
        </p:txBody>
      </p:sp>
      <p:sp>
        <p:nvSpPr>
          <p:cNvPr id="5125" name="Rectangle 5"/>
          <p:cNvSpPr>
            <a:spLocks noChangeArrowheads="1"/>
          </p:cNvSpPr>
          <p:nvPr userDrawn="1"/>
        </p:nvSpPr>
        <p:spPr bwMode="auto">
          <a:xfrm>
            <a:off x="3429000" y="0"/>
            <a:ext cx="5715000" cy="609600"/>
          </a:xfrm>
          <a:prstGeom prst="rect">
            <a:avLst/>
          </a:prstGeom>
          <a:solidFill>
            <a:srgbClr val="DD58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a:solidFill>
                <a:srgbClr val="000000"/>
              </a:solidFill>
            </a:endParaRPr>
          </a:p>
        </p:txBody>
      </p:sp>
      <p:sp>
        <p:nvSpPr>
          <p:cNvPr id="5126" name="Rectangle 6"/>
          <p:cNvSpPr>
            <a:spLocks noChangeArrowheads="1"/>
          </p:cNvSpPr>
          <p:nvPr userDrawn="1"/>
        </p:nvSpPr>
        <p:spPr bwMode="auto">
          <a:xfrm>
            <a:off x="3429000" y="5715000"/>
            <a:ext cx="5715000" cy="1143000"/>
          </a:xfrm>
          <a:prstGeom prst="rect">
            <a:avLst/>
          </a:prstGeom>
          <a:solidFill>
            <a:srgbClr val="6233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a:solidFill>
                <a:srgbClr val="000000"/>
              </a:solidFill>
            </a:endParaRPr>
          </a:p>
        </p:txBody>
      </p:sp>
      <p:sp>
        <p:nvSpPr>
          <p:cNvPr id="5127" name="Rectangle 7"/>
          <p:cNvSpPr>
            <a:spLocks noChangeArrowheads="1"/>
          </p:cNvSpPr>
          <p:nvPr userDrawn="1"/>
        </p:nvSpPr>
        <p:spPr bwMode="auto">
          <a:xfrm>
            <a:off x="0" y="0"/>
            <a:ext cx="9144000" cy="609600"/>
          </a:xfrm>
          <a:prstGeom prst="rect">
            <a:avLst/>
          </a:prstGeom>
          <a:solidFill>
            <a:srgbClr val="C8BF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a:solidFill>
                <a:srgbClr val="000000"/>
              </a:solidFill>
            </a:endParaRPr>
          </a:p>
        </p:txBody>
      </p:sp>
      <p:sp>
        <p:nvSpPr>
          <p:cNvPr id="5128" name="Rectangle 8"/>
          <p:cNvSpPr>
            <a:spLocks noChangeArrowheads="1"/>
          </p:cNvSpPr>
          <p:nvPr userDrawn="1"/>
        </p:nvSpPr>
        <p:spPr bwMode="auto">
          <a:xfrm>
            <a:off x="0" y="5715000"/>
            <a:ext cx="9144000" cy="1143000"/>
          </a:xfrm>
          <a:prstGeom prst="rect">
            <a:avLst/>
          </a:prstGeom>
          <a:solidFill>
            <a:srgbClr val="2D51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a:solidFill>
                <a:srgbClr val="000000"/>
              </a:solidFill>
            </a:endParaRPr>
          </a:p>
        </p:txBody>
      </p:sp>
      <p:pic>
        <p:nvPicPr>
          <p:cNvPr id="5129" name="Picture 9"/>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86901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Tw Cen MT" pitchFamily="34" charset="0"/>
              </a:defRPr>
            </a:lvl1pPr>
          </a:lstStyle>
          <a:p>
            <a:pPr>
              <a:defRPr/>
            </a:pPr>
            <a:fld id="{B3DB66D7-5115-41F2-9031-1A22EA27041A}" type="datetime1">
              <a:rPr lang="en-US" altLang="en-US">
                <a:ea typeface="MS PGothic" pitchFamily="34" charset="-128"/>
              </a:rPr>
              <a:pPr>
                <a:defRPr/>
              </a:pPr>
              <a:t>12/11/2017</a:t>
            </a:fld>
            <a:endParaRPr lang="en-US" alt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Tw Cen MT" pitchFamily="34" charset="0"/>
              </a:defRPr>
            </a:lvl1pPr>
          </a:lstStyle>
          <a:p>
            <a:pPr>
              <a:defRPr/>
            </a:pPr>
            <a:fld id="{D329E93E-6794-42DA-B5F5-603BB615AFFE}" type="slidenum">
              <a:rPr lang="en-US" altLang="en-US">
                <a:ea typeface="MS PGothic" pitchFamily="34" charset="-128"/>
              </a:rPr>
              <a:pPr>
                <a:defRPr/>
              </a:pPr>
              <a:t>‹#›</a:t>
            </a:fld>
            <a:endParaRPr lang="en-US" altLang="en-US">
              <a:ea typeface="MS PGothic" pitchFamily="34" charset="-128"/>
            </a:endParaRPr>
          </a:p>
        </p:txBody>
      </p:sp>
    </p:spTree>
    <p:extLst>
      <p:ext uri="{BB962C8B-B14F-4D97-AF65-F5344CB8AC3E}">
        <p14:creationId xmlns:p14="http://schemas.microsoft.com/office/powerpoint/2010/main" val="957093293"/>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Tw Cen MT"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Tw Cen MT"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Tw Cen MT"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Tw Cen MT"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Tw Cen MT" pitchFamily="34" charset="0"/>
        </a:defRPr>
      </a:lvl6pPr>
      <a:lvl7pPr marL="914400" algn="ctr" rtl="0" fontAlgn="base">
        <a:spcBef>
          <a:spcPct val="0"/>
        </a:spcBef>
        <a:spcAft>
          <a:spcPct val="0"/>
        </a:spcAft>
        <a:defRPr sz="4400">
          <a:solidFill>
            <a:schemeClr val="tx1"/>
          </a:solidFill>
          <a:latin typeface="Tw Cen MT" pitchFamily="34" charset="0"/>
        </a:defRPr>
      </a:lvl7pPr>
      <a:lvl8pPr marL="1371600" algn="ctr" rtl="0" fontAlgn="base">
        <a:spcBef>
          <a:spcPct val="0"/>
        </a:spcBef>
        <a:spcAft>
          <a:spcPct val="0"/>
        </a:spcAft>
        <a:defRPr sz="4400">
          <a:solidFill>
            <a:schemeClr val="tx1"/>
          </a:solidFill>
          <a:latin typeface="Tw Cen MT" pitchFamily="34" charset="0"/>
        </a:defRPr>
      </a:lvl8pPr>
      <a:lvl9pPr marL="1828800" algn="ctr" rtl="0" fontAlgn="base">
        <a:spcBef>
          <a:spcPct val="0"/>
        </a:spcBef>
        <a:spcAft>
          <a:spcPct val="0"/>
        </a:spcAft>
        <a:defRPr sz="4400">
          <a:solidFill>
            <a:schemeClr val="tx1"/>
          </a:solidFill>
          <a:latin typeface="Tw Cen MT"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Tw Cen MT" pitchFamily="34" charset="0"/>
              </a:defRPr>
            </a:lvl1pPr>
          </a:lstStyle>
          <a:p>
            <a:pPr>
              <a:defRPr/>
            </a:pPr>
            <a:fld id="{B3DB66D7-5115-41F2-9031-1A22EA27041A}" type="datetime1">
              <a:rPr lang="en-US" altLang="en-US">
                <a:ea typeface="MS PGothic" pitchFamily="34" charset="-128"/>
              </a:rPr>
              <a:pPr>
                <a:defRPr/>
              </a:pPr>
              <a:t>12/11/2017</a:t>
            </a:fld>
            <a:endParaRPr lang="en-US" alt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Tw Cen MT" pitchFamily="34" charset="0"/>
              </a:defRPr>
            </a:lvl1pPr>
          </a:lstStyle>
          <a:p>
            <a:pPr>
              <a:defRPr/>
            </a:pPr>
            <a:fld id="{D329E93E-6794-42DA-B5F5-603BB615AFFE}" type="slidenum">
              <a:rPr lang="en-US" altLang="en-US">
                <a:ea typeface="MS PGothic" pitchFamily="34" charset="-128"/>
              </a:rPr>
              <a:pPr>
                <a:defRPr/>
              </a:pPr>
              <a:t>‹#›</a:t>
            </a:fld>
            <a:endParaRPr lang="en-US" altLang="en-US">
              <a:ea typeface="MS PGothic" pitchFamily="34" charset="-128"/>
            </a:endParaRPr>
          </a:p>
        </p:txBody>
      </p:sp>
    </p:spTree>
    <p:extLst>
      <p:ext uri="{BB962C8B-B14F-4D97-AF65-F5344CB8AC3E}">
        <p14:creationId xmlns:p14="http://schemas.microsoft.com/office/powerpoint/2010/main" val="225502260"/>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Tw Cen MT"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Tw Cen MT"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Tw Cen MT"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Tw Cen MT"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Tw Cen MT" pitchFamily="34" charset="0"/>
        </a:defRPr>
      </a:lvl6pPr>
      <a:lvl7pPr marL="914400" algn="ctr" rtl="0" fontAlgn="base">
        <a:spcBef>
          <a:spcPct val="0"/>
        </a:spcBef>
        <a:spcAft>
          <a:spcPct val="0"/>
        </a:spcAft>
        <a:defRPr sz="4400">
          <a:solidFill>
            <a:schemeClr val="tx1"/>
          </a:solidFill>
          <a:latin typeface="Tw Cen MT" pitchFamily="34" charset="0"/>
        </a:defRPr>
      </a:lvl7pPr>
      <a:lvl8pPr marL="1371600" algn="ctr" rtl="0" fontAlgn="base">
        <a:spcBef>
          <a:spcPct val="0"/>
        </a:spcBef>
        <a:spcAft>
          <a:spcPct val="0"/>
        </a:spcAft>
        <a:defRPr sz="4400">
          <a:solidFill>
            <a:schemeClr val="tx1"/>
          </a:solidFill>
          <a:latin typeface="Tw Cen MT" pitchFamily="34" charset="0"/>
        </a:defRPr>
      </a:lvl8pPr>
      <a:lvl9pPr marL="1828800" algn="ctr" rtl="0" fontAlgn="base">
        <a:spcBef>
          <a:spcPct val="0"/>
        </a:spcBef>
        <a:spcAft>
          <a:spcPct val="0"/>
        </a:spcAft>
        <a:defRPr sz="4400">
          <a:solidFill>
            <a:schemeClr val="tx1"/>
          </a:solidFill>
          <a:latin typeface="Tw Cen MT"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eaLnBrk="0" hangingPunct="0">
              <a:defRPr/>
            </a:pPr>
            <a:endParaRPr lang="en-US">
              <a:solidFill>
                <a:srgbClr val="000000"/>
              </a:solidFill>
            </a:endParaRPr>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a:solidFill>
                <a:srgbClr val="000000"/>
              </a:solidFill>
            </a:endParaRPr>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18" charset="0"/>
              </a:defRPr>
            </a:lvl1pPr>
          </a:lstStyle>
          <a:p>
            <a:pPr eaLnBrk="0" hangingPunct="0">
              <a:defRPr/>
            </a:pPr>
            <a:fld id="{F9993B86-2EA5-47C6-ADAA-01D165651618}" type="slidenum">
              <a:rPr lang="en-US" altLang="en-US">
                <a:solidFill>
                  <a:srgbClr val="000000"/>
                </a:solidFill>
              </a:rPr>
              <a:pPr eaLnBrk="0" hangingPunct="0">
                <a:defRPr/>
              </a:pPr>
              <a:t>‹#›</a:t>
            </a:fld>
            <a:endParaRPr lang="en-US" altLang="en-US">
              <a:solidFill>
                <a:srgbClr val="000000"/>
              </a:solidFill>
            </a:endParaRPr>
          </a:p>
        </p:txBody>
      </p:sp>
      <p:sp>
        <p:nvSpPr>
          <p:cNvPr id="1029" name="Rectangle 5"/>
          <p:cNvSpPr>
            <a:spLocks noChangeArrowheads="1"/>
          </p:cNvSpPr>
          <p:nvPr userDrawn="1"/>
        </p:nvSpPr>
        <p:spPr bwMode="auto">
          <a:xfrm>
            <a:off x="3429000" y="0"/>
            <a:ext cx="5715000" cy="609600"/>
          </a:xfrm>
          <a:prstGeom prst="rect">
            <a:avLst/>
          </a:prstGeom>
          <a:solidFill>
            <a:srgbClr val="DD58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sp>
        <p:nvSpPr>
          <p:cNvPr id="1030" name="Rectangle 6"/>
          <p:cNvSpPr>
            <a:spLocks noChangeArrowheads="1"/>
          </p:cNvSpPr>
          <p:nvPr userDrawn="1"/>
        </p:nvSpPr>
        <p:spPr bwMode="auto">
          <a:xfrm>
            <a:off x="3429000" y="5715000"/>
            <a:ext cx="5715000" cy="1143000"/>
          </a:xfrm>
          <a:prstGeom prst="rect">
            <a:avLst/>
          </a:prstGeom>
          <a:solidFill>
            <a:srgbClr val="6233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sp>
        <p:nvSpPr>
          <p:cNvPr id="1031" name="Rectangle 7"/>
          <p:cNvSpPr>
            <a:spLocks noChangeArrowheads="1"/>
          </p:cNvSpPr>
          <p:nvPr userDrawn="1"/>
        </p:nvSpPr>
        <p:spPr bwMode="auto">
          <a:xfrm>
            <a:off x="0" y="0"/>
            <a:ext cx="9144000" cy="609600"/>
          </a:xfrm>
          <a:prstGeom prst="rect">
            <a:avLst/>
          </a:prstGeom>
          <a:solidFill>
            <a:srgbClr val="C8BF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sp>
        <p:nvSpPr>
          <p:cNvPr id="1032" name="Rectangle 8"/>
          <p:cNvSpPr>
            <a:spLocks noChangeArrowheads="1"/>
          </p:cNvSpPr>
          <p:nvPr userDrawn="1"/>
        </p:nvSpPr>
        <p:spPr bwMode="auto">
          <a:xfrm>
            <a:off x="0" y="5715000"/>
            <a:ext cx="9144000" cy="1143000"/>
          </a:xfrm>
          <a:prstGeom prst="rect">
            <a:avLst/>
          </a:prstGeom>
          <a:solidFill>
            <a:srgbClr val="2D51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pic>
        <p:nvPicPr>
          <p:cNvPr id="1033" name="Picture 9"/>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0982779"/>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defRPr>
            </a:lvl1pPr>
          </a:lstStyle>
          <a:p>
            <a:pPr>
              <a:defRPr/>
            </a:pPr>
            <a:endParaRPr lang="en-US"/>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itchFamily="18" charset="0"/>
              </a:defRPr>
            </a:lvl1pPr>
          </a:lstStyle>
          <a:p>
            <a:pPr eaLnBrk="0" hangingPunct="0">
              <a:defRPr/>
            </a:pPr>
            <a:fld id="{2F662776-FB79-4755-84DD-18033BD429EC}" type="slidenum">
              <a:rPr lang="en-US"/>
              <a:pPr eaLnBrk="0" hangingPunct="0">
                <a:defRPr/>
              </a:pPr>
              <a:t>‹#›</a:t>
            </a:fld>
            <a:endParaRPr lang="en-US"/>
          </a:p>
        </p:txBody>
      </p:sp>
      <p:sp>
        <p:nvSpPr>
          <p:cNvPr id="2053" name="Rectangle 5"/>
          <p:cNvSpPr>
            <a:spLocks noChangeArrowheads="1"/>
          </p:cNvSpPr>
          <p:nvPr/>
        </p:nvSpPr>
        <p:spPr bwMode="auto">
          <a:xfrm>
            <a:off x="3429000" y="0"/>
            <a:ext cx="5715000" cy="609600"/>
          </a:xfrm>
          <a:prstGeom prst="rect">
            <a:avLst/>
          </a:prstGeom>
          <a:solidFill>
            <a:srgbClr val="DD58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sp>
        <p:nvSpPr>
          <p:cNvPr id="2054" name="Rectangle 6"/>
          <p:cNvSpPr>
            <a:spLocks noChangeArrowheads="1"/>
          </p:cNvSpPr>
          <p:nvPr/>
        </p:nvSpPr>
        <p:spPr bwMode="auto">
          <a:xfrm>
            <a:off x="3429000" y="5715000"/>
            <a:ext cx="5715000" cy="1143000"/>
          </a:xfrm>
          <a:prstGeom prst="rect">
            <a:avLst/>
          </a:prstGeom>
          <a:solidFill>
            <a:srgbClr val="6233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sp>
        <p:nvSpPr>
          <p:cNvPr id="2055" name="Rectangle 7"/>
          <p:cNvSpPr>
            <a:spLocks noChangeArrowheads="1"/>
          </p:cNvSpPr>
          <p:nvPr/>
        </p:nvSpPr>
        <p:spPr bwMode="auto">
          <a:xfrm>
            <a:off x="0" y="0"/>
            <a:ext cx="9144000" cy="609600"/>
          </a:xfrm>
          <a:prstGeom prst="rect">
            <a:avLst/>
          </a:prstGeom>
          <a:solidFill>
            <a:srgbClr val="C8BF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sp>
        <p:nvSpPr>
          <p:cNvPr id="2056" name="Rectangle 8"/>
          <p:cNvSpPr>
            <a:spLocks noChangeArrowheads="1"/>
          </p:cNvSpPr>
          <p:nvPr/>
        </p:nvSpPr>
        <p:spPr bwMode="auto">
          <a:xfrm>
            <a:off x="0" y="5715000"/>
            <a:ext cx="9144000" cy="1143000"/>
          </a:xfrm>
          <a:prstGeom prst="rect">
            <a:avLst/>
          </a:prstGeom>
          <a:solidFill>
            <a:srgbClr val="2D51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pic>
        <p:nvPicPr>
          <p:cNvPr id="2057" name="Picture 9"/>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2283714"/>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eaLnBrk="0" hangingPunct="0">
              <a:defRPr/>
            </a:pPr>
            <a:endParaRPr lang="en-US">
              <a:solidFill>
                <a:srgbClr val="000000"/>
              </a:solidFill>
            </a:endParaRPr>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a:solidFill>
                <a:srgbClr val="000000"/>
              </a:solidFill>
            </a:endParaRPr>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18" charset="0"/>
              </a:defRPr>
            </a:lvl1pPr>
          </a:lstStyle>
          <a:p>
            <a:pPr eaLnBrk="0" hangingPunct="0">
              <a:defRPr/>
            </a:pPr>
            <a:fld id="{F9993B86-2EA5-47C6-ADAA-01D165651618}" type="slidenum">
              <a:rPr lang="en-US" altLang="en-US">
                <a:solidFill>
                  <a:srgbClr val="000000"/>
                </a:solidFill>
              </a:rPr>
              <a:pPr eaLnBrk="0" hangingPunct="0">
                <a:defRPr/>
              </a:pPr>
              <a:t>‹#›</a:t>
            </a:fld>
            <a:endParaRPr lang="en-US" altLang="en-US">
              <a:solidFill>
                <a:srgbClr val="000000"/>
              </a:solidFill>
            </a:endParaRPr>
          </a:p>
        </p:txBody>
      </p:sp>
      <p:sp>
        <p:nvSpPr>
          <p:cNvPr id="1029" name="Rectangle 5"/>
          <p:cNvSpPr>
            <a:spLocks noChangeArrowheads="1"/>
          </p:cNvSpPr>
          <p:nvPr userDrawn="1"/>
        </p:nvSpPr>
        <p:spPr bwMode="auto">
          <a:xfrm>
            <a:off x="3429000" y="0"/>
            <a:ext cx="5715000" cy="609600"/>
          </a:xfrm>
          <a:prstGeom prst="rect">
            <a:avLst/>
          </a:prstGeom>
          <a:solidFill>
            <a:srgbClr val="DD58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sp>
        <p:nvSpPr>
          <p:cNvPr id="1030" name="Rectangle 6"/>
          <p:cNvSpPr>
            <a:spLocks noChangeArrowheads="1"/>
          </p:cNvSpPr>
          <p:nvPr userDrawn="1"/>
        </p:nvSpPr>
        <p:spPr bwMode="auto">
          <a:xfrm>
            <a:off x="3429000" y="5715000"/>
            <a:ext cx="5715000" cy="1143000"/>
          </a:xfrm>
          <a:prstGeom prst="rect">
            <a:avLst/>
          </a:prstGeom>
          <a:solidFill>
            <a:srgbClr val="6233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sp>
        <p:nvSpPr>
          <p:cNvPr id="1031" name="Rectangle 7"/>
          <p:cNvSpPr>
            <a:spLocks noChangeArrowheads="1"/>
          </p:cNvSpPr>
          <p:nvPr userDrawn="1"/>
        </p:nvSpPr>
        <p:spPr bwMode="auto">
          <a:xfrm>
            <a:off x="0" y="0"/>
            <a:ext cx="9144000" cy="609600"/>
          </a:xfrm>
          <a:prstGeom prst="rect">
            <a:avLst/>
          </a:prstGeom>
          <a:solidFill>
            <a:srgbClr val="C8BF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sp>
        <p:nvSpPr>
          <p:cNvPr id="1032" name="Rectangle 8"/>
          <p:cNvSpPr>
            <a:spLocks noChangeArrowheads="1"/>
          </p:cNvSpPr>
          <p:nvPr userDrawn="1"/>
        </p:nvSpPr>
        <p:spPr bwMode="auto">
          <a:xfrm>
            <a:off x="0" y="5715000"/>
            <a:ext cx="9144000" cy="1143000"/>
          </a:xfrm>
          <a:prstGeom prst="rect">
            <a:avLst/>
          </a:prstGeom>
          <a:solidFill>
            <a:srgbClr val="2D51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defRPr/>
            </a:pPr>
            <a:endParaRPr lang="en-US" altLang="en-US">
              <a:solidFill>
                <a:srgbClr val="000000"/>
              </a:solidFill>
            </a:endParaRPr>
          </a:p>
        </p:txBody>
      </p:sp>
      <p:pic>
        <p:nvPicPr>
          <p:cNvPr id="1033" name="Picture 9"/>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416677"/>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defRPr>
            </a:lvl1pPr>
          </a:lstStyle>
          <a:p>
            <a:pPr>
              <a:defRPr/>
            </a:pPr>
            <a:endParaRPr lang="en-US"/>
          </a:p>
        </p:txBody>
      </p:sp>
      <p:sp>
        <p:nvSpPr>
          <p:cNvPr id="42086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4208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FB275047-1F94-4EED-8387-8480320DF7A0}" type="slidenum">
              <a:rPr lang="en-US"/>
              <a:pPr>
                <a:defRPr/>
              </a:pPr>
              <a:t>‹#›</a:t>
            </a:fld>
            <a:endParaRPr lang="en-US"/>
          </a:p>
        </p:txBody>
      </p:sp>
      <p:sp>
        <p:nvSpPr>
          <p:cNvPr id="3077" name="Rectangle 5"/>
          <p:cNvSpPr>
            <a:spLocks noChangeArrowheads="1"/>
          </p:cNvSpPr>
          <p:nvPr/>
        </p:nvSpPr>
        <p:spPr bwMode="auto">
          <a:xfrm>
            <a:off x="3429000" y="0"/>
            <a:ext cx="5715000" cy="609600"/>
          </a:xfrm>
          <a:prstGeom prst="rect">
            <a:avLst/>
          </a:prstGeom>
          <a:solidFill>
            <a:srgbClr val="DD58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a:solidFill>
                <a:srgbClr val="000000"/>
              </a:solidFill>
            </a:endParaRPr>
          </a:p>
        </p:txBody>
      </p:sp>
      <p:sp>
        <p:nvSpPr>
          <p:cNvPr id="3078" name="Rectangle 6"/>
          <p:cNvSpPr>
            <a:spLocks noChangeArrowheads="1"/>
          </p:cNvSpPr>
          <p:nvPr/>
        </p:nvSpPr>
        <p:spPr bwMode="auto">
          <a:xfrm>
            <a:off x="3429000" y="5715000"/>
            <a:ext cx="5715000" cy="1143000"/>
          </a:xfrm>
          <a:prstGeom prst="rect">
            <a:avLst/>
          </a:prstGeom>
          <a:solidFill>
            <a:srgbClr val="6233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a:solidFill>
                <a:srgbClr val="000000"/>
              </a:solidFill>
            </a:endParaRPr>
          </a:p>
        </p:txBody>
      </p:sp>
      <p:sp>
        <p:nvSpPr>
          <p:cNvPr id="3079" name="Rectangle 7"/>
          <p:cNvSpPr>
            <a:spLocks noChangeArrowheads="1"/>
          </p:cNvSpPr>
          <p:nvPr/>
        </p:nvSpPr>
        <p:spPr bwMode="auto">
          <a:xfrm>
            <a:off x="0" y="0"/>
            <a:ext cx="9144000" cy="609600"/>
          </a:xfrm>
          <a:prstGeom prst="rect">
            <a:avLst/>
          </a:prstGeom>
          <a:solidFill>
            <a:srgbClr val="C8BFA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a:solidFill>
                <a:srgbClr val="000000"/>
              </a:solidFill>
            </a:endParaRPr>
          </a:p>
        </p:txBody>
      </p:sp>
      <p:sp>
        <p:nvSpPr>
          <p:cNvPr id="3080" name="Rectangle 8"/>
          <p:cNvSpPr>
            <a:spLocks noChangeArrowheads="1"/>
          </p:cNvSpPr>
          <p:nvPr/>
        </p:nvSpPr>
        <p:spPr bwMode="auto">
          <a:xfrm>
            <a:off x="0" y="5715000"/>
            <a:ext cx="9144000" cy="1143000"/>
          </a:xfrm>
          <a:prstGeom prst="rect">
            <a:avLst/>
          </a:prstGeom>
          <a:solidFill>
            <a:srgbClr val="2D51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a:solidFill>
                <a:srgbClr val="000000"/>
              </a:solidFill>
            </a:endParaRPr>
          </a:p>
        </p:txBody>
      </p:sp>
      <p:pic>
        <p:nvPicPr>
          <p:cNvPr id="3081" name="Picture 9"/>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7200" y="44958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320587"/>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Lst>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61.xml"/><Relationship Id="rId6" Type="http://schemas.openxmlformats.org/officeDocument/2006/relationships/image" Target="../media/image46.png"/><Relationship Id="rId5" Type="http://schemas.openxmlformats.org/officeDocument/2006/relationships/image" Target="../media/image45.jpeg"/><Relationship Id="rId10" Type="http://schemas.openxmlformats.org/officeDocument/2006/relationships/image" Target="../media/image2.wmf"/><Relationship Id="rId4" Type="http://schemas.openxmlformats.org/officeDocument/2006/relationships/image" Target="../media/image44.jpeg"/><Relationship Id="rId9" Type="http://schemas.openxmlformats.org/officeDocument/2006/relationships/image" Target="../media/image3.wmf"/></Relationships>
</file>

<file path=ppt/slides/_rels/slide11.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image" Target="../media/image48.jpeg"/><Relationship Id="rId7" Type="http://schemas.openxmlformats.org/officeDocument/2006/relationships/image" Target="../media/image1.wmf"/><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image" Target="../media/image50.jpeg"/><Relationship Id="rId11" Type="http://schemas.openxmlformats.org/officeDocument/2006/relationships/image" Target="../media/image52.jpeg"/><Relationship Id="rId5" Type="http://schemas.openxmlformats.org/officeDocument/2006/relationships/image" Target="../media/image49.jpeg"/><Relationship Id="rId10" Type="http://schemas.openxmlformats.org/officeDocument/2006/relationships/image" Target="../media/image51.png"/><Relationship Id="rId4" Type="http://schemas.openxmlformats.org/officeDocument/2006/relationships/image" Target="../media/image43.jpeg"/><Relationship Id="rId9" Type="http://schemas.openxmlformats.org/officeDocument/2006/relationships/image" Target="../media/image2.wmf"/></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62.xml"/><Relationship Id="rId6" Type="http://schemas.openxmlformats.org/officeDocument/2006/relationships/image" Target="../media/image2.wmf"/><Relationship Id="rId5" Type="http://schemas.openxmlformats.org/officeDocument/2006/relationships/image" Target="../media/image3.wmf"/><Relationship Id="rId4" Type="http://schemas.openxmlformats.org/officeDocument/2006/relationships/image" Target="../media/image1.wmf"/></Relationships>
</file>

<file path=ppt/slides/_rels/slide13.xml.rels><?xml version="1.0" encoding="UTF-8" standalone="yes"?>
<Relationships xmlns="http://schemas.openxmlformats.org/package/2006/relationships"><Relationship Id="rId8" Type="http://schemas.openxmlformats.org/officeDocument/2006/relationships/image" Target="../media/image60.emf"/><Relationship Id="rId13" Type="http://schemas.openxmlformats.org/officeDocument/2006/relationships/image" Target="../media/image65.emf"/><Relationship Id="rId3" Type="http://schemas.openxmlformats.org/officeDocument/2006/relationships/image" Target="../media/image55.emf"/><Relationship Id="rId7" Type="http://schemas.openxmlformats.org/officeDocument/2006/relationships/image" Target="../media/image59.emf"/><Relationship Id="rId12" Type="http://schemas.openxmlformats.org/officeDocument/2006/relationships/image" Target="../media/image64.emf"/><Relationship Id="rId17" Type="http://schemas.openxmlformats.org/officeDocument/2006/relationships/image" Target="../media/image3.wmf"/><Relationship Id="rId2" Type="http://schemas.openxmlformats.org/officeDocument/2006/relationships/notesSlide" Target="../notesSlides/notesSlide10.xml"/><Relationship Id="rId16" Type="http://schemas.openxmlformats.org/officeDocument/2006/relationships/image" Target="../media/image2.wmf"/><Relationship Id="rId1" Type="http://schemas.openxmlformats.org/officeDocument/2006/relationships/slideLayout" Target="../slideLayouts/slideLayout13.xml"/><Relationship Id="rId6" Type="http://schemas.openxmlformats.org/officeDocument/2006/relationships/image" Target="../media/image58.emf"/><Relationship Id="rId11" Type="http://schemas.openxmlformats.org/officeDocument/2006/relationships/image" Target="../media/image63.emf"/><Relationship Id="rId5" Type="http://schemas.openxmlformats.org/officeDocument/2006/relationships/image" Target="../media/image57.emf"/><Relationship Id="rId15" Type="http://schemas.openxmlformats.org/officeDocument/2006/relationships/image" Target="../media/image1.wmf"/><Relationship Id="rId10" Type="http://schemas.openxmlformats.org/officeDocument/2006/relationships/image" Target="../media/image62.emf"/><Relationship Id="rId4" Type="http://schemas.openxmlformats.org/officeDocument/2006/relationships/image" Target="../media/image56.emf"/><Relationship Id="rId9" Type="http://schemas.openxmlformats.org/officeDocument/2006/relationships/image" Target="../media/image61.emf"/><Relationship Id="rId14" Type="http://schemas.openxmlformats.org/officeDocument/2006/relationships/image" Target="../media/image66.emf"/></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62.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jpeg"/></Relationships>
</file>

<file path=ppt/slides/_rels/slide15.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18" Type="http://schemas.openxmlformats.org/officeDocument/2006/relationships/image" Target="../media/image91.jpeg"/><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5.jpeg"/><Relationship Id="rId17" Type="http://schemas.openxmlformats.org/officeDocument/2006/relationships/image" Target="../media/image90.jpeg"/><Relationship Id="rId2" Type="http://schemas.openxmlformats.org/officeDocument/2006/relationships/notesSlide" Target="../notesSlides/notesSlide12.xml"/><Relationship Id="rId16" Type="http://schemas.openxmlformats.org/officeDocument/2006/relationships/image" Target="../media/image89.jpeg"/><Relationship Id="rId20" Type="http://schemas.openxmlformats.org/officeDocument/2006/relationships/image" Target="../media/image93.tif"/><Relationship Id="rId1" Type="http://schemas.openxmlformats.org/officeDocument/2006/relationships/slideLayout" Target="../slideLayouts/slideLayout237.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gif"/><Relationship Id="rId15" Type="http://schemas.openxmlformats.org/officeDocument/2006/relationships/image" Target="../media/image88.png"/><Relationship Id="rId10" Type="http://schemas.openxmlformats.org/officeDocument/2006/relationships/image" Target="../media/image83.jpeg"/><Relationship Id="rId19" Type="http://schemas.openxmlformats.org/officeDocument/2006/relationships/image" Target="../media/image92.jpeg"/><Relationship Id="rId4" Type="http://schemas.openxmlformats.org/officeDocument/2006/relationships/image" Target="../media/image77.png"/><Relationship Id="rId9" Type="http://schemas.openxmlformats.org/officeDocument/2006/relationships/image" Target="../media/image82.jpeg"/><Relationship Id="rId14" Type="http://schemas.openxmlformats.org/officeDocument/2006/relationships/image" Target="../media/image87.jpeg"/></Relationships>
</file>

<file path=ppt/slides/_rels/slide1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xml"/><Relationship Id="rId1" Type="http://schemas.openxmlformats.org/officeDocument/2006/relationships/slideLayout" Target="../slideLayouts/slideLayout62.xml"/><Relationship Id="rId4" Type="http://schemas.openxmlformats.org/officeDocument/2006/relationships/image" Target="../media/image95.jpeg"/></Relationships>
</file>

<file path=ppt/slides/_rels/slide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xml"/><Relationship Id="rId1" Type="http://schemas.openxmlformats.org/officeDocument/2006/relationships/slideLayout" Target="../slideLayouts/slideLayout67.xml"/><Relationship Id="rId4" Type="http://schemas.openxmlformats.org/officeDocument/2006/relationships/image" Target="../media/image98.jpeg"/></Relationships>
</file>

<file path=ppt/slides/_rels/slide19.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png"/><Relationship Id="rId18" Type="http://schemas.openxmlformats.org/officeDocument/2006/relationships/image" Target="../media/image114.jpeg"/><Relationship Id="rId26" Type="http://schemas.openxmlformats.org/officeDocument/2006/relationships/image" Target="../media/image122.png"/><Relationship Id="rId3" Type="http://schemas.openxmlformats.org/officeDocument/2006/relationships/image" Target="../media/image99.jpeg"/><Relationship Id="rId21" Type="http://schemas.openxmlformats.org/officeDocument/2006/relationships/image" Target="../media/image117.jpeg"/><Relationship Id="rId7" Type="http://schemas.openxmlformats.org/officeDocument/2006/relationships/image" Target="../media/image103.jpeg"/><Relationship Id="rId12" Type="http://schemas.openxmlformats.org/officeDocument/2006/relationships/image" Target="../media/image108.png"/><Relationship Id="rId17" Type="http://schemas.openxmlformats.org/officeDocument/2006/relationships/image" Target="../media/image113.jpeg"/><Relationship Id="rId25" Type="http://schemas.openxmlformats.org/officeDocument/2006/relationships/image" Target="../media/image121.jpeg"/><Relationship Id="rId2" Type="http://schemas.openxmlformats.org/officeDocument/2006/relationships/notesSlide" Target="../notesSlides/notesSlide16.xml"/><Relationship Id="rId16" Type="http://schemas.openxmlformats.org/officeDocument/2006/relationships/image" Target="../media/image112.jpeg"/><Relationship Id="rId20" Type="http://schemas.openxmlformats.org/officeDocument/2006/relationships/image" Target="../media/image116.jpeg"/><Relationship Id="rId29" Type="http://schemas.openxmlformats.org/officeDocument/2006/relationships/image" Target="../media/image125.jpeg"/><Relationship Id="rId1" Type="http://schemas.openxmlformats.org/officeDocument/2006/relationships/slideLayout" Target="../slideLayouts/slideLayout198.xml"/><Relationship Id="rId6" Type="http://schemas.openxmlformats.org/officeDocument/2006/relationships/image" Target="../media/image102.png"/><Relationship Id="rId11" Type="http://schemas.openxmlformats.org/officeDocument/2006/relationships/image" Target="../media/image107.png"/><Relationship Id="rId24" Type="http://schemas.openxmlformats.org/officeDocument/2006/relationships/image" Target="../media/image120.png"/><Relationship Id="rId32" Type="http://schemas.openxmlformats.org/officeDocument/2006/relationships/image" Target="../media/image128.png"/><Relationship Id="rId5" Type="http://schemas.openxmlformats.org/officeDocument/2006/relationships/image" Target="../media/image101.png"/><Relationship Id="rId15" Type="http://schemas.openxmlformats.org/officeDocument/2006/relationships/image" Target="../media/image111.jpeg"/><Relationship Id="rId23" Type="http://schemas.openxmlformats.org/officeDocument/2006/relationships/image" Target="../media/image119.png"/><Relationship Id="rId28" Type="http://schemas.openxmlformats.org/officeDocument/2006/relationships/image" Target="../media/image124.png"/><Relationship Id="rId10" Type="http://schemas.openxmlformats.org/officeDocument/2006/relationships/image" Target="../media/image106.png"/><Relationship Id="rId19" Type="http://schemas.openxmlformats.org/officeDocument/2006/relationships/image" Target="../media/image115.jpeg"/><Relationship Id="rId31" Type="http://schemas.openxmlformats.org/officeDocument/2006/relationships/image" Target="../media/image127.jpeg"/><Relationship Id="rId4" Type="http://schemas.openxmlformats.org/officeDocument/2006/relationships/image" Target="../media/image100.png"/><Relationship Id="rId9" Type="http://schemas.openxmlformats.org/officeDocument/2006/relationships/image" Target="../media/image105.jpeg"/><Relationship Id="rId14" Type="http://schemas.openxmlformats.org/officeDocument/2006/relationships/image" Target="../media/image110.jpeg"/><Relationship Id="rId22" Type="http://schemas.openxmlformats.org/officeDocument/2006/relationships/image" Target="../media/image118.png"/><Relationship Id="rId27" Type="http://schemas.openxmlformats.org/officeDocument/2006/relationships/image" Target="../media/image123.jpeg"/><Relationship Id="rId30" Type="http://schemas.openxmlformats.org/officeDocument/2006/relationships/image" Target="../media/image126.png"/></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3.xml"/><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3" Type="http://schemas.openxmlformats.org/officeDocument/2006/relationships/image" Target="../media/image1.wmf"/><Relationship Id="rId7" Type="http://schemas.openxmlformats.org/officeDocument/2006/relationships/image" Target="../media/image130.png"/><Relationship Id="rId2" Type="http://schemas.openxmlformats.org/officeDocument/2006/relationships/notesSlide" Target="../notesSlides/notesSlide17.xml"/><Relationship Id="rId1" Type="http://schemas.openxmlformats.org/officeDocument/2006/relationships/slideLayout" Target="../slideLayouts/slideLayout217.xml"/><Relationship Id="rId6" Type="http://schemas.openxmlformats.org/officeDocument/2006/relationships/image" Target="../media/image129.jpeg"/><Relationship Id="rId5" Type="http://schemas.openxmlformats.org/officeDocument/2006/relationships/image" Target="../media/image3.wmf"/><Relationship Id="rId4" Type="http://schemas.openxmlformats.org/officeDocument/2006/relationships/image" Target="../media/image2.wmf"/></Relationships>
</file>

<file path=ppt/slides/_rels/slide21.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3.wmf"/><Relationship Id="rId2" Type="http://schemas.openxmlformats.org/officeDocument/2006/relationships/notesSlide" Target="../notesSlides/notesSlide18.xml"/><Relationship Id="rId1" Type="http://schemas.openxmlformats.org/officeDocument/2006/relationships/slideLayout" Target="../slideLayouts/slideLayout97.xml"/><Relationship Id="rId6" Type="http://schemas.openxmlformats.org/officeDocument/2006/relationships/image" Target="../media/image2.wmf"/><Relationship Id="rId5" Type="http://schemas.openxmlformats.org/officeDocument/2006/relationships/image" Target="../media/image1.wmf"/><Relationship Id="rId4" Type="http://schemas.openxmlformats.org/officeDocument/2006/relationships/image" Target="../media/image132.jpeg"/></Relationships>
</file>

<file path=ppt/slides/_rels/slide2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9.xml"/><Relationship Id="rId1" Type="http://schemas.openxmlformats.org/officeDocument/2006/relationships/slideLayout" Target="../slideLayouts/slideLayout253.xml"/><Relationship Id="rId4" Type="http://schemas.openxmlformats.org/officeDocument/2006/relationships/image" Target="../media/image134.png"/></Relationships>
</file>

<file path=ppt/slides/_rels/slide2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0.xml"/><Relationship Id="rId1" Type="http://schemas.openxmlformats.org/officeDocument/2006/relationships/slideLayout" Target="../slideLayouts/slideLayout253.xml"/><Relationship Id="rId4" Type="http://schemas.openxmlformats.org/officeDocument/2006/relationships/image" Target="../media/image134.png"/></Relationships>
</file>

<file path=ppt/slides/_rels/slide2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1.xml"/><Relationship Id="rId1" Type="http://schemas.openxmlformats.org/officeDocument/2006/relationships/slideLayout" Target="../slideLayouts/slideLayout130.xml"/><Relationship Id="rId4" Type="http://schemas.openxmlformats.org/officeDocument/2006/relationships/image" Target="../media/image134.png"/></Relationships>
</file>

<file path=ppt/slides/_rels/slide2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137.jpeg"/><Relationship Id="rId5" Type="http://schemas.openxmlformats.org/officeDocument/2006/relationships/image" Target="../media/image3.wmf"/><Relationship Id="rId4" Type="http://schemas.openxmlformats.org/officeDocument/2006/relationships/image" Target="../media/image2.wmf"/></Relationships>
</file>

<file path=ppt/slides/_rels/slide2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3.xml"/><Relationship Id="rId1"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4.xml"/><Relationship Id="rId1" Type="http://schemas.openxmlformats.org/officeDocument/2006/relationships/slideLayout" Target="../slideLayouts/slideLayout200.xml"/><Relationship Id="rId4" Type="http://schemas.openxmlformats.org/officeDocument/2006/relationships/image" Target="../media/image140.png"/></Relationships>
</file>

<file path=ppt/slides/_rels/slide2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5.xml"/><Relationship Id="rId1" Type="http://schemas.openxmlformats.org/officeDocument/2006/relationships/slideLayout" Target="../slideLayouts/slideLayout80.xml"/><Relationship Id="rId4" Type="http://schemas.openxmlformats.org/officeDocument/2006/relationships/image" Target="../media/image134.png"/></Relationships>
</file>

<file path=ppt/slides/_rels/slide2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42.png"/><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4.jpeg"/><Relationship Id="rId7"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wmf"/><Relationship Id="rId11" Type="http://schemas.openxmlformats.org/officeDocument/2006/relationships/image" Target="../media/image9.jpeg"/><Relationship Id="rId5" Type="http://schemas.openxmlformats.org/officeDocument/2006/relationships/image" Target="../media/image1.wmf"/><Relationship Id="rId10" Type="http://schemas.openxmlformats.org/officeDocument/2006/relationships/image" Target="../media/image8.png"/><Relationship Id="rId4" Type="http://schemas.openxmlformats.org/officeDocument/2006/relationships/image" Target="../media/image5.jpe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6.xml"/><Relationship Id="rId1" Type="http://schemas.openxmlformats.org/officeDocument/2006/relationships/slideLayout" Target="../slideLayouts/slideLayout266.xml"/></Relationships>
</file>

<file path=ppt/slides/_rels/slide3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7.xml"/><Relationship Id="rId1" Type="http://schemas.openxmlformats.org/officeDocument/2006/relationships/slideLayout" Target="../slideLayouts/slideLayout283.xml"/><Relationship Id="rId6" Type="http://schemas.openxmlformats.org/officeDocument/2006/relationships/image" Target="../media/image144.jpeg"/><Relationship Id="rId5" Type="http://schemas.openxmlformats.org/officeDocument/2006/relationships/image" Target="../media/image3.wmf"/><Relationship Id="rId4" Type="http://schemas.openxmlformats.org/officeDocument/2006/relationships/image" Target="../media/image2.wmf"/></Relationships>
</file>

<file path=ppt/slides/_rels/slide32.xml.rels><?xml version="1.0" encoding="UTF-8" standalone="yes"?>
<Relationships xmlns="http://schemas.openxmlformats.org/package/2006/relationships"><Relationship Id="rId3" Type="http://schemas.openxmlformats.org/officeDocument/2006/relationships/image" Target="../media/image1.wmf"/><Relationship Id="rId7" Type="http://schemas.openxmlformats.org/officeDocument/2006/relationships/image" Target="../media/image146.jpeg"/><Relationship Id="rId2" Type="http://schemas.openxmlformats.org/officeDocument/2006/relationships/notesSlide" Target="../notesSlides/notesSlide28.xml"/><Relationship Id="rId1" Type="http://schemas.openxmlformats.org/officeDocument/2006/relationships/slideLayout" Target="../slideLayouts/slideLayout283.xml"/><Relationship Id="rId6" Type="http://schemas.openxmlformats.org/officeDocument/2006/relationships/image" Target="../media/image145.jpeg"/><Relationship Id="rId5" Type="http://schemas.openxmlformats.org/officeDocument/2006/relationships/image" Target="../media/image3.wmf"/><Relationship Id="rId4" Type="http://schemas.openxmlformats.org/officeDocument/2006/relationships/image" Target="../media/image2.wmf"/></Relationships>
</file>

<file path=ppt/slides/_rels/slide3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9.xml"/><Relationship Id="rId1" Type="http://schemas.openxmlformats.org/officeDocument/2006/relationships/slideLayout" Target="../slideLayouts/slideLayout283.xml"/><Relationship Id="rId6" Type="http://schemas.openxmlformats.org/officeDocument/2006/relationships/image" Target="../media/image147.jpeg"/><Relationship Id="rId5" Type="http://schemas.openxmlformats.org/officeDocument/2006/relationships/image" Target="../media/image3.wmf"/><Relationship Id="rId4" Type="http://schemas.openxmlformats.org/officeDocument/2006/relationships/image" Target="../media/image2.wmf"/></Relationships>
</file>

<file path=ppt/slides/_rels/slide3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30.xml"/><Relationship Id="rId1" Type="http://schemas.openxmlformats.org/officeDocument/2006/relationships/slideLayout" Target="../slideLayouts/slideLayout225.xml"/></Relationships>
</file>

<file path=ppt/slides/_rels/slide3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31.xml"/><Relationship Id="rId1" Type="http://schemas.openxmlformats.org/officeDocument/2006/relationships/slideLayout" Target="../slideLayouts/slideLayout155.xml"/><Relationship Id="rId6" Type="http://schemas.openxmlformats.org/officeDocument/2006/relationships/image" Target="../media/image149.jpeg"/><Relationship Id="rId5" Type="http://schemas.openxmlformats.org/officeDocument/2006/relationships/image" Target="../media/image3.wmf"/><Relationship Id="rId4" Type="http://schemas.openxmlformats.org/officeDocument/2006/relationships/image" Target="../media/image2.wmf"/></Relationships>
</file>

<file path=ppt/slides/_rels/slide36.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jpeg"/><Relationship Id="rId7" Type="http://schemas.openxmlformats.org/officeDocument/2006/relationships/image" Target="../media/image154.png"/><Relationship Id="rId2" Type="http://schemas.openxmlformats.org/officeDocument/2006/relationships/notesSlide" Target="../notesSlides/notesSlide32.xml"/><Relationship Id="rId1" Type="http://schemas.openxmlformats.org/officeDocument/2006/relationships/slideLayout" Target="../slideLayouts/slideLayout117.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37.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2.wmf"/><Relationship Id="rId7" Type="http://schemas.openxmlformats.org/officeDocument/2006/relationships/image" Target="../media/image151.png"/><Relationship Id="rId2" Type="http://schemas.openxmlformats.org/officeDocument/2006/relationships/notesSlide" Target="../notesSlides/notesSlide33.xml"/><Relationship Id="rId1" Type="http://schemas.openxmlformats.org/officeDocument/2006/relationships/slideLayout" Target="../slideLayouts/slideLayout167.xml"/><Relationship Id="rId6" Type="http://schemas.openxmlformats.org/officeDocument/2006/relationships/image" Target="../media/image159.png"/><Relationship Id="rId5" Type="http://schemas.openxmlformats.org/officeDocument/2006/relationships/image" Target="../media/image150.jpeg"/><Relationship Id="rId4" Type="http://schemas.openxmlformats.org/officeDocument/2006/relationships/image" Target="../media/image3.wmf"/></Relationships>
</file>

<file path=ppt/slides/_rels/slide3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34.xml"/><Relationship Id="rId1" Type="http://schemas.openxmlformats.org/officeDocument/2006/relationships/slideLayout" Target="../slideLayouts/slideLayout184.xml"/><Relationship Id="rId6" Type="http://schemas.openxmlformats.org/officeDocument/2006/relationships/image" Target="../media/image164.jpeg"/><Relationship Id="rId5" Type="http://schemas.openxmlformats.org/officeDocument/2006/relationships/image" Target="../media/image163.png"/><Relationship Id="rId4" Type="http://schemas.openxmlformats.org/officeDocument/2006/relationships/image" Target="../media/image162.png"/></Relationships>
</file>

<file path=ppt/slides/_rels/slide39.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66.png"/><Relationship Id="rId2" Type="http://schemas.openxmlformats.org/officeDocument/2006/relationships/notesSlide" Target="../notesSlides/notesSlide35.xml"/><Relationship Id="rId1" Type="http://schemas.openxmlformats.org/officeDocument/2006/relationships/slideLayout" Target="../slideLayouts/slideLayout167.xml"/><Relationship Id="rId6" Type="http://schemas.openxmlformats.org/officeDocument/2006/relationships/image" Target="../media/image1.wmf"/><Relationship Id="rId5" Type="http://schemas.openxmlformats.org/officeDocument/2006/relationships/image" Target="../media/image3.wmf"/><Relationship Id="rId4" Type="http://schemas.openxmlformats.org/officeDocument/2006/relationships/image" Target="../media/image2.wmf"/></Relationships>
</file>

<file path=ppt/slides/_rels/slide4.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image" Target="../media/image10.jpeg"/><Relationship Id="rId7" Type="http://schemas.openxmlformats.org/officeDocument/2006/relationships/image" Target="../media/image2.wmf"/><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wmf"/><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media/image14.jpeg"/><Relationship Id="rId4" Type="http://schemas.openxmlformats.org/officeDocument/2006/relationships/image" Target="../media/image11.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6.xml"/><Relationship Id="rId1" Type="http://schemas.openxmlformats.org/officeDocument/2006/relationships/slideLayout" Target="../slideLayouts/slideLayout167.xml"/><Relationship Id="rId5" Type="http://schemas.openxmlformats.org/officeDocument/2006/relationships/image" Target="../media/image169.png"/><Relationship Id="rId4" Type="http://schemas.openxmlformats.org/officeDocument/2006/relationships/image" Target="../media/image168.png"/></Relationships>
</file>

<file path=ppt/slides/_rels/slide41.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1.wmf"/><Relationship Id="rId7" Type="http://schemas.openxmlformats.org/officeDocument/2006/relationships/image" Target="../media/image171.jpeg"/><Relationship Id="rId2" Type="http://schemas.openxmlformats.org/officeDocument/2006/relationships/notesSlide" Target="../notesSlides/notesSlide37.xml"/><Relationship Id="rId1" Type="http://schemas.openxmlformats.org/officeDocument/2006/relationships/slideLayout" Target="../slideLayouts/slideLayout27.xml"/><Relationship Id="rId6" Type="http://schemas.openxmlformats.org/officeDocument/2006/relationships/image" Target="../media/image170.jpeg"/><Relationship Id="rId5" Type="http://schemas.openxmlformats.org/officeDocument/2006/relationships/image" Target="../media/image3.wmf"/><Relationship Id="rId4" Type="http://schemas.openxmlformats.org/officeDocument/2006/relationships/image" Target="../media/image2.wmf"/></Relationships>
</file>

<file path=ppt/slides/_rels/slide42.xml.rels><?xml version="1.0" encoding="UTF-8" standalone="yes"?>
<Relationships xmlns="http://schemas.openxmlformats.org/package/2006/relationships"><Relationship Id="rId3" Type="http://schemas.openxmlformats.org/officeDocument/2006/relationships/image" Target="../media/image1.wmf"/><Relationship Id="rId7" Type="http://schemas.openxmlformats.org/officeDocument/2006/relationships/image" Target="../media/image174.jpeg"/><Relationship Id="rId2" Type="http://schemas.openxmlformats.org/officeDocument/2006/relationships/notesSlide" Target="../notesSlides/notesSlide38.xml"/><Relationship Id="rId1" Type="http://schemas.openxmlformats.org/officeDocument/2006/relationships/slideLayout" Target="../slideLayouts/slideLayout147.xml"/><Relationship Id="rId6" Type="http://schemas.openxmlformats.org/officeDocument/2006/relationships/image" Target="../media/image173.jpeg"/><Relationship Id="rId5" Type="http://schemas.openxmlformats.org/officeDocument/2006/relationships/image" Target="../media/image3.wmf"/><Relationship Id="rId4" Type="http://schemas.openxmlformats.org/officeDocument/2006/relationships/image" Target="../media/image2.wmf"/></Relationships>
</file>

<file path=ppt/slides/_rels/slide4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39.xml"/><Relationship Id="rId1" Type="http://schemas.openxmlformats.org/officeDocument/2006/relationships/slideLayout" Target="../slideLayouts/slideLayout286.xml"/><Relationship Id="rId5" Type="http://schemas.openxmlformats.org/officeDocument/2006/relationships/image" Target="../media/image177.png"/><Relationship Id="rId4" Type="http://schemas.openxmlformats.org/officeDocument/2006/relationships/image" Target="../media/image176.jpeg"/></Relationships>
</file>

<file path=ppt/slides/_rels/slide4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40.xml"/><Relationship Id="rId1" Type="http://schemas.openxmlformats.org/officeDocument/2006/relationships/slideLayout" Target="../slideLayouts/slideLayout45.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4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45.xml"/><Relationship Id="rId4" Type="http://schemas.openxmlformats.org/officeDocument/2006/relationships/image" Target="../media/image184.jpeg"/></Relationships>
</file>

<file path=ppt/slides/_rels/slide4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45.xml"/><Relationship Id="rId4" Type="http://schemas.openxmlformats.org/officeDocument/2006/relationships/image" Target="../media/image189.jpeg"/></Relationships>
</file>

<file path=ppt/slides/_rels/slide4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41.xml"/><Relationship Id="rId1" Type="http://schemas.openxmlformats.org/officeDocument/2006/relationships/slideLayout" Target="../slideLayouts/slideLayout45.xml"/><Relationship Id="rId5" Type="http://schemas.openxmlformats.org/officeDocument/2006/relationships/image" Target="../media/image192.jpeg"/><Relationship Id="rId4" Type="http://schemas.openxmlformats.org/officeDocument/2006/relationships/image" Target="../media/image191.jpeg"/></Relationships>
</file>

<file path=ppt/slides/_rels/slide4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45.xml"/><Relationship Id="rId4" Type="http://schemas.openxmlformats.org/officeDocument/2006/relationships/image" Target="../media/image195.jpeg"/></Relationships>
</file>

<file path=ppt/slides/_rels/slide5.xml.rels><?xml version="1.0" encoding="UTF-8" standalone="yes"?>
<Relationships xmlns="http://schemas.openxmlformats.org/package/2006/relationships"><Relationship Id="rId8" Type="http://schemas.openxmlformats.org/officeDocument/2006/relationships/image" Target="../media/image2.wmf"/><Relationship Id="rId13" Type="http://schemas.openxmlformats.org/officeDocument/2006/relationships/image" Target="../media/image23.jpeg"/><Relationship Id="rId3" Type="http://schemas.openxmlformats.org/officeDocument/2006/relationships/image" Target="../media/image16.jpeg"/><Relationship Id="rId7" Type="http://schemas.openxmlformats.org/officeDocument/2006/relationships/image" Target="../media/image1.wmf"/><Relationship Id="rId12"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9.jpeg"/><Relationship Id="rId11" Type="http://schemas.openxmlformats.org/officeDocument/2006/relationships/image" Target="../media/image21.jpeg"/><Relationship Id="rId5" Type="http://schemas.openxmlformats.org/officeDocument/2006/relationships/image" Target="../media/image18.jpeg"/><Relationship Id="rId10" Type="http://schemas.openxmlformats.org/officeDocument/2006/relationships/image" Target="../media/image20.png"/><Relationship Id="rId4" Type="http://schemas.openxmlformats.org/officeDocument/2006/relationships/image" Target="../media/image17.jpeg"/><Relationship Id="rId9" Type="http://schemas.openxmlformats.org/officeDocument/2006/relationships/image" Target="../media/image3.wmf"/></Relationships>
</file>

<file path=ppt/slides/_rels/slide5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42.xml"/><Relationship Id="rId1" Type="http://schemas.openxmlformats.org/officeDocument/2006/relationships/slideLayout" Target="../slideLayouts/slideLayout39.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jpeg"/></Relationships>
</file>

<file path=ppt/slides/_rels/slide53.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png"/><Relationship Id="rId1" Type="http://schemas.openxmlformats.org/officeDocument/2006/relationships/slideLayout" Target="../slideLayouts/slideLayout40.xml"/><Relationship Id="rId5" Type="http://schemas.openxmlformats.org/officeDocument/2006/relationships/image" Target="../media/image205.jpeg"/><Relationship Id="rId4" Type="http://schemas.openxmlformats.org/officeDocument/2006/relationships/image" Target="../media/image204.png"/></Relationships>
</file>

<file path=ppt/slides/_rels/slide54.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211.jpeg"/><Relationship Id="rId2" Type="http://schemas.openxmlformats.org/officeDocument/2006/relationships/image" Target="../media/image206.jpeg"/><Relationship Id="rId1" Type="http://schemas.openxmlformats.org/officeDocument/2006/relationships/slideLayout" Target="../slideLayouts/slideLayout40.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55.xml.rels><?xml version="1.0" encoding="UTF-8" standalone="yes"?>
<Relationships xmlns="http://schemas.openxmlformats.org/package/2006/relationships"><Relationship Id="rId8" Type="http://schemas.openxmlformats.org/officeDocument/2006/relationships/image" Target="../media/image218.jpeg"/><Relationship Id="rId3" Type="http://schemas.openxmlformats.org/officeDocument/2006/relationships/image" Target="../media/image213.jpeg"/><Relationship Id="rId7" Type="http://schemas.openxmlformats.org/officeDocument/2006/relationships/image" Target="../media/image217.jpeg"/><Relationship Id="rId2" Type="http://schemas.openxmlformats.org/officeDocument/2006/relationships/image" Target="../media/image212.jpeg"/><Relationship Id="rId1" Type="http://schemas.openxmlformats.org/officeDocument/2006/relationships/slideLayout" Target="../slideLayouts/slideLayout40.xml"/><Relationship Id="rId6" Type="http://schemas.openxmlformats.org/officeDocument/2006/relationships/image" Target="../media/image216.jpeg"/><Relationship Id="rId5" Type="http://schemas.openxmlformats.org/officeDocument/2006/relationships/image" Target="../media/image215.jpeg"/><Relationship Id="rId4" Type="http://schemas.openxmlformats.org/officeDocument/2006/relationships/image" Target="../media/image214.jpeg"/></Relationships>
</file>

<file path=ppt/slides/_rels/slide56.xml.rels><?xml version="1.0" encoding="UTF-8" standalone="yes"?>
<Relationships xmlns="http://schemas.openxmlformats.org/package/2006/relationships"><Relationship Id="rId8" Type="http://schemas.openxmlformats.org/officeDocument/2006/relationships/image" Target="../media/image224.jpeg"/><Relationship Id="rId3" Type="http://schemas.openxmlformats.org/officeDocument/2006/relationships/image" Target="../media/image219.png"/><Relationship Id="rId7" Type="http://schemas.openxmlformats.org/officeDocument/2006/relationships/image" Target="../media/image223.jpeg"/><Relationship Id="rId2" Type="http://schemas.openxmlformats.org/officeDocument/2006/relationships/notesSlide" Target="../notesSlides/notesSlide43.xml"/><Relationship Id="rId1" Type="http://schemas.openxmlformats.org/officeDocument/2006/relationships/slideLayout" Target="../slideLayouts/slideLayout39.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png"/><Relationship Id="rId9" Type="http://schemas.openxmlformats.org/officeDocument/2006/relationships/image" Target="../media/image225.jpeg"/></Relationships>
</file>

<file path=ppt/slides/_rels/slide57.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44.xml"/><Relationship Id="rId1" Type="http://schemas.openxmlformats.org/officeDocument/2006/relationships/slideLayout" Target="../slideLayouts/slideLayout39.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58.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231.jpeg"/><Relationship Id="rId7" Type="http://schemas.openxmlformats.org/officeDocument/2006/relationships/image" Target="../media/image235.jpeg"/><Relationship Id="rId2" Type="http://schemas.openxmlformats.org/officeDocument/2006/relationships/notesSlide" Target="../notesSlides/notesSlide45.xml"/><Relationship Id="rId1" Type="http://schemas.openxmlformats.org/officeDocument/2006/relationships/slideLayout" Target="../slideLayouts/slideLayout39.xml"/><Relationship Id="rId6" Type="http://schemas.openxmlformats.org/officeDocument/2006/relationships/image" Target="../media/image234.jpeg"/><Relationship Id="rId5" Type="http://schemas.openxmlformats.org/officeDocument/2006/relationships/image" Target="../media/image233.jpeg"/><Relationship Id="rId4" Type="http://schemas.openxmlformats.org/officeDocument/2006/relationships/image" Target="../media/image232.jpeg"/><Relationship Id="rId9" Type="http://schemas.openxmlformats.org/officeDocument/2006/relationships/image" Target="../media/image237.jpeg"/></Relationships>
</file>

<file path=ppt/slides/_rels/slide6.xml.rels><?xml version="1.0" encoding="UTF-8" standalone="yes"?>
<Relationships xmlns="http://schemas.openxmlformats.org/package/2006/relationships"><Relationship Id="rId8" Type="http://schemas.openxmlformats.org/officeDocument/2006/relationships/image" Target="../media/image2.wmf"/><Relationship Id="rId13" Type="http://schemas.openxmlformats.org/officeDocument/2006/relationships/image" Target="../media/image31.jpeg"/><Relationship Id="rId3" Type="http://schemas.openxmlformats.org/officeDocument/2006/relationships/image" Target="../media/image24.jpeg"/><Relationship Id="rId7" Type="http://schemas.openxmlformats.org/officeDocument/2006/relationships/image" Target="../media/image1.wmf"/><Relationship Id="rId12"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7.jpeg"/><Relationship Id="rId11" Type="http://schemas.openxmlformats.org/officeDocument/2006/relationships/image" Target="../media/image29.png"/><Relationship Id="rId5" Type="http://schemas.openxmlformats.org/officeDocument/2006/relationships/image" Target="../media/image26.jpeg"/><Relationship Id="rId10" Type="http://schemas.openxmlformats.org/officeDocument/2006/relationships/image" Target="../media/image3.wmf"/><Relationship Id="rId4" Type="http://schemas.openxmlformats.org/officeDocument/2006/relationships/image" Target="../media/image25.jpeg"/><Relationship Id="rId9" Type="http://schemas.openxmlformats.org/officeDocument/2006/relationships/image" Target="../media/image28.jpeg"/></Relationships>
</file>

<file path=ppt/slides/_rels/slide60.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40.xml"/><Relationship Id="rId5" Type="http://schemas.openxmlformats.org/officeDocument/2006/relationships/image" Target="../media/image241.png"/><Relationship Id="rId4" Type="http://schemas.openxmlformats.org/officeDocument/2006/relationships/image" Target="../media/image240.jpeg"/></Relationships>
</file>

<file path=ppt/slides/_rels/slide61.xml.rels><?xml version="1.0" encoding="UTF-8" standalone="yes"?>
<Relationships xmlns="http://schemas.openxmlformats.org/package/2006/relationships"><Relationship Id="rId8" Type="http://schemas.openxmlformats.org/officeDocument/2006/relationships/image" Target="../media/image247.jpeg"/><Relationship Id="rId3" Type="http://schemas.openxmlformats.org/officeDocument/2006/relationships/image" Target="../media/image242.jpeg"/><Relationship Id="rId7" Type="http://schemas.openxmlformats.org/officeDocument/2006/relationships/image" Target="../media/image246.jpeg"/><Relationship Id="rId2" Type="http://schemas.openxmlformats.org/officeDocument/2006/relationships/notesSlide" Target="../notesSlides/notesSlide46.xml"/><Relationship Id="rId1" Type="http://schemas.openxmlformats.org/officeDocument/2006/relationships/slideLayout" Target="../slideLayouts/slideLayout50.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s>
</file>

<file path=ppt/slides/_rels/slide62.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49.jpeg"/><Relationship Id="rId7" Type="http://schemas.openxmlformats.org/officeDocument/2006/relationships/image" Target="../media/image253.jpeg"/><Relationship Id="rId2" Type="http://schemas.openxmlformats.org/officeDocument/2006/relationships/notesSlide" Target="../notesSlides/notesSlide47.xml"/><Relationship Id="rId1" Type="http://schemas.openxmlformats.org/officeDocument/2006/relationships/slideLayout" Target="../slideLayouts/slideLayout39.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64.xml.rels><?xml version="1.0" encoding="UTF-8" standalone="yes"?>
<Relationships xmlns="http://schemas.openxmlformats.org/package/2006/relationships"><Relationship Id="rId3" Type="http://schemas.openxmlformats.org/officeDocument/2006/relationships/image" Target="../media/image256.emf"/><Relationship Id="rId2" Type="http://schemas.openxmlformats.org/officeDocument/2006/relationships/image" Target="../media/image255.jpeg"/><Relationship Id="rId1" Type="http://schemas.openxmlformats.org/officeDocument/2006/relationships/slideLayout" Target="../slideLayouts/slideLayout40.xml"/><Relationship Id="rId6" Type="http://schemas.openxmlformats.org/officeDocument/2006/relationships/image" Target="../media/image259.jpeg"/><Relationship Id="rId5" Type="http://schemas.openxmlformats.org/officeDocument/2006/relationships/image" Target="../media/image258.jpeg"/><Relationship Id="rId4" Type="http://schemas.openxmlformats.org/officeDocument/2006/relationships/image" Target="../media/image257.jpeg"/></Relationships>
</file>

<file path=ppt/slides/_rels/slide65.xml.rels><?xml version="1.0" encoding="UTF-8" standalone="yes"?>
<Relationships xmlns="http://schemas.openxmlformats.org/package/2006/relationships"><Relationship Id="rId8" Type="http://schemas.openxmlformats.org/officeDocument/2006/relationships/image" Target="../media/image265.jpeg"/><Relationship Id="rId3" Type="http://schemas.openxmlformats.org/officeDocument/2006/relationships/image" Target="../media/image260.jpeg"/><Relationship Id="rId7" Type="http://schemas.openxmlformats.org/officeDocument/2006/relationships/image" Target="../media/image264.jpeg"/><Relationship Id="rId2" Type="http://schemas.openxmlformats.org/officeDocument/2006/relationships/notesSlide" Target="../notesSlides/notesSlide48.xml"/><Relationship Id="rId1" Type="http://schemas.openxmlformats.org/officeDocument/2006/relationships/slideLayout" Target="../slideLayouts/slideLayout39.xml"/><Relationship Id="rId6" Type="http://schemas.openxmlformats.org/officeDocument/2006/relationships/image" Target="../media/image263.jpeg"/><Relationship Id="rId5" Type="http://schemas.openxmlformats.org/officeDocument/2006/relationships/image" Target="../media/image262.jpeg"/><Relationship Id="rId4" Type="http://schemas.openxmlformats.org/officeDocument/2006/relationships/image" Target="../media/image261.jpeg"/><Relationship Id="rId9" Type="http://schemas.openxmlformats.org/officeDocument/2006/relationships/image" Target="../media/image266.jpeg"/></Relationships>
</file>

<file path=ppt/slides/_rels/slide66.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45.xml"/></Relationships>
</file>

<file path=ppt/slides/_rels/slide67.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45.xml"/></Relationships>
</file>

<file path=ppt/slides/_rels/slide68.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jpe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3.xml"/><Relationship Id="rId4" Type="http://schemas.openxmlformats.org/officeDocument/2006/relationships/image" Target="../media/image3.wmf"/></Relationships>
</file>

<file path=ppt/slides/_rels/slide70.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jpeg"/><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77.png"/></Relationships>
</file>

<file path=ppt/slides/_rels/slide74.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image" Target="../media/image279.jpeg"/><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8" Type="http://schemas.openxmlformats.org/officeDocument/2006/relationships/image" Target="../media/image36.tiff"/><Relationship Id="rId13" Type="http://schemas.openxmlformats.org/officeDocument/2006/relationships/image" Target="../media/image3.wmf"/><Relationship Id="rId3" Type="http://schemas.openxmlformats.org/officeDocument/2006/relationships/image" Target="../media/image32.jpeg"/><Relationship Id="rId7" Type="http://schemas.openxmlformats.org/officeDocument/2006/relationships/image" Target="../media/image35.jpeg"/><Relationship Id="rId12" Type="http://schemas.openxmlformats.org/officeDocument/2006/relationships/image" Target="../media/image1.wmf"/><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image" Target="../media/image34.png"/><Relationship Id="rId11" Type="http://schemas.openxmlformats.org/officeDocument/2006/relationships/image" Target="../media/image39.tiff"/><Relationship Id="rId5" Type="http://schemas.openxmlformats.org/officeDocument/2006/relationships/image" Target="../media/image33.jpeg"/><Relationship Id="rId10" Type="http://schemas.openxmlformats.org/officeDocument/2006/relationships/image" Target="../media/image38.tiff"/><Relationship Id="rId4" Type="http://schemas.openxmlformats.org/officeDocument/2006/relationships/hyperlink" Target="http://www.johnsonjeffries.com/wp-content/uploads/2014/02/city-raccoon.jpg" TargetMode="External"/><Relationship Id="rId9" Type="http://schemas.openxmlformats.org/officeDocument/2006/relationships/image" Target="../media/image37.tiff"/><Relationship Id="rId14" Type="http://schemas.openxmlformats.org/officeDocument/2006/relationships/image" Target="../media/image2.wmf"/></Relationships>
</file>

<file path=ppt/slides/_rels/slide9.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image" Target="../media/image40.png"/><Relationship Id="rId7" Type="http://schemas.openxmlformats.org/officeDocument/2006/relationships/image" Target="../media/image3.wmf"/><Relationship Id="rId2" Type="http://schemas.openxmlformats.org/officeDocument/2006/relationships/notesSlide" Target="../notesSlides/notesSlide7.xml"/><Relationship Id="rId1" Type="http://schemas.openxmlformats.org/officeDocument/2006/relationships/slideLayout" Target="../slideLayouts/slideLayout62.xml"/><Relationship Id="rId6" Type="http://schemas.openxmlformats.org/officeDocument/2006/relationships/image" Target="../media/image1.wmf"/><Relationship Id="rId5" Type="http://schemas.openxmlformats.org/officeDocument/2006/relationships/image" Target="../media/image42.jpeg"/><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black">
          <a:xfrm>
            <a:off x="228600" y="6251575"/>
            <a:ext cx="3200400" cy="530225"/>
          </a:xfrm>
          <a:prstGeom prst="rect">
            <a:avLst/>
          </a:prstGeom>
          <a:noFill/>
          <a:ln w="9525">
            <a:noFill/>
            <a:miter lim="800000"/>
            <a:headEnd/>
            <a:tailEnd/>
          </a:ln>
        </p:spPr>
      </p:pic>
      <p:pic>
        <p:nvPicPr>
          <p:cNvPr id="14339"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black">
          <a:xfrm>
            <a:off x="6629400" y="6481763"/>
            <a:ext cx="2147888" cy="300037"/>
          </a:xfrm>
          <a:prstGeom prst="rect">
            <a:avLst/>
          </a:prstGeom>
          <a:noFill/>
          <a:ln w="9525">
            <a:noFill/>
            <a:miter lim="800000"/>
            <a:headEnd/>
            <a:tailEnd/>
          </a:ln>
        </p:spPr>
      </p:pic>
      <p:pic>
        <p:nvPicPr>
          <p:cNvPr id="14340"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black">
          <a:xfrm>
            <a:off x="6626225" y="5943600"/>
            <a:ext cx="460375" cy="315913"/>
          </a:xfrm>
          <a:prstGeom prst="rect">
            <a:avLst/>
          </a:prstGeom>
          <a:noFill/>
          <a:ln w="9525">
            <a:noFill/>
            <a:miter lim="800000"/>
            <a:headEnd/>
            <a:tailEnd/>
          </a:ln>
        </p:spPr>
      </p:pic>
      <p:sp>
        <p:nvSpPr>
          <p:cNvPr id="12" name="Title 11"/>
          <p:cNvSpPr>
            <a:spLocks noGrp="1"/>
          </p:cNvSpPr>
          <p:nvPr>
            <p:ph type="ctrTitle"/>
          </p:nvPr>
        </p:nvSpPr>
        <p:spPr>
          <a:xfrm>
            <a:off x="0" y="361950"/>
            <a:ext cx="9144000" cy="628650"/>
          </a:xfrm>
        </p:spPr>
        <p:txBody>
          <a:bodyPr/>
          <a:lstStyle/>
          <a:p>
            <a:pPr algn="ctr">
              <a:defRPr/>
            </a:pPr>
            <a:r>
              <a:rPr lang="en-US" sz="2800" dirty="0">
                <a:solidFill>
                  <a:schemeClr val="bg2"/>
                </a:solidFill>
                <a:latin typeface="Arial" panose="020B0604020202020204" pitchFamily="34" charset="0"/>
                <a:cs typeface="Arial" panose="020B0604020202020204" pitchFamily="34" charset="0"/>
              </a:rPr>
              <a:t>United States Department of Agriculture (USDA) - </a:t>
            </a:r>
            <a:br>
              <a:rPr lang="en-US" sz="2800" dirty="0">
                <a:solidFill>
                  <a:schemeClr val="bg2"/>
                </a:solidFill>
                <a:latin typeface="Arial" panose="020B0604020202020204" pitchFamily="34" charset="0"/>
                <a:cs typeface="Arial" panose="020B0604020202020204" pitchFamily="34" charset="0"/>
              </a:rPr>
            </a:br>
            <a:r>
              <a:rPr lang="en-US" sz="2800" dirty="0">
                <a:solidFill>
                  <a:schemeClr val="bg2"/>
                </a:solidFill>
                <a:latin typeface="Arial" panose="020B0604020202020204" pitchFamily="34" charset="0"/>
                <a:cs typeface="Arial" panose="020B0604020202020204" pitchFamily="34" charset="0"/>
              </a:rPr>
              <a:t>Animal and Plant Health Inspection Service (APHIS) - </a:t>
            </a:r>
            <a:br>
              <a:rPr lang="en-US" sz="2800" dirty="0">
                <a:solidFill>
                  <a:schemeClr val="bg2"/>
                </a:solidFill>
                <a:latin typeface="Arial" panose="020B0604020202020204" pitchFamily="34" charset="0"/>
                <a:cs typeface="Arial" panose="020B0604020202020204" pitchFamily="34" charset="0"/>
              </a:rPr>
            </a:br>
            <a:r>
              <a:rPr lang="en-US" sz="2800" dirty="0">
                <a:solidFill>
                  <a:schemeClr val="bg2"/>
                </a:solidFill>
                <a:latin typeface="Arial" panose="020B0604020202020204" pitchFamily="34" charset="0"/>
                <a:cs typeface="Arial" panose="020B0604020202020204" pitchFamily="34" charset="0"/>
              </a:rPr>
              <a:t>Wildlife Services (WS)</a:t>
            </a:r>
          </a:p>
        </p:txBody>
      </p:sp>
      <p:sp>
        <p:nvSpPr>
          <p:cNvPr id="4" name="Rectangle 3"/>
          <p:cNvSpPr/>
          <p:nvPr/>
        </p:nvSpPr>
        <p:spPr>
          <a:xfrm>
            <a:off x="0" y="2438400"/>
            <a:ext cx="9144000" cy="2062103"/>
          </a:xfrm>
          <a:prstGeom prst="rect">
            <a:avLst/>
          </a:prstGeom>
        </p:spPr>
        <p:txBody>
          <a:bodyPr wrap="square">
            <a:spAutoFit/>
          </a:bodyPr>
          <a:lstStyle/>
          <a:p>
            <a:pPr algn="ctr"/>
            <a:r>
              <a:rPr lang="en-US" sz="2400" b="1" kern="0" dirty="0">
                <a:solidFill>
                  <a:srgbClr val="000000"/>
                </a:solidFill>
                <a:latin typeface="Arial" panose="020B0604020202020204" pitchFamily="34" charset="0"/>
                <a:ea typeface="+mj-ea"/>
                <a:cs typeface="Arial" panose="020B0604020202020204" pitchFamily="34" charset="0"/>
              </a:rPr>
              <a:t>Brian Bjorklund, Wildlife/Rabies Biologist</a:t>
            </a:r>
            <a:br>
              <a:rPr lang="en-US" sz="2400" b="1" kern="0" dirty="0">
                <a:solidFill>
                  <a:srgbClr val="000000"/>
                </a:solidFill>
                <a:latin typeface="Arial" panose="020B0604020202020204" pitchFamily="34" charset="0"/>
                <a:ea typeface="+mj-ea"/>
                <a:cs typeface="Arial" panose="020B0604020202020204" pitchFamily="34" charset="0"/>
              </a:rPr>
            </a:br>
            <a:r>
              <a:rPr lang="en-US" sz="2400" b="1" kern="0" dirty="0">
                <a:solidFill>
                  <a:srgbClr val="000000"/>
                </a:solidFill>
                <a:latin typeface="Arial" panose="020B0604020202020204" pitchFamily="34" charset="0"/>
                <a:ea typeface="+mj-ea"/>
                <a:cs typeface="Arial" panose="020B0604020202020204" pitchFamily="34" charset="0"/>
              </a:rPr>
              <a:t>Ryan Bevilacqua, Wildlife/Rabies Technician</a:t>
            </a:r>
            <a:br>
              <a:rPr lang="en-US" sz="2400" b="1" kern="0" dirty="0">
                <a:solidFill>
                  <a:srgbClr val="000000"/>
                </a:solidFill>
                <a:latin typeface="Arial" panose="020B0604020202020204" pitchFamily="34" charset="0"/>
                <a:ea typeface="+mj-ea"/>
                <a:cs typeface="Arial" panose="020B0604020202020204" pitchFamily="34" charset="0"/>
              </a:rPr>
            </a:br>
            <a:r>
              <a:rPr lang="en-US" sz="3200" b="1" kern="0" dirty="0">
                <a:solidFill>
                  <a:srgbClr val="000000"/>
                </a:solidFill>
                <a:latin typeface="Arial" panose="020B0604020202020204" pitchFamily="34" charset="0"/>
                <a:ea typeface="+mj-ea"/>
                <a:cs typeface="Arial" panose="020B0604020202020204" pitchFamily="34" charset="0"/>
              </a:rPr>
              <a:t/>
            </a:r>
            <a:br>
              <a:rPr lang="en-US" sz="3200" b="1" kern="0" dirty="0">
                <a:solidFill>
                  <a:srgbClr val="000000"/>
                </a:solidFill>
                <a:latin typeface="Arial" panose="020B0604020202020204" pitchFamily="34" charset="0"/>
                <a:ea typeface="+mj-ea"/>
                <a:cs typeface="Arial" panose="020B0604020202020204" pitchFamily="34" charset="0"/>
              </a:rPr>
            </a:br>
            <a:r>
              <a:rPr lang="en-US" sz="2400" b="1" kern="0" dirty="0">
                <a:solidFill>
                  <a:srgbClr val="000000"/>
                </a:solidFill>
                <a:latin typeface="Arial" panose="020B0604020202020204" pitchFamily="34" charset="0"/>
                <a:ea typeface="+mj-ea"/>
                <a:cs typeface="Arial" panose="020B0604020202020204" pitchFamily="34" charset="0"/>
              </a:rPr>
              <a:t>Cape &amp; Islands Health Agents Coalition Meeting</a:t>
            </a:r>
            <a:r>
              <a:rPr lang="en-US" sz="2800" b="1" kern="0" dirty="0">
                <a:solidFill>
                  <a:srgbClr val="000000"/>
                </a:solidFill>
                <a:latin typeface="Arial" panose="020B0604020202020204" pitchFamily="34" charset="0"/>
                <a:ea typeface="+mj-ea"/>
                <a:cs typeface="Arial" panose="020B0604020202020204" pitchFamily="34" charset="0"/>
              </a:rPr>
              <a:t/>
            </a:r>
            <a:br>
              <a:rPr lang="en-US" sz="2800" b="1" kern="0" dirty="0">
                <a:solidFill>
                  <a:srgbClr val="000000"/>
                </a:solidFill>
                <a:latin typeface="Arial" panose="020B0604020202020204" pitchFamily="34" charset="0"/>
                <a:ea typeface="+mj-ea"/>
                <a:cs typeface="Arial" panose="020B0604020202020204" pitchFamily="34" charset="0"/>
              </a:rPr>
            </a:br>
            <a:r>
              <a:rPr lang="en-US" sz="2400" b="1" kern="0" dirty="0">
                <a:solidFill>
                  <a:srgbClr val="000000"/>
                </a:solidFill>
                <a:latin typeface="Arial" panose="020B0604020202020204" pitchFamily="34" charset="0"/>
                <a:ea typeface="+mj-ea"/>
                <a:cs typeface="Arial" panose="020B0604020202020204" pitchFamily="34" charset="0"/>
              </a:rPr>
              <a:t>October 20, 2017</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76200" y="3581400"/>
            <a:ext cx="4876800" cy="1981200"/>
          </a:xfrm>
          <a:prstGeom prst="rect">
            <a:avLst/>
          </a:prstGeom>
          <a:solidFill>
            <a:schemeClr val="bg1"/>
          </a:solidFill>
          <a:ln w="9525" cap="flat" cmpd="sng" algn="ctr">
            <a:noFill/>
            <a:prstDash val="solid"/>
            <a:round/>
            <a:headEnd type="none" w="med" len="med"/>
            <a:tailEnd type="none" w="med" len="med"/>
          </a:ln>
          <a:effectLst>
            <a:outerShdw blurRad="50800" dist="50800" dir="5400000" algn="ctr" rotWithShape="0">
              <a:schemeClr val="bg1"/>
            </a:outerShdw>
          </a:effectLst>
        </p:spPr>
        <p:txBody>
          <a:bodyPr/>
          <a:lstStyle/>
          <a:p>
            <a:pPr algn="ctr" eaLnBrk="0" hangingPunct="0">
              <a:defRPr/>
            </a:pPr>
            <a:endParaRPr lang="en-US">
              <a:solidFill>
                <a:srgbClr val="000000"/>
              </a:solidFill>
              <a:latin typeface="Tahoma" charset="0"/>
            </a:endParaRPr>
          </a:p>
        </p:txBody>
      </p:sp>
      <p:pic>
        <p:nvPicPr>
          <p:cNvPr id="6" name="Picture 2" descr="http://www.seasidevetnc.com/wp-content/uploads/2010/04/Rabi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114468">
            <a:off x="7054239" y="301864"/>
            <a:ext cx="1752600" cy="968219"/>
          </a:xfrm>
          <a:prstGeom prst="rect">
            <a:avLst/>
          </a:prstGeom>
          <a:ln>
            <a:noFill/>
          </a:ln>
          <a:effectLst>
            <a:outerShdw blurRad="190500" algn="tl" rotWithShape="0">
              <a:srgbClr val="000000">
                <a:alpha val="70000"/>
              </a:srgbClr>
            </a:outerShdw>
          </a:effectLst>
        </p:spPr>
      </p:pic>
      <p:sp>
        <p:nvSpPr>
          <p:cNvPr id="10" name="Content Placeholder 2"/>
          <p:cNvSpPr txBox="1">
            <a:spLocks/>
          </p:cNvSpPr>
          <p:nvPr/>
        </p:nvSpPr>
        <p:spPr>
          <a:xfrm>
            <a:off x="94194" y="762000"/>
            <a:ext cx="8821206" cy="251246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spcBef>
                <a:spcPts val="0"/>
              </a:spcBef>
              <a:buFont typeface="Wingdings"/>
              <a:buChar char="Ø"/>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Occurs in &gt;150 countries and territories</a:t>
            </a:r>
          </a:p>
          <a:p>
            <a:pPr marL="457200" indent="-457200" algn="l">
              <a:spcBef>
                <a:spcPts val="0"/>
              </a:spcBef>
              <a:buFont typeface="Wingdings"/>
              <a:buChar char="Ø"/>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&gt;70,000 people die each year worldwide from rabies</a:t>
            </a:r>
          </a:p>
          <a:p>
            <a:pPr marL="457200" indent="-457200" algn="l">
              <a:spcBef>
                <a:spcPts val="0"/>
              </a:spcBef>
              <a:buFont typeface="Wingdings"/>
              <a:buChar char="Ø"/>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&gt;20 million people receive rabies  prophylaxis annually</a:t>
            </a:r>
          </a:p>
          <a:p>
            <a:pPr marL="457200" indent="-457200" algn="l">
              <a:spcBef>
                <a:spcPts val="0"/>
              </a:spcBef>
              <a:buFont typeface="Wingdings" pitchFamily="2" charset="2"/>
              <a:buChar char="Ø"/>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Global rabies burden &gt;$6 billion annually</a:t>
            </a:r>
          </a:p>
          <a:p>
            <a:pPr marL="457200" indent="-457200" algn="l">
              <a:spcBef>
                <a:spcPts val="0"/>
              </a:spcBef>
              <a:buFont typeface="Wingdings" pitchFamily="2" charset="2"/>
              <a:buChar char="Ø"/>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Hotspots: Africa and Asia (dogs = 90% of exposures)</a:t>
            </a:r>
            <a:endParaRPr lang="en-US"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http://www.who-rabies-bulletin.org/about_rabies/Images/What_is_Rabies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59663" y="3200400"/>
            <a:ext cx="2943842"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6" name="Picture 4" descr="http://globalhealthvet.files.wordpress.com/2012/01/dogvaccination_purple.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flipH="1">
            <a:off x="228600" y="3247650"/>
            <a:ext cx="3045381"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82" name="Picture 10" descr="http://graduateinstitute.ch/files/live/sites/iheid/files/shared/carriere/Connexion/img/who_log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20000" y="2667000"/>
            <a:ext cx="1371600" cy="42631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uppy after vaccination"/>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657600" y="3247650"/>
            <a:ext cx="2019942"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tangle 1"/>
          <p:cNvSpPr/>
          <p:nvPr/>
        </p:nvSpPr>
        <p:spPr>
          <a:xfrm>
            <a:off x="2348914" y="22163"/>
            <a:ext cx="4421403" cy="523220"/>
          </a:xfrm>
          <a:prstGeom prst="rect">
            <a:avLst/>
          </a:prstGeom>
        </p:spPr>
        <p:txBody>
          <a:bodyPr wrap="none">
            <a:spAutoFit/>
          </a:bodyPr>
          <a:lstStyle/>
          <a:p>
            <a:pPr algn="ctr">
              <a:defRPr/>
            </a:pPr>
            <a:r>
              <a:rPr lang="en-US" sz="2800" b="1" dirty="0">
                <a:solidFill>
                  <a:srgbClr val="000000"/>
                </a:solidFill>
                <a:cs typeface="Times New Roman" pitchFamily="18" charset="0"/>
              </a:rPr>
              <a:t>Global Rabies Statistics</a:t>
            </a:r>
          </a:p>
        </p:txBody>
      </p:sp>
      <p:pic>
        <p:nvPicPr>
          <p:cNvPr id="13"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8600"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26225" y="594360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629400" y="6361113"/>
            <a:ext cx="21478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72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76200" y="3581400"/>
            <a:ext cx="4876800" cy="1981200"/>
          </a:xfrm>
          <a:prstGeom prst="rect">
            <a:avLst/>
          </a:prstGeom>
          <a:solidFill>
            <a:schemeClr val="bg1"/>
          </a:solidFill>
          <a:ln w="9525" cap="flat" cmpd="sng" algn="ctr">
            <a:noFill/>
            <a:prstDash val="solid"/>
            <a:round/>
            <a:headEnd type="none" w="med" len="med"/>
            <a:tailEnd type="none" w="med" len="med"/>
          </a:ln>
          <a:effectLst>
            <a:outerShdw blurRad="50800" dist="50800" dir="5400000" algn="ctr" rotWithShape="0">
              <a:schemeClr val="bg1"/>
            </a:outerShdw>
          </a:effectLst>
        </p:spPr>
        <p:txBody>
          <a:bodyPr/>
          <a:lstStyle/>
          <a:p>
            <a:pPr algn="ctr" eaLnBrk="0" hangingPunct="0">
              <a:defRPr/>
            </a:pPr>
            <a:endParaRPr lang="en-US">
              <a:solidFill>
                <a:srgbClr val="000000"/>
              </a:solidFill>
              <a:latin typeface="Tahoma" charset="0"/>
            </a:endParaRPr>
          </a:p>
        </p:txBody>
      </p:sp>
      <p:pic>
        <p:nvPicPr>
          <p:cNvPr id="13" name="Picture 2" descr="http://farm1.static.flickr.com/186/426854055_1480e0fddc.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5789355" y="3200400"/>
            <a:ext cx="311415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http://www.seasidevetnc.com/wp-content/uploads/2010/04/Rabie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1248128">
            <a:off x="121079" y="24834"/>
            <a:ext cx="1752600" cy="968219"/>
          </a:xfrm>
          <a:prstGeom prst="rect">
            <a:avLst/>
          </a:prstGeom>
          <a:ln>
            <a:noFill/>
          </a:ln>
          <a:effectLst>
            <a:outerShdw blurRad="190500" algn="tl" rotWithShape="0">
              <a:srgbClr val="000000">
                <a:alpha val="70000"/>
              </a:srgbClr>
            </a:outerShdw>
          </a:effectLst>
        </p:spPr>
      </p:pic>
      <p:sp>
        <p:nvSpPr>
          <p:cNvPr id="10" name="Content Placeholder 2"/>
          <p:cNvSpPr txBox="1">
            <a:spLocks/>
          </p:cNvSpPr>
          <p:nvPr/>
        </p:nvSpPr>
        <p:spPr>
          <a:xfrm>
            <a:off x="94195" y="1051560"/>
            <a:ext cx="6960406" cy="237744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spcBef>
                <a:spcPts val="0"/>
              </a:spcBef>
              <a:spcAft>
                <a:spcPts val="1200"/>
              </a:spcAft>
              <a:buFont typeface="Wingdings"/>
              <a:buChar char="Ø"/>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6,033 rabies cases (incl. 1 human)</a:t>
            </a:r>
          </a:p>
          <a:p>
            <a:pPr marL="457200" indent="-457200" algn="l">
              <a:spcBef>
                <a:spcPts val="0"/>
              </a:spcBef>
              <a:spcAft>
                <a:spcPts val="1200"/>
              </a:spcAft>
              <a:buFont typeface="Wingdings"/>
              <a:buChar char="Ø"/>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93% of rabies cases were in wildlife</a:t>
            </a:r>
          </a:p>
          <a:p>
            <a:pPr marL="457200" indent="-457200" algn="l">
              <a:spcBef>
                <a:spcPts val="0"/>
              </a:spcBef>
              <a:spcAft>
                <a:spcPts val="1200"/>
              </a:spcAft>
              <a:buFont typeface="Wingdings"/>
              <a:buChar char="Ø"/>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Up to 40,000 people exposed per year </a:t>
            </a:r>
          </a:p>
          <a:p>
            <a:pPr marL="457200" indent="-457200" algn="l">
              <a:spcBef>
                <a:spcPts val="0"/>
              </a:spcBef>
              <a:spcAft>
                <a:spcPts val="1200"/>
              </a:spcAft>
              <a:buFont typeface="Wingdings"/>
              <a:buChar char="Ø"/>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&gt;$300 million annually</a:t>
            </a:r>
          </a:p>
        </p:txBody>
      </p:sp>
      <p:pic>
        <p:nvPicPr>
          <p:cNvPr id="3086" name="Picture 14" descr="http://cdn2-b.examiner.com/sites/default/files/styles/image_content_width/hash/3d/a4/3da4c0e0fe65723077e741f1e148e8d4.jpg?itok=njoyygwJ"/>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29747" y="3200400"/>
            <a:ext cx="294681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6388" name="Picture 4" descr="http://images.nationalgeographic.com/wpf/media-live/photos/000/625/overrides/vampire-bats-with-rabies-have-cooler-faces-photo_62558_600x450.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416155" y="3200400"/>
            <a:ext cx="2133601"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Rectangle 2"/>
          <p:cNvSpPr/>
          <p:nvPr/>
        </p:nvSpPr>
        <p:spPr>
          <a:xfrm>
            <a:off x="1873265" y="0"/>
            <a:ext cx="5338321" cy="523220"/>
          </a:xfrm>
          <a:prstGeom prst="rect">
            <a:avLst/>
          </a:prstGeom>
        </p:spPr>
        <p:txBody>
          <a:bodyPr wrap="none">
            <a:spAutoFit/>
          </a:bodyPr>
          <a:lstStyle/>
          <a:p>
            <a:pPr algn="ctr">
              <a:defRPr/>
            </a:pPr>
            <a:r>
              <a:rPr lang="en-US" sz="2800" b="1" dirty="0">
                <a:solidFill>
                  <a:srgbClr val="000000"/>
                </a:solidFill>
                <a:cs typeface="Times New Roman" pitchFamily="18" charset="0"/>
              </a:rPr>
              <a:t>U.S. Rabies Statistics (2014)</a:t>
            </a:r>
          </a:p>
        </p:txBody>
      </p:sp>
      <p:pic>
        <p:nvPicPr>
          <p:cNvPr id="15"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8600"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26225" y="594360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29400" y="6361113"/>
            <a:ext cx="21478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116540" y="955083"/>
            <a:ext cx="2818197" cy="2066651"/>
          </a:xfrm>
          <a:prstGeom prst="rect">
            <a:avLst/>
          </a:prstGeom>
        </p:spPr>
      </p:pic>
      <p:pic>
        <p:nvPicPr>
          <p:cNvPr id="2" name="Picture 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918517" y="712196"/>
            <a:ext cx="731520" cy="536448"/>
          </a:xfrm>
          <a:prstGeom prst="rect">
            <a:avLst/>
          </a:prstGeom>
        </p:spPr>
      </p:pic>
    </p:spTree>
    <p:extLst>
      <p:ext uri="{BB962C8B-B14F-4D97-AF65-F5344CB8AC3E}">
        <p14:creationId xmlns:p14="http://schemas.microsoft.com/office/powerpoint/2010/main" val="114945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8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38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041"/>
          <a:stretch/>
        </p:blipFill>
        <p:spPr bwMode="auto">
          <a:xfrm>
            <a:off x="0" y="607895"/>
            <a:ext cx="6856412" cy="5107105"/>
          </a:xfrm>
          <a:prstGeom prst="rect">
            <a:avLst/>
          </a:prstGeom>
          <a:noFill/>
          <a:ln w="9525">
            <a:noFill/>
            <a:miter lim="800000"/>
            <a:headEnd/>
            <a:tailEnd/>
          </a:ln>
        </p:spPr>
      </p:pic>
      <p:sp>
        <p:nvSpPr>
          <p:cNvPr id="7" name="TextBox 6"/>
          <p:cNvSpPr txBox="1"/>
          <p:nvPr/>
        </p:nvSpPr>
        <p:spPr>
          <a:xfrm>
            <a:off x="2908564" y="1429657"/>
            <a:ext cx="708848" cy="338554"/>
          </a:xfrm>
          <a:prstGeom prst="rect">
            <a:avLst/>
          </a:prstGeom>
          <a:noFill/>
        </p:spPr>
        <p:txBody>
          <a:bodyPr wrap="none" rtlCol="0">
            <a:spAutoFit/>
          </a:bodyPr>
          <a:lstStyle/>
          <a:p>
            <a:r>
              <a:rPr lang="en-US" sz="1600" dirty="0">
                <a:solidFill>
                  <a:srgbClr val="000000"/>
                </a:solidFill>
              </a:rPr>
              <a:t>skunk</a:t>
            </a:r>
          </a:p>
        </p:txBody>
      </p:sp>
      <p:sp>
        <p:nvSpPr>
          <p:cNvPr id="8" name="Rectangle 7"/>
          <p:cNvSpPr/>
          <p:nvPr/>
        </p:nvSpPr>
        <p:spPr>
          <a:xfrm>
            <a:off x="2667040" y="2470666"/>
            <a:ext cx="708848" cy="338554"/>
          </a:xfrm>
          <a:prstGeom prst="rect">
            <a:avLst/>
          </a:prstGeom>
        </p:spPr>
        <p:txBody>
          <a:bodyPr wrap="none">
            <a:spAutoFit/>
          </a:bodyPr>
          <a:lstStyle/>
          <a:p>
            <a:r>
              <a:rPr lang="en-US" sz="1600" dirty="0">
                <a:solidFill>
                  <a:srgbClr val="000000"/>
                </a:solidFill>
              </a:rPr>
              <a:t>skunk</a:t>
            </a:r>
          </a:p>
        </p:txBody>
      </p:sp>
      <p:sp>
        <p:nvSpPr>
          <p:cNvPr id="10" name="Rectangle 9"/>
          <p:cNvSpPr/>
          <p:nvPr/>
        </p:nvSpPr>
        <p:spPr>
          <a:xfrm>
            <a:off x="381000" y="1798989"/>
            <a:ext cx="459806" cy="338554"/>
          </a:xfrm>
          <a:prstGeom prst="rect">
            <a:avLst/>
          </a:prstGeom>
        </p:spPr>
        <p:txBody>
          <a:bodyPr wrap="none">
            <a:spAutoFit/>
          </a:bodyPr>
          <a:lstStyle/>
          <a:p>
            <a:r>
              <a:rPr lang="en-US" sz="1600" dirty="0">
                <a:solidFill>
                  <a:srgbClr val="000000"/>
                </a:solidFill>
              </a:rPr>
              <a:t>fox</a:t>
            </a:r>
          </a:p>
        </p:txBody>
      </p:sp>
      <p:grpSp>
        <p:nvGrpSpPr>
          <p:cNvPr id="12" name="Group 4"/>
          <p:cNvGrpSpPr/>
          <p:nvPr/>
        </p:nvGrpSpPr>
        <p:grpSpPr>
          <a:xfrm>
            <a:off x="7010400" y="990600"/>
            <a:ext cx="1988344" cy="920560"/>
            <a:chOff x="552439" y="4666907"/>
            <a:chExt cx="1988344" cy="920560"/>
          </a:xfrm>
        </p:grpSpPr>
        <p:pic>
          <p:nvPicPr>
            <p:cNvPr id="13" name="Picture 12" descr="rabies_viru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439" y="4673067"/>
              <a:ext cx="914400" cy="914400"/>
            </a:xfrm>
            <a:prstGeom prst="rect">
              <a:avLst/>
            </a:prstGeom>
            <a:ln>
              <a:noFill/>
            </a:ln>
            <a:effectLst>
              <a:outerShdw blurRad="190500" algn="tl" rotWithShape="0">
                <a:srgbClr val="000000">
                  <a:alpha val="70000"/>
                </a:srgbClr>
              </a:outerShdw>
            </a:effectLst>
          </p:spPr>
        </p:pic>
        <p:pic>
          <p:nvPicPr>
            <p:cNvPr id="16" name="Picture 15" descr="rabies_viru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6383" y="4666907"/>
              <a:ext cx="914400" cy="914400"/>
            </a:xfrm>
            <a:prstGeom prst="rect">
              <a:avLst/>
            </a:prstGeom>
            <a:ln>
              <a:noFill/>
            </a:ln>
            <a:effectLst>
              <a:outerShdw blurRad="190500" algn="tl" rotWithShape="0">
                <a:srgbClr val="000000">
                  <a:alpha val="70000"/>
                </a:srgbClr>
              </a:outerShdw>
            </a:effectLst>
          </p:spPr>
        </p:pic>
      </p:grpSp>
      <p:sp>
        <p:nvSpPr>
          <p:cNvPr id="25" name="Oval 24"/>
          <p:cNvSpPr/>
          <p:nvPr/>
        </p:nvSpPr>
        <p:spPr>
          <a:xfrm rot="1290708" flipV="1">
            <a:off x="4854306" y="618822"/>
            <a:ext cx="1715603" cy="43908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Rectangle 16"/>
          <p:cNvSpPr/>
          <p:nvPr/>
        </p:nvSpPr>
        <p:spPr>
          <a:xfrm>
            <a:off x="1375228" y="2880809"/>
            <a:ext cx="459806" cy="338554"/>
          </a:xfrm>
          <a:prstGeom prst="rect">
            <a:avLst/>
          </a:prstGeom>
        </p:spPr>
        <p:txBody>
          <a:bodyPr wrap="none">
            <a:spAutoFit/>
          </a:bodyPr>
          <a:lstStyle/>
          <a:p>
            <a:r>
              <a:rPr lang="en-US" sz="1600" dirty="0">
                <a:solidFill>
                  <a:srgbClr val="000000"/>
                </a:solidFill>
              </a:rPr>
              <a:t>fox</a:t>
            </a:r>
          </a:p>
        </p:txBody>
      </p:sp>
      <p:sp>
        <p:nvSpPr>
          <p:cNvPr id="18" name="Rectangle 17"/>
          <p:cNvSpPr/>
          <p:nvPr/>
        </p:nvSpPr>
        <p:spPr>
          <a:xfrm>
            <a:off x="1530222" y="3397907"/>
            <a:ext cx="459806" cy="338554"/>
          </a:xfrm>
          <a:prstGeom prst="rect">
            <a:avLst/>
          </a:prstGeom>
        </p:spPr>
        <p:txBody>
          <a:bodyPr wrap="none">
            <a:spAutoFit/>
          </a:bodyPr>
          <a:lstStyle/>
          <a:p>
            <a:r>
              <a:rPr lang="en-US" sz="1600" dirty="0">
                <a:solidFill>
                  <a:srgbClr val="000000"/>
                </a:solidFill>
              </a:rPr>
              <a:t>fox</a:t>
            </a:r>
          </a:p>
        </p:txBody>
      </p:sp>
      <p:sp>
        <p:nvSpPr>
          <p:cNvPr id="22" name="TextBox 21"/>
          <p:cNvSpPr txBox="1"/>
          <p:nvPr/>
        </p:nvSpPr>
        <p:spPr>
          <a:xfrm>
            <a:off x="5359145" y="5254171"/>
            <a:ext cx="1120820" cy="338554"/>
          </a:xfrm>
          <a:prstGeom prst="rect">
            <a:avLst/>
          </a:prstGeom>
          <a:noFill/>
        </p:spPr>
        <p:txBody>
          <a:bodyPr wrap="none" rtlCol="0">
            <a:spAutoFit/>
          </a:bodyPr>
          <a:lstStyle/>
          <a:p>
            <a:r>
              <a:rPr lang="en-US" sz="1600" dirty="0">
                <a:solidFill>
                  <a:srgbClr val="000000"/>
                </a:solidFill>
              </a:rPr>
              <a:t>mongoose</a:t>
            </a:r>
          </a:p>
        </p:txBody>
      </p:sp>
      <p:sp>
        <p:nvSpPr>
          <p:cNvPr id="23" name="Rectangle 22"/>
          <p:cNvSpPr/>
          <p:nvPr/>
        </p:nvSpPr>
        <p:spPr>
          <a:xfrm>
            <a:off x="3059074" y="3767239"/>
            <a:ext cx="459806" cy="338554"/>
          </a:xfrm>
          <a:prstGeom prst="rect">
            <a:avLst/>
          </a:prstGeom>
        </p:spPr>
        <p:txBody>
          <a:bodyPr wrap="none">
            <a:spAutoFit/>
          </a:bodyPr>
          <a:lstStyle/>
          <a:p>
            <a:r>
              <a:rPr lang="en-US" sz="1600" dirty="0">
                <a:solidFill>
                  <a:srgbClr val="000000"/>
                </a:solidFill>
              </a:rPr>
              <a:t>fox</a:t>
            </a:r>
          </a:p>
        </p:txBody>
      </p:sp>
      <p:sp>
        <p:nvSpPr>
          <p:cNvPr id="24" name="Rectangle 23"/>
          <p:cNvSpPr/>
          <p:nvPr/>
        </p:nvSpPr>
        <p:spPr>
          <a:xfrm>
            <a:off x="760964" y="5073134"/>
            <a:ext cx="459806" cy="338554"/>
          </a:xfrm>
          <a:prstGeom prst="rect">
            <a:avLst/>
          </a:prstGeom>
        </p:spPr>
        <p:txBody>
          <a:bodyPr wrap="none">
            <a:spAutoFit/>
          </a:bodyPr>
          <a:lstStyle/>
          <a:p>
            <a:r>
              <a:rPr lang="en-US" sz="1600" dirty="0">
                <a:solidFill>
                  <a:srgbClr val="000000"/>
                </a:solidFill>
              </a:rPr>
              <a:t>fox</a:t>
            </a:r>
          </a:p>
        </p:txBody>
      </p:sp>
      <p:sp>
        <p:nvSpPr>
          <p:cNvPr id="2" name="Rectangle 1"/>
          <p:cNvSpPr/>
          <p:nvPr/>
        </p:nvSpPr>
        <p:spPr>
          <a:xfrm>
            <a:off x="1049384" y="0"/>
            <a:ext cx="7032694" cy="523220"/>
          </a:xfrm>
          <a:prstGeom prst="rect">
            <a:avLst/>
          </a:prstGeom>
        </p:spPr>
        <p:txBody>
          <a:bodyPr wrap="none">
            <a:spAutoFit/>
          </a:bodyPr>
          <a:lstStyle/>
          <a:p>
            <a:pPr algn="ctr"/>
            <a:r>
              <a:rPr lang="en-US" sz="2800" b="1" dirty="0">
                <a:solidFill>
                  <a:srgbClr val="000000"/>
                </a:solidFill>
              </a:rPr>
              <a:t>Terrestrial Rabies Virus Variants 2013</a:t>
            </a:r>
          </a:p>
        </p:txBody>
      </p:sp>
      <p:sp>
        <p:nvSpPr>
          <p:cNvPr id="20" name="TextBox 19"/>
          <p:cNvSpPr txBox="1"/>
          <p:nvPr/>
        </p:nvSpPr>
        <p:spPr>
          <a:xfrm>
            <a:off x="5359145" y="2093686"/>
            <a:ext cx="889090" cy="338554"/>
          </a:xfrm>
          <a:prstGeom prst="rect">
            <a:avLst/>
          </a:prstGeom>
          <a:noFill/>
        </p:spPr>
        <p:txBody>
          <a:bodyPr wrap="none" rtlCol="0">
            <a:spAutoFit/>
          </a:bodyPr>
          <a:lstStyle/>
          <a:p>
            <a:r>
              <a:rPr lang="en-US" sz="1600" dirty="0">
                <a:solidFill>
                  <a:srgbClr val="000000"/>
                </a:solidFill>
              </a:rPr>
              <a:t>raccoon</a:t>
            </a:r>
          </a:p>
        </p:txBody>
      </p:sp>
      <p:sp>
        <p:nvSpPr>
          <p:cNvPr id="11" name="TextBox 10"/>
          <p:cNvSpPr txBox="1"/>
          <p:nvPr/>
        </p:nvSpPr>
        <p:spPr>
          <a:xfrm>
            <a:off x="6825911" y="2438400"/>
            <a:ext cx="2318089" cy="286232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Variants adapted to specific reservoir species</a:t>
            </a:r>
          </a:p>
          <a:p>
            <a:pPr marL="285750" indent="-285750" algn="ctr">
              <a:buFont typeface="Arial" panose="020B0604020202020204" pitchFamily="34" charset="0"/>
              <a:buChar char="•"/>
            </a:pPr>
            <a:endParaRPr lang="en-US"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ct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Found in broad geographic regions </a:t>
            </a:r>
          </a:p>
          <a:p>
            <a:pPr marL="285750" indent="-285750" algn="ctr">
              <a:buFont typeface="Arial" panose="020B0604020202020204" pitchFamily="34" charset="0"/>
              <a:buChar char="•"/>
            </a:pPr>
            <a:endParaRPr lang="en-US"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ct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8 terrestrial variants &amp; 2 potential host shift events.</a:t>
            </a:r>
          </a:p>
        </p:txBody>
      </p:sp>
      <p:pic>
        <p:nvPicPr>
          <p:cNvPr id="2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26225" y="594360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29400" y="6361113"/>
            <a:ext cx="21478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322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4800600" y="-455613"/>
            <a:ext cx="9128125" cy="7116763"/>
            <a:chOff x="-134" y="27"/>
            <a:chExt cx="5750" cy="4483"/>
          </a:xfrm>
        </p:grpSpPr>
        <p:pic>
          <p:nvPicPr>
            <p:cNvPr id="7258" name="Picture 3" descr="racc rabies spread-case history (US lower 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4" y="27"/>
              <a:ext cx="5750" cy="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59" name="Picture 4" descr="racc rabies spread-case history (1953-5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4" y="27"/>
              <a:ext cx="5750" cy="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60" name="Picture 5" descr="racc rabies spread-case history (1958-196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4" y="27"/>
              <a:ext cx="5750" cy="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61" name="Picture 6" descr="racc rabies spread-case history (1963-196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4" y="27"/>
              <a:ext cx="5750" cy="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62" name="Picture 7" descr="racc rabies spread-case history (1968-197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4" y="27"/>
              <a:ext cx="5750" cy="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63" name="Picture 8" descr="racc rabies spread-case history (1973-197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34" y="27"/>
              <a:ext cx="5750" cy="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79945" name="Picture 9" descr="racc rabies spread-case history (1977-198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00600" y="-455613"/>
            <a:ext cx="9128125" cy="711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9946" name="Picture 10" descr="racc rabies spread-case history (1985-1989)"/>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800600" y="-455613"/>
            <a:ext cx="9128125" cy="711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9947" name="Picture 11" descr="racc rabies spread-case history (1990-199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800600" y="-455613"/>
            <a:ext cx="9128125" cy="711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9948" name="Picture 12" descr="racc rabies spread-case history (1994-199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800600" y="-455613"/>
            <a:ext cx="9128125" cy="711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9949" name="Picture 13" descr="racc rabies spread-case history (1999-200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800600" y="-457200"/>
            <a:ext cx="9128125" cy="711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9950" name="Picture 14" descr="racc rabies spread-case history (2004)"/>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800600" y="-457200"/>
            <a:ext cx="9128125" cy="711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5"/>
          <p:cNvGrpSpPr>
            <a:grpSpLocks/>
          </p:cNvGrpSpPr>
          <p:nvPr/>
        </p:nvGrpSpPr>
        <p:grpSpPr bwMode="auto">
          <a:xfrm>
            <a:off x="3546475" y="2549525"/>
            <a:ext cx="1101725" cy="211138"/>
            <a:chOff x="5066" y="2374"/>
            <a:chExt cx="694" cy="133"/>
          </a:xfrm>
        </p:grpSpPr>
        <p:sp>
          <p:nvSpPr>
            <p:cNvPr id="7256" name="Rectangle 16"/>
            <p:cNvSpPr>
              <a:spLocks noChangeArrowheads="1"/>
            </p:cNvSpPr>
            <p:nvPr/>
          </p:nvSpPr>
          <p:spPr bwMode="auto">
            <a:xfrm>
              <a:off x="5066" y="2374"/>
              <a:ext cx="267" cy="133"/>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7257" name="Rectangle 17"/>
            <p:cNvSpPr>
              <a:spLocks noChangeArrowheads="1"/>
            </p:cNvSpPr>
            <p:nvPr/>
          </p:nvSpPr>
          <p:spPr bwMode="auto">
            <a:xfrm>
              <a:off x="5381" y="2399"/>
              <a:ext cx="37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latin typeface="Arial" charset="0"/>
                </a:rPr>
                <a:t>2004-2007</a:t>
              </a:r>
              <a:endParaRPr lang="en-US">
                <a:solidFill>
                  <a:srgbClr val="000000"/>
                </a:solidFill>
                <a:latin typeface="Arial" charset="0"/>
              </a:endParaRPr>
            </a:p>
          </p:txBody>
        </p:sp>
      </p:grpSp>
      <p:grpSp>
        <p:nvGrpSpPr>
          <p:cNvPr id="4" name="Group 18"/>
          <p:cNvGrpSpPr>
            <a:grpSpLocks/>
          </p:cNvGrpSpPr>
          <p:nvPr/>
        </p:nvGrpSpPr>
        <p:grpSpPr bwMode="auto">
          <a:xfrm>
            <a:off x="3546475" y="2836863"/>
            <a:ext cx="1101725" cy="212725"/>
            <a:chOff x="5066" y="2555"/>
            <a:chExt cx="694" cy="134"/>
          </a:xfrm>
        </p:grpSpPr>
        <p:sp>
          <p:nvSpPr>
            <p:cNvPr id="7254" name="Rectangle 19"/>
            <p:cNvSpPr>
              <a:spLocks noChangeArrowheads="1"/>
            </p:cNvSpPr>
            <p:nvPr/>
          </p:nvSpPr>
          <p:spPr bwMode="auto">
            <a:xfrm>
              <a:off x="5066" y="2555"/>
              <a:ext cx="267" cy="134"/>
            </a:xfrm>
            <a:prstGeom prst="rect">
              <a:avLst/>
            </a:prstGeom>
            <a:solidFill>
              <a:srgbClr val="FF94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7255" name="Rectangle 20"/>
            <p:cNvSpPr>
              <a:spLocks noChangeArrowheads="1"/>
            </p:cNvSpPr>
            <p:nvPr/>
          </p:nvSpPr>
          <p:spPr bwMode="auto">
            <a:xfrm>
              <a:off x="5381" y="2578"/>
              <a:ext cx="37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latin typeface="Arial" charset="0"/>
                </a:rPr>
                <a:t>1999-2003</a:t>
              </a:r>
              <a:endParaRPr lang="en-US">
                <a:solidFill>
                  <a:srgbClr val="000000"/>
                </a:solidFill>
                <a:latin typeface="Arial" charset="0"/>
              </a:endParaRPr>
            </a:p>
          </p:txBody>
        </p:sp>
      </p:grpSp>
      <p:grpSp>
        <p:nvGrpSpPr>
          <p:cNvPr id="5" name="Group 21"/>
          <p:cNvGrpSpPr>
            <a:grpSpLocks/>
          </p:cNvGrpSpPr>
          <p:nvPr/>
        </p:nvGrpSpPr>
        <p:grpSpPr bwMode="auto">
          <a:xfrm>
            <a:off x="3546475" y="3125788"/>
            <a:ext cx="1101725" cy="211137"/>
            <a:chOff x="5066" y="2737"/>
            <a:chExt cx="694" cy="133"/>
          </a:xfrm>
        </p:grpSpPr>
        <p:sp>
          <p:nvSpPr>
            <p:cNvPr id="7252" name="Rectangle 22"/>
            <p:cNvSpPr>
              <a:spLocks noChangeArrowheads="1"/>
            </p:cNvSpPr>
            <p:nvPr/>
          </p:nvSpPr>
          <p:spPr bwMode="auto">
            <a:xfrm>
              <a:off x="5066" y="2737"/>
              <a:ext cx="267" cy="133"/>
            </a:xfrm>
            <a:prstGeom prst="rect">
              <a:avLst/>
            </a:prstGeom>
            <a:solidFill>
              <a:srgbClr val="FA55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7253" name="Rectangle 23"/>
            <p:cNvSpPr>
              <a:spLocks noChangeArrowheads="1"/>
            </p:cNvSpPr>
            <p:nvPr/>
          </p:nvSpPr>
          <p:spPr bwMode="auto">
            <a:xfrm>
              <a:off x="5381" y="2760"/>
              <a:ext cx="37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latin typeface="Arial" charset="0"/>
                </a:rPr>
                <a:t>1994-1998</a:t>
              </a:r>
              <a:endParaRPr lang="en-US">
                <a:solidFill>
                  <a:srgbClr val="000000"/>
                </a:solidFill>
                <a:latin typeface="Arial" charset="0"/>
              </a:endParaRPr>
            </a:p>
          </p:txBody>
        </p:sp>
      </p:grpSp>
      <p:grpSp>
        <p:nvGrpSpPr>
          <p:cNvPr id="6" name="Group 24"/>
          <p:cNvGrpSpPr>
            <a:grpSpLocks/>
          </p:cNvGrpSpPr>
          <p:nvPr/>
        </p:nvGrpSpPr>
        <p:grpSpPr bwMode="auto">
          <a:xfrm>
            <a:off x="3546475" y="3413125"/>
            <a:ext cx="1101725" cy="212725"/>
            <a:chOff x="5066" y="2918"/>
            <a:chExt cx="694" cy="134"/>
          </a:xfrm>
        </p:grpSpPr>
        <p:sp>
          <p:nvSpPr>
            <p:cNvPr id="7250" name="Rectangle 25"/>
            <p:cNvSpPr>
              <a:spLocks noChangeArrowheads="1"/>
            </p:cNvSpPr>
            <p:nvPr/>
          </p:nvSpPr>
          <p:spPr bwMode="auto">
            <a:xfrm>
              <a:off x="5066" y="2918"/>
              <a:ext cx="267" cy="134"/>
            </a:xfrm>
            <a:prstGeom prst="rect">
              <a:avLst/>
            </a:prstGeom>
            <a:solidFill>
              <a:srgbClr val="FC0F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7251" name="Rectangle 26"/>
            <p:cNvSpPr>
              <a:spLocks noChangeArrowheads="1"/>
            </p:cNvSpPr>
            <p:nvPr/>
          </p:nvSpPr>
          <p:spPr bwMode="auto">
            <a:xfrm>
              <a:off x="5381" y="2942"/>
              <a:ext cx="37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latin typeface="Arial" charset="0"/>
                </a:rPr>
                <a:t>1990-1993</a:t>
              </a:r>
              <a:endParaRPr lang="en-US">
                <a:solidFill>
                  <a:srgbClr val="000000"/>
                </a:solidFill>
                <a:latin typeface="Arial" charset="0"/>
              </a:endParaRPr>
            </a:p>
          </p:txBody>
        </p:sp>
      </p:grpSp>
      <p:grpSp>
        <p:nvGrpSpPr>
          <p:cNvPr id="7" name="Group 27"/>
          <p:cNvGrpSpPr>
            <a:grpSpLocks/>
          </p:cNvGrpSpPr>
          <p:nvPr/>
        </p:nvGrpSpPr>
        <p:grpSpPr bwMode="auto">
          <a:xfrm>
            <a:off x="3546475" y="3698875"/>
            <a:ext cx="1101725" cy="212725"/>
            <a:chOff x="5066" y="3098"/>
            <a:chExt cx="694" cy="134"/>
          </a:xfrm>
        </p:grpSpPr>
        <p:sp>
          <p:nvSpPr>
            <p:cNvPr id="7248" name="Rectangle 28"/>
            <p:cNvSpPr>
              <a:spLocks noChangeArrowheads="1"/>
            </p:cNvSpPr>
            <p:nvPr/>
          </p:nvSpPr>
          <p:spPr bwMode="auto">
            <a:xfrm>
              <a:off x="5066" y="3098"/>
              <a:ext cx="267" cy="134"/>
            </a:xfrm>
            <a:prstGeom prst="rect">
              <a:avLst/>
            </a:prstGeom>
            <a:solidFill>
              <a:srgbClr val="FF8A1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7249" name="Rectangle 29"/>
            <p:cNvSpPr>
              <a:spLocks noChangeArrowheads="1"/>
            </p:cNvSpPr>
            <p:nvPr/>
          </p:nvSpPr>
          <p:spPr bwMode="auto">
            <a:xfrm>
              <a:off x="5381" y="3123"/>
              <a:ext cx="37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latin typeface="Arial" charset="0"/>
                </a:rPr>
                <a:t>1985-1989</a:t>
              </a:r>
              <a:endParaRPr lang="en-US">
                <a:solidFill>
                  <a:srgbClr val="000000"/>
                </a:solidFill>
                <a:latin typeface="Arial" charset="0"/>
              </a:endParaRPr>
            </a:p>
          </p:txBody>
        </p:sp>
      </p:grpSp>
      <p:grpSp>
        <p:nvGrpSpPr>
          <p:cNvPr id="8" name="Group 30"/>
          <p:cNvGrpSpPr>
            <a:grpSpLocks/>
          </p:cNvGrpSpPr>
          <p:nvPr/>
        </p:nvGrpSpPr>
        <p:grpSpPr bwMode="auto">
          <a:xfrm>
            <a:off x="3546475" y="3987800"/>
            <a:ext cx="1101725" cy="212725"/>
            <a:chOff x="5066" y="3280"/>
            <a:chExt cx="694" cy="134"/>
          </a:xfrm>
        </p:grpSpPr>
        <p:sp>
          <p:nvSpPr>
            <p:cNvPr id="7246" name="Rectangle 31"/>
            <p:cNvSpPr>
              <a:spLocks noChangeArrowheads="1"/>
            </p:cNvSpPr>
            <p:nvPr/>
          </p:nvSpPr>
          <p:spPr bwMode="auto">
            <a:xfrm>
              <a:off x="5066" y="3280"/>
              <a:ext cx="267" cy="134"/>
            </a:xfrm>
            <a:prstGeom prst="rect">
              <a:avLst/>
            </a:prstGeom>
            <a:solidFill>
              <a:srgbClr val="FCD5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7247" name="Rectangle 32"/>
            <p:cNvSpPr>
              <a:spLocks noChangeArrowheads="1"/>
            </p:cNvSpPr>
            <p:nvPr/>
          </p:nvSpPr>
          <p:spPr bwMode="auto">
            <a:xfrm>
              <a:off x="5381" y="3305"/>
              <a:ext cx="37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latin typeface="Arial" charset="0"/>
                </a:rPr>
                <a:t>1977-1984</a:t>
              </a:r>
              <a:endParaRPr lang="en-US">
                <a:solidFill>
                  <a:srgbClr val="000000"/>
                </a:solidFill>
                <a:latin typeface="Arial" charset="0"/>
              </a:endParaRPr>
            </a:p>
          </p:txBody>
        </p:sp>
      </p:grpSp>
      <p:grpSp>
        <p:nvGrpSpPr>
          <p:cNvPr id="7183" name="Group 33"/>
          <p:cNvGrpSpPr>
            <a:grpSpLocks/>
          </p:cNvGrpSpPr>
          <p:nvPr/>
        </p:nvGrpSpPr>
        <p:grpSpPr bwMode="auto">
          <a:xfrm>
            <a:off x="3546475" y="4276725"/>
            <a:ext cx="1101725" cy="1362075"/>
            <a:chOff x="6096" y="2699"/>
            <a:chExt cx="694" cy="858"/>
          </a:xfrm>
        </p:grpSpPr>
        <p:grpSp>
          <p:nvGrpSpPr>
            <p:cNvPr id="7231" name="Group 34"/>
            <p:cNvGrpSpPr>
              <a:grpSpLocks/>
            </p:cNvGrpSpPr>
            <p:nvPr/>
          </p:nvGrpSpPr>
          <p:grpSpPr bwMode="auto">
            <a:xfrm>
              <a:off x="6096" y="2699"/>
              <a:ext cx="694" cy="133"/>
              <a:chOff x="5066" y="3462"/>
              <a:chExt cx="694" cy="133"/>
            </a:xfrm>
          </p:grpSpPr>
          <p:sp>
            <p:nvSpPr>
              <p:cNvPr id="7244" name="Rectangle 35"/>
              <p:cNvSpPr>
                <a:spLocks noChangeArrowheads="1"/>
              </p:cNvSpPr>
              <p:nvPr/>
            </p:nvSpPr>
            <p:spPr bwMode="auto">
              <a:xfrm>
                <a:off x="5066" y="3462"/>
                <a:ext cx="267" cy="133"/>
              </a:xfrm>
              <a:prstGeom prst="rect">
                <a:avLst/>
              </a:prstGeom>
              <a:solidFill>
                <a:srgbClr val="84B8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7245" name="Rectangle 36"/>
              <p:cNvSpPr>
                <a:spLocks noChangeArrowheads="1"/>
              </p:cNvSpPr>
              <p:nvPr/>
            </p:nvSpPr>
            <p:spPr bwMode="auto">
              <a:xfrm>
                <a:off x="5381" y="3485"/>
                <a:ext cx="37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latin typeface="Arial" charset="0"/>
                  </a:rPr>
                  <a:t>1973-1976</a:t>
                </a:r>
                <a:endParaRPr lang="en-US">
                  <a:solidFill>
                    <a:srgbClr val="000000"/>
                  </a:solidFill>
                  <a:latin typeface="Arial" charset="0"/>
                </a:endParaRPr>
              </a:p>
            </p:txBody>
          </p:sp>
        </p:grpSp>
        <p:grpSp>
          <p:nvGrpSpPr>
            <p:cNvPr id="7232" name="Group 37"/>
            <p:cNvGrpSpPr>
              <a:grpSpLocks/>
            </p:cNvGrpSpPr>
            <p:nvPr/>
          </p:nvGrpSpPr>
          <p:grpSpPr bwMode="auto">
            <a:xfrm>
              <a:off x="6096" y="2880"/>
              <a:ext cx="694" cy="134"/>
              <a:chOff x="5066" y="3643"/>
              <a:chExt cx="694" cy="134"/>
            </a:xfrm>
          </p:grpSpPr>
          <p:sp>
            <p:nvSpPr>
              <p:cNvPr id="7242" name="Rectangle 38"/>
              <p:cNvSpPr>
                <a:spLocks noChangeArrowheads="1"/>
              </p:cNvSpPr>
              <p:nvPr/>
            </p:nvSpPr>
            <p:spPr bwMode="auto">
              <a:xfrm>
                <a:off x="5066" y="3643"/>
                <a:ext cx="267" cy="134"/>
              </a:xfrm>
              <a:prstGeom prst="rect">
                <a:avLst/>
              </a:prstGeom>
              <a:solidFill>
                <a:srgbClr val="5385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7243" name="Rectangle 39"/>
              <p:cNvSpPr>
                <a:spLocks noChangeArrowheads="1"/>
              </p:cNvSpPr>
              <p:nvPr/>
            </p:nvSpPr>
            <p:spPr bwMode="auto">
              <a:xfrm>
                <a:off x="5381" y="3666"/>
                <a:ext cx="37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latin typeface="Arial" charset="0"/>
                  </a:rPr>
                  <a:t>1968-1972</a:t>
                </a:r>
                <a:endParaRPr lang="en-US">
                  <a:solidFill>
                    <a:srgbClr val="000000"/>
                  </a:solidFill>
                  <a:latin typeface="Arial" charset="0"/>
                </a:endParaRPr>
              </a:p>
            </p:txBody>
          </p:sp>
        </p:grpSp>
        <p:grpSp>
          <p:nvGrpSpPr>
            <p:cNvPr id="7233" name="Group 40"/>
            <p:cNvGrpSpPr>
              <a:grpSpLocks/>
            </p:cNvGrpSpPr>
            <p:nvPr/>
          </p:nvGrpSpPr>
          <p:grpSpPr bwMode="auto">
            <a:xfrm>
              <a:off x="6096" y="3060"/>
              <a:ext cx="694" cy="134"/>
              <a:chOff x="5066" y="3823"/>
              <a:chExt cx="694" cy="134"/>
            </a:xfrm>
          </p:grpSpPr>
          <p:sp>
            <p:nvSpPr>
              <p:cNvPr id="7240" name="Rectangle 41"/>
              <p:cNvSpPr>
                <a:spLocks noChangeArrowheads="1"/>
              </p:cNvSpPr>
              <p:nvPr/>
            </p:nvSpPr>
            <p:spPr bwMode="auto">
              <a:xfrm>
                <a:off x="5066" y="3823"/>
                <a:ext cx="267" cy="134"/>
              </a:xfrm>
              <a:prstGeom prst="rect">
                <a:avLst/>
              </a:prstGeom>
              <a:solidFill>
                <a:srgbClr val="0A64A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7241" name="Rectangle 42"/>
              <p:cNvSpPr>
                <a:spLocks noChangeArrowheads="1"/>
              </p:cNvSpPr>
              <p:nvPr/>
            </p:nvSpPr>
            <p:spPr bwMode="auto">
              <a:xfrm>
                <a:off x="5381" y="3848"/>
                <a:ext cx="37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latin typeface="Arial" charset="0"/>
                  </a:rPr>
                  <a:t>1963-1967</a:t>
                </a:r>
                <a:endParaRPr lang="en-US">
                  <a:solidFill>
                    <a:srgbClr val="000000"/>
                  </a:solidFill>
                  <a:latin typeface="Arial" charset="0"/>
                </a:endParaRPr>
              </a:p>
            </p:txBody>
          </p:sp>
        </p:grpSp>
        <p:grpSp>
          <p:nvGrpSpPr>
            <p:cNvPr id="7234" name="Group 43"/>
            <p:cNvGrpSpPr>
              <a:grpSpLocks/>
            </p:cNvGrpSpPr>
            <p:nvPr/>
          </p:nvGrpSpPr>
          <p:grpSpPr bwMode="auto">
            <a:xfrm>
              <a:off x="6096" y="3242"/>
              <a:ext cx="694" cy="133"/>
              <a:chOff x="5066" y="4005"/>
              <a:chExt cx="694" cy="133"/>
            </a:xfrm>
          </p:grpSpPr>
          <p:sp>
            <p:nvSpPr>
              <p:cNvPr id="7238" name="Rectangle 44"/>
              <p:cNvSpPr>
                <a:spLocks noChangeArrowheads="1"/>
              </p:cNvSpPr>
              <p:nvPr/>
            </p:nvSpPr>
            <p:spPr bwMode="auto">
              <a:xfrm>
                <a:off x="5066" y="4005"/>
                <a:ext cx="267" cy="133"/>
              </a:xfrm>
              <a:prstGeom prst="rect">
                <a:avLst/>
              </a:prstGeom>
              <a:solidFill>
                <a:srgbClr val="5A5B9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7239" name="Rectangle 45"/>
              <p:cNvSpPr>
                <a:spLocks noChangeArrowheads="1"/>
              </p:cNvSpPr>
              <p:nvPr/>
            </p:nvSpPr>
            <p:spPr bwMode="auto">
              <a:xfrm>
                <a:off x="5381" y="4030"/>
                <a:ext cx="37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latin typeface="Arial" charset="0"/>
                  </a:rPr>
                  <a:t>1958-1962</a:t>
                </a:r>
                <a:endParaRPr lang="en-US">
                  <a:solidFill>
                    <a:srgbClr val="000000"/>
                  </a:solidFill>
                  <a:latin typeface="Arial" charset="0"/>
                </a:endParaRPr>
              </a:p>
            </p:txBody>
          </p:sp>
        </p:grpSp>
        <p:grpSp>
          <p:nvGrpSpPr>
            <p:cNvPr id="7235" name="Group 46"/>
            <p:cNvGrpSpPr>
              <a:grpSpLocks/>
            </p:cNvGrpSpPr>
            <p:nvPr/>
          </p:nvGrpSpPr>
          <p:grpSpPr bwMode="auto">
            <a:xfrm>
              <a:off x="6096" y="3423"/>
              <a:ext cx="694" cy="134"/>
              <a:chOff x="5066" y="4186"/>
              <a:chExt cx="694" cy="134"/>
            </a:xfrm>
          </p:grpSpPr>
          <p:sp>
            <p:nvSpPr>
              <p:cNvPr id="7236" name="Rectangle 47"/>
              <p:cNvSpPr>
                <a:spLocks noChangeArrowheads="1"/>
              </p:cNvSpPr>
              <p:nvPr/>
            </p:nvSpPr>
            <p:spPr bwMode="auto">
              <a:xfrm>
                <a:off x="5066" y="4186"/>
                <a:ext cx="267" cy="134"/>
              </a:xfrm>
              <a:prstGeom prst="rect">
                <a:avLst/>
              </a:prstGeom>
              <a:solidFill>
                <a:srgbClr val="A624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7237" name="Rectangle 48"/>
              <p:cNvSpPr>
                <a:spLocks noChangeArrowheads="1"/>
              </p:cNvSpPr>
              <p:nvPr/>
            </p:nvSpPr>
            <p:spPr bwMode="auto">
              <a:xfrm>
                <a:off x="5381" y="4211"/>
                <a:ext cx="37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latin typeface="Arial" charset="0"/>
                  </a:rPr>
                  <a:t>1953-1957</a:t>
                </a:r>
                <a:endParaRPr lang="en-US">
                  <a:solidFill>
                    <a:srgbClr val="000000"/>
                  </a:solidFill>
                  <a:latin typeface="Arial" charset="0"/>
                </a:endParaRPr>
              </a:p>
            </p:txBody>
          </p:sp>
        </p:grpSp>
      </p:grpSp>
      <p:grpSp>
        <p:nvGrpSpPr>
          <p:cNvPr id="15" name="Group 49"/>
          <p:cNvGrpSpPr>
            <a:grpSpLocks/>
          </p:cNvGrpSpPr>
          <p:nvPr/>
        </p:nvGrpSpPr>
        <p:grpSpPr bwMode="auto">
          <a:xfrm>
            <a:off x="3184525" y="1274763"/>
            <a:ext cx="138113" cy="111125"/>
            <a:chOff x="4742" y="1009"/>
            <a:chExt cx="87" cy="70"/>
          </a:xfrm>
        </p:grpSpPr>
        <p:sp>
          <p:nvSpPr>
            <p:cNvPr id="7228" name="Freeform 50"/>
            <p:cNvSpPr>
              <a:spLocks/>
            </p:cNvSpPr>
            <p:nvPr/>
          </p:nvSpPr>
          <p:spPr bwMode="auto">
            <a:xfrm>
              <a:off x="4742" y="1062"/>
              <a:ext cx="20" cy="17"/>
            </a:xfrm>
            <a:custGeom>
              <a:avLst/>
              <a:gdLst>
                <a:gd name="T0" fmla="*/ 14 w 20"/>
                <a:gd name="T1" fmla="*/ 0 h 17"/>
                <a:gd name="T2" fmla="*/ 5 w 20"/>
                <a:gd name="T3" fmla="*/ 5 h 17"/>
                <a:gd name="T4" fmla="*/ 0 w 20"/>
                <a:gd name="T5" fmla="*/ 17 h 17"/>
                <a:gd name="T6" fmla="*/ 11 w 20"/>
                <a:gd name="T7" fmla="*/ 17 h 17"/>
                <a:gd name="T8" fmla="*/ 20 w 20"/>
                <a:gd name="T9" fmla="*/ 11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14" y="0"/>
                  </a:moveTo>
                  <a:lnTo>
                    <a:pt x="5" y="5"/>
                  </a:lnTo>
                  <a:lnTo>
                    <a:pt x="0" y="17"/>
                  </a:lnTo>
                  <a:lnTo>
                    <a:pt x="11" y="17"/>
                  </a:lnTo>
                  <a:lnTo>
                    <a:pt x="20" y="11"/>
                  </a:lnTo>
                </a:path>
              </a:pathLst>
            </a:custGeom>
            <a:solidFill>
              <a:srgbClr val="B2B2B2"/>
            </a:solidFill>
            <a:ln w="9525">
              <a:solidFill>
                <a:srgbClr val="B2B2B2"/>
              </a:solidFill>
              <a:round/>
              <a:headEnd/>
              <a:tailEnd/>
            </a:ln>
          </p:spPr>
          <p:txBody>
            <a:bodyPr/>
            <a:lstStyle/>
            <a:p>
              <a:pPr algn="ctr" eaLnBrk="0" hangingPunct="0"/>
              <a:endParaRPr lang="en-US">
                <a:solidFill>
                  <a:srgbClr val="000000"/>
                </a:solidFill>
              </a:endParaRPr>
            </a:p>
          </p:txBody>
        </p:sp>
        <p:sp>
          <p:nvSpPr>
            <p:cNvPr id="7229" name="Freeform 51"/>
            <p:cNvSpPr>
              <a:spLocks/>
            </p:cNvSpPr>
            <p:nvPr/>
          </p:nvSpPr>
          <p:spPr bwMode="auto">
            <a:xfrm>
              <a:off x="4761" y="1033"/>
              <a:ext cx="68" cy="42"/>
            </a:xfrm>
            <a:custGeom>
              <a:avLst/>
              <a:gdLst>
                <a:gd name="T0" fmla="*/ 9 w 68"/>
                <a:gd name="T1" fmla="*/ 42 h 42"/>
                <a:gd name="T2" fmla="*/ 23 w 68"/>
                <a:gd name="T3" fmla="*/ 40 h 42"/>
                <a:gd name="T4" fmla="*/ 50 w 68"/>
                <a:gd name="T5" fmla="*/ 33 h 42"/>
                <a:gd name="T6" fmla="*/ 68 w 68"/>
                <a:gd name="T7" fmla="*/ 25 h 42"/>
                <a:gd name="T8" fmla="*/ 60 w 68"/>
                <a:gd name="T9" fmla="*/ 13 h 42"/>
                <a:gd name="T10" fmla="*/ 62 w 68"/>
                <a:gd name="T11" fmla="*/ 0 h 42"/>
                <a:gd name="T12" fmla="*/ 14 w 68"/>
                <a:gd name="T13" fmla="*/ 12 h 42"/>
                <a:gd name="T14" fmla="*/ 0 w 68"/>
                <a:gd name="T15" fmla="*/ 13 h 42"/>
                <a:gd name="T16" fmla="*/ 6 w 68"/>
                <a:gd name="T17" fmla="*/ 21 h 42"/>
                <a:gd name="T18" fmla="*/ 2 w 68"/>
                <a:gd name="T19" fmla="*/ 30 h 42"/>
                <a:gd name="T20" fmla="*/ 9 w 68"/>
                <a:gd name="T21" fmla="*/ 42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
                <a:gd name="T34" fmla="*/ 0 h 42"/>
                <a:gd name="T35" fmla="*/ 68 w 68"/>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 h="42">
                  <a:moveTo>
                    <a:pt x="9" y="42"/>
                  </a:moveTo>
                  <a:lnTo>
                    <a:pt x="23" y="40"/>
                  </a:lnTo>
                  <a:lnTo>
                    <a:pt x="50" y="33"/>
                  </a:lnTo>
                  <a:lnTo>
                    <a:pt x="68" y="25"/>
                  </a:lnTo>
                  <a:lnTo>
                    <a:pt x="60" y="13"/>
                  </a:lnTo>
                  <a:lnTo>
                    <a:pt x="62" y="0"/>
                  </a:lnTo>
                  <a:lnTo>
                    <a:pt x="14" y="12"/>
                  </a:lnTo>
                  <a:lnTo>
                    <a:pt x="0" y="13"/>
                  </a:lnTo>
                  <a:lnTo>
                    <a:pt x="6" y="21"/>
                  </a:lnTo>
                  <a:lnTo>
                    <a:pt x="2" y="30"/>
                  </a:lnTo>
                  <a:lnTo>
                    <a:pt x="9" y="4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hangingPunct="0"/>
              <a:endParaRPr lang="en-US">
                <a:solidFill>
                  <a:srgbClr val="000000"/>
                </a:solidFill>
              </a:endParaRPr>
            </a:p>
          </p:txBody>
        </p:sp>
        <p:sp>
          <p:nvSpPr>
            <p:cNvPr id="7230" name="Freeform 52"/>
            <p:cNvSpPr>
              <a:spLocks/>
            </p:cNvSpPr>
            <p:nvPr/>
          </p:nvSpPr>
          <p:spPr bwMode="auto">
            <a:xfrm>
              <a:off x="4755" y="1009"/>
              <a:ext cx="66" cy="36"/>
            </a:xfrm>
            <a:custGeom>
              <a:avLst/>
              <a:gdLst>
                <a:gd name="T0" fmla="*/ 66 w 66"/>
                <a:gd name="T1" fmla="*/ 19 h 36"/>
                <a:gd name="T2" fmla="*/ 65 w 66"/>
                <a:gd name="T3" fmla="*/ 9 h 36"/>
                <a:gd name="T4" fmla="*/ 50 w 66"/>
                <a:gd name="T5" fmla="*/ 0 h 36"/>
                <a:gd name="T6" fmla="*/ 29 w 66"/>
                <a:gd name="T7" fmla="*/ 4 h 36"/>
                <a:gd name="T8" fmla="*/ 6 w 66"/>
                <a:gd name="T9" fmla="*/ 12 h 36"/>
                <a:gd name="T10" fmla="*/ 0 w 66"/>
                <a:gd name="T11" fmla="*/ 25 h 36"/>
                <a:gd name="T12" fmla="*/ 2 w 66"/>
                <a:gd name="T13" fmla="*/ 36 h 36"/>
                <a:gd name="T14" fmla="*/ 66 w 66"/>
                <a:gd name="T15" fmla="*/ 19 h 36"/>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36"/>
                <a:gd name="T26" fmla="*/ 66 w 66"/>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36">
                  <a:moveTo>
                    <a:pt x="66" y="19"/>
                  </a:moveTo>
                  <a:lnTo>
                    <a:pt x="65" y="9"/>
                  </a:lnTo>
                  <a:lnTo>
                    <a:pt x="50" y="0"/>
                  </a:lnTo>
                  <a:lnTo>
                    <a:pt x="29" y="4"/>
                  </a:lnTo>
                  <a:lnTo>
                    <a:pt x="6" y="12"/>
                  </a:lnTo>
                  <a:lnTo>
                    <a:pt x="0" y="25"/>
                  </a:lnTo>
                  <a:lnTo>
                    <a:pt x="2" y="36"/>
                  </a:lnTo>
                  <a:lnTo>
                    <a:pt x="66" y="1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hangingPunct="0"/>
              <a:endParaRPr lang="en-US">
                <a:solidFill>
                  <a:srgbClr val="000000"/>
                </a:solidFill>
              </a:endParaRPr>
            </a:p>
          </p:txBody>
        </p:sp>
      </p:grpSp>
      <p:sp>
        <p:nvSpPr>
          <p:cNvPr id="7186" name="Rectangle 54"/>
          <p:cNvSpPr>
            <a:spLocks noChangeArrowheads="1"/>
          </p:cNvSpPr>
          <p:nvPr/>
        </p:nvSpPr>
        <p:spPr bwMode="auto">
          <a:xfrm>
            <a:off x="5638800" y="990600"/>
            <a:ext cx="3200400" cy="32766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000000"/>
              </a:solidFill>
            </a:endParaRPr>
          </a:p>
        </p:txBody>
      </p:sp>
      <p:sp>
        <p:nvSpPr>
          <p:cNvPr id="7187" name="Freeform 55"/>
          <p:cNvSpPr>
            <a:spLocks/>
          </p:cNvSpPr>
          <p:nvPr/>
        </p:nvSpPr>
        <p:spPr bwMode="auto">
          <a:xfrm>
            <a:off x="6762750" y="2947988"/>
            <a:ext cx="333375" cy="590550"/>
          </a:xfrm>
          <a:custGeom>
            <a:avLst/>
            <a:gdLst>
              <a:gd name="T0" fmla="*/ 312860 w 325"/>
              <a:gd name="T1" fmla="*/ 384287 h 481"/>
              <a:gd name="T2" fmla="*/ 312860 w 325"/>
              <a:gd name="T3" fmla="*/ 402704 h 481"/>
              <a:gd name="T4" fmla="*/ 320040 w 325"/>
              <a:gd name="T5" fmla="*/ 421120 h 481"/>
              <a:gd name="T6" fmla="*/ 320040 w 325"/>
              <a:gd name="T7" fmla="*/ 438308 h 481"/>
              <a:gd name="T8" fmla="*/ 320040 w 325"/>
              <a:gd name="T9" fmla="*/ 456725 h 481"/>
              <a:gd name="T10" fmla="*/ 320040 w 325"/>
              <a:gd name="T11" fmla="*/ 465319 h 481"/>
              <a:gd name="T12" fmla="*/ 320040 w 325"/>
              <a:gd name="T13" fmla="*/ 473913 h 481"/>
              <a:gd name="T14" fmla="*/ 326195 w 325"/>
              <a:gd name="T15" fmla="*/ 483735 h 481"/>
              <a:gd name="T16" fmla="*/ 279009 w 325"/>
              <a:gd name="T17" fmla="*/ 492330 h 481"/>
              <a:gd name="T18" fmla="*/ 217463 w 325"/>
              <a:gd name="T19" fmla="*/ 492330 h 481"/>
              <a:gd name="T20" fmla="*/ 170278 w 325"/>
              <a:gd name="T21" fmla="*/ 492330 h 481"/>
              <a:gd name="T22" fmla="*/ 122067 w 325"/>
              <a:gd name="T23" fmla="*/ 492330 h 481"/>
              <a:gd name="T24" fmla="*/ 82062 w 325"/>
              <a:gd name="T25" fmla="*/ 500924 h 481"/>
              <a:gd name="T26" fmla="*/ 88216 w 325"/>
              <a:gd name="T27" fmla="*/ 519340 h 481"/>
              <a:gd name="T28" fmla="*/ 95397 w 325"/>
              <a:gd name="T29" fmla="*/ 527935 h 481"/>
              <a:gd name="T30" fmla="*/ 102577 w 325"/>
              <a:gd name="T31" fmla="*/ 546351 h 481"/>
              <a:gd name="T32" fmla="*/ 102577 w 325"/>
              <a:gd name="T33" fmla="*/ 554945 h 481"/>
              <a:gd name="T34" fmla="*/ 95397 w 325"/>
              <a:gd name="T35" fmla="*/ 573361 h 481"/>
              <a:gd name="T36" fmla="*/ 82062 w 325"/>
              <a:gd name="T37" fmla="*/ 581956 h 481"/>
              <a:gd name="T38" fmla="*/ 48211 w 325"/>
              <a:gd name="T39" fmla="*/ 590550 h 481"/>
              <a:gd name="T40" fmla="*/ 54366 w 325"/>
              <a:gd name="T41" fmla="*/ 563539 h 481"/>
              <a:gd name="T42" fmla="*/ 48211 w 325"/>
              <a:gd name="T43" fmla="*/ 527935 h 481"/>
              <a:gd name="T44" fmla="*/ 13335 w 325"/>
              <a:gd name="T45" fmla="*/ 563539 h 481"/>
              <a:gd name="T46" fmla="*/ 7180 w 325"/>
              <a:gd name="T47" fmla="*/ 527935 h 481"/>
              <a:gd name="T48" fmla="*/ 7180 w 325"/>
              <a:gd name="T49" fmla="*/ 483735 h 481"/>
              <a:gd name="T50" fmla="*/ 7180 w 325"/>
              <a:gd name="T51" fmla="*/ 411298 h 481"/>
              <a:gd name="T52" fmla="*/ 7180 w 325"/>
              <a:gd name="T53" fmla="*/ 348682 h 481"/>
              <a:gd name="T54" fmla="*/ 7180 w 325"/>
              <a:gd name="T55" fmla="*/ 304483 h 481"/>
              <a:gd name="T56" fmla="*/ 13335 w 325"/>
              <a:gd name="T57" fmla="*/ 250462 h 481"/>
              <a:gd name="T58" fmla="*/ 20515 w 325"/>
              <a:gd name="T59" fmla="*/ 187846 h 481"/>
              <a:gd name="T60" fmla="*/ 27696 w 325"/>
              <a:gd name="T61" fmla="*/ 115409 h 481"/>
              <a:gd name="T62" fmla="*/ 33850 w 325"/>
              <a:gd name="T63" fmla="*/ 71210 h 481"/>
              <a:gd name="T64" fmla="*/ 41031 w 325"/>
              <a:gd name="T65" fmla="*/ 17189 h 481"/>
              <a:gd name="T66" fmla="*/ 27696 w 325"/>
              <a:gd name="T67" fmla="*/ 8594 h 481"/>
              <a:gd name="T68" fmla="*/ 48211 w 325"/>
              <a:gd name="T69" fmla="*/ 0 h 481"/>
              <a:gd name="T70" fmla="*/ 122067 w 325"/>
              <a:gd name="T71" fmla="*/ 0 h 481"/>
              <a:gd name="T72" fmla="*/ 163097 w 325"/>
              <a:gd name="T73" fmla="*/ 8594 h 481"/>
              <a:gd name="T74" fmla="*/ 245159 w 325"/>
              <a:gd name="T75" fmla="*/ 8594 h 481"/>
              <a:gd name="T76" fmla="*/ 271829 w 325"/>
              <a:gd name="T77" fmla="*/ 17189 h 481"/>
              <a:gd name="T78" fmla="*/ 279009 w 325"/>
              <a:gd name="T79" fmla="*/ 62615 h 481"/>
              <a:gd name="T80" fmla="*/ 286190 w 325"/>
              <a:gd name="T81" fmla="*/ 115409 h 481"/>
              <a:gd name="T82" fmla="*/ 292344 w 325"/>
              <a:gd name="T83" fmla="*/ 142420 h 481"/>
              <a:gd name="T84" fmla="*/ 299525 w 325"/>
              <a:gd name="T85" fmla="*/ 187846 h 481"/>
              <a:gd name="T86" fmla="*/ 305679 w 325"/>
              <a:gd name="T87" fmla="*/ 232046 h 481"/>
              <a:gd name="T88" fmla="*/ 312860 w 325"/>
              <a:gd name="T89" fmla="*/ 277473 h 481"/>
              <a:gd name="T90" fmla="*/ 320040 w 325"/>
              <a:gd name="T91" fmla="*/ 286067 h 481"/>
              <a:gd name="T92" fmla="*/ 320040 w 325"/>
              <a:gd name="T93" fmla="*/ 294661 h 481"/>
              <a:gd name="T94" fmla="*/ 326195 w 325"/>
              <a:gd name="T95" fmla="*/ 313077 h 481"/>
              <a:gd name="T96" fmla="*/ 326195 w 325"/>
              <a:gd name="T97" fmla="*/ 331494 h 481"/>
              <a:gd name="T98" fmla="*/ 333375 w 325"/>
              <a:gd name="T99" fmla="*/ 348682 h 481"/>
              <a:gd name="T100" fmla="*/ 320040 w 325"/>
              <a:gd name="T101" fmla="*/ 358504 h 481"/>
              <a:gd name="T102" fmla="*/ 320040 w 325"/>
              <a:gd name="T103" fmla="*/ 375693 h 4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5"/>
              <a:gd name="T157" fmla="*/ 0 h 481"/>
              <a:gd name="T158" fmla="*/ 325 w 325"/>
              <a:gd name="T159" fmla="*/ 481 h 4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5" h="481">
                <a:moveTo>
                  <a:pt x="312" y="306"/>
                </a:moveTo>
                <a:lnTo>
                  <a:pt x="305" y="313"/>
                </a:lnTo>
                <a:lnTo>
                  <a:pt x="305" y="321"/>
                </a:lnTo>
                <a:lnTo>
                  <a:pt x="305" y="328"/>
                </a:lnTo>
                <a:lnTo>
                  <a:pt x="305" y="335"/>
                </a:lnTo>
                <a:lnTo>
                  <a:pt x="312" y="343"/>
                </a:lnTo>
                <a:lnTo>
                  <a:pt x="312" y="350"/>
                </a:lnTo>
                <a:lnTo>
                  <a:pt x="312" y="357"/>
                </a:lnTo>
                <a:lnTo>
                  <a:pt x="312" y="364"/>
                </a:lnTo>
                <a:lnTo>
                  <a:pt x="312" y="372"/>
                </a:lnTo>
                <a:lnTo>
                  <a:pt x="305" y="379"/>
                </a:lnTo>
                <a:lnTo>
                  <a:pt x="312" y="379"/>
                </a:lnTo>
                <a:lnTo>
                  <a:pt x="305" y="386"/>
                </a:lnTo>
                <a:lnTo>
                  <a:pt x="312" y="386"/>
                </a:lnTo>
                <a:lnTo>
                  <a:pt x="312" y="394"/>
                </a:lnTo>
                <a:lnTo>
                  <a:pt x="318" y="394"/>
                </a:lnTo>
                <a:lnTo>
                  <a:pt x="318" y="401"/>
                </a:lnTo>
                <a:lnTo>
                  <a:pt x="272" y="401"/>
                </a:lnTo>
                <a:lnTo>
                  <a:pt x="226" y="401"/>
                </a:lnTo>
                <a:lnTo>
                  <a:pt x="212" y="401"/>
                </a:lnTo>
                <a:lnTo>
                  <a:pt x="192" y="401"/>
                </a:lnTo>
                <a:lnTo>
                  <a:pt x="166" y="401"/>
                </a:lnTo>
                <a:lnTo>
                  <a:pt x="159" y="401"/>
                </a:lnTo>
                <a:lnTo>
                  <a:pt x="119" y="401"/>
                </a:lnTo>
                <a:lnTo>
                  <a:pt x="80" y="401"/>
                </a:lnTo>
                <a:lnTo>
                  <a:pt x="80" y="408"/>
                </a:lnTo>
                <a:lnTo>
                  <a:pt x="80" y="416"/>
                </a:lnTo>
                <a:lnTo>
                  <a:pt x="86" y="423"/>
                </a:lnTo>
                <a:lnTo>
                  <a:pt x="86" y="430"/>
                </a:lnTo>
                <a:lnTo>
                  <a:pt x="93" y="430"/>
                </a:lnTo>
                <a:lnTo>
                  <a:pt x="100" y="437"/>
                </a:lnTo>
                <a:lnTo>
                  <a:pt x="100" y="445"/>
                </a:lnTo>
                <a:lnTo>
                  <a:pt x="93" y="452"/>
                </a:lnTo>
                <a:lnTo>
                  <a:pt x="100" y="452"/>
                </a:lnTo>
                <a:lnTo>
                  <a:pt x="100" y="459"/>
                </a:lnTo>
                <a:lnTo>
                  <a:pt x="93" y="467"/>
                </a:lnTo>
                <a:lnTo>
                  <a:pt x="86" y="474"/>
                </a:lnTo>
                <a:lnTo>
                  <a:pt x="80" y="474"/>
                </a:lnTo>
                <a:lnTo>
                  <a:pt x="66" y="481"/>
                </a:lnTo>
                <a:lnTo>
                  <a:pt x="47" y="481"/>
                </a:lnTo>
                <a:lnTo>
                  <a:pt x="66" y="474"/>
                </a:lnTo>
                <a:lnTo>
                  <a:pt x="53" y="459"/>
                </a:lnTo>
                <a:lnTo>
                  <a:pt x="53" y="437"/>
                </a:lnTo>
                <a:lnTo>
                  <a:pt x="47" y="430"/>
                </a:lnTo>
                <a:lnTo>
                  <a:pt x="33" y="467"/>
                </a:lnTo>
                <a:lnTo>
                  <a:pt x="13" y="459"/>
                </a:lnTo>
                <a:lnTo>
                  <a:pt x="7" y="467"/>
                </a:lnTo>
                <a:lnTo>
                  <a:pt x="7" y="430"/>
                </a:lnTo>
                <a:lnTo>
                  <a:pt x="7" y="401"/>
                </a:lnTo>
                <a:lnTo>
                  <a:pt x="7" y="394"/>
                </a:lnTo>
                <a:lnTo>
                  <a:pt x="7" y="357"/>
                </a:lnTo>
                <a:lnTo>
                  <a:pt x="7" y="335"/>
                </a:lnTo>
                <a:lnTo>
                  <a:pt x="0" y="313"/>
                </a:lnTo>
                <a:lnTo>
                  <a:pt x="7" y="284"/>
                </a:lnTo>
                <a:lnTo>
                  <a:pt x="7" y="270"/>
                </a:lnTo>
                <a:lnTo>
                  <a:pt x="7" y="248"/>
                </a:lnTo>
                <a:lnTo>
                  <a:pt x="13" y="211"/>
                </a:lnTo>
                <a:lnTo>
                  <a:pt x="13" y="204"/>
                </a:lnTo>
                <a:lnTo>
                  <a:pt x="20" y="175"/>
                </a:lnTo>
                <a:lnTo>
                  <a:pt x="20" y="153"/>
                </a:lnTo>
                <a:lnTo>
                  <a:pt x="20" y="131"/>
                </a:lnTo>
                <a:lnTo>
                  <a:pt x="27" y="94"/>
                </a:lnTo>
                <a:lnTo>
                  <a:pt x="33" y="73"/>
                </a:lnTo>
                <a:lnTo>
                  <a:pt x="33" y="58"/>
                </a:lnTo>
                <a:lnTo>
                  <a:pt x="33" y="43"/>
                </a:lnTo>
                <a:lnTo>
                  <a:pt x="40" y="14"/>
                </a:lnTo>
                <a:lnTo>
                  <a:pt x="33" y="14"/>
                </a:lnTo>
                <a:lnTo>
                  <a:pt x="27" y="7"/>
                </a:lnTo>
                <a:lnTo>
                  <a:pt x="27" y="0"/>
                </a:lnTo>
                <a:lnTo>
                  <a:pt x="47" y="0"/>
                </a:lnTo>
                <a:lnTo>
                  <a:pt x="80" y="0"/>
                </a:lnTo>
                <a:lnTo>
                  <a:pt x="119" y="0"/>
                </a:lnTo>
                <a:lnTo>
                  <a:pt x="153" y="7"/>
                </a:lnTo>
                <a:lnTo>
                  <a:pt x="159" y="7"/>
                </a:lnTo>
                <a:lnTo>
                  <a:pt x="199" y="7"/>
                </a:lnTo>
                <a:lnTo>
                  <a:pt x="239" y="7"/>
                </a:lnTo>
                <a:lnTo>
                  <a:pt x="265" y="7"/>
                </a:lnTo>
                <a:lnTo>
                  <a:pt x="265" y="14"/>
                </a:lnTo>
                <a:lnTo>
                  <a:pt x="272" y="43"/>
                </a:lnTo>
                <a:lnTo>
                  <a:pt x="272" y="51"/>
                </a:lnTo>
                <a:lnTo>
                  <a:pt x="279" y="73"/>
                </a:lnTo>
                <a:lnTo>
                  <a:pt x="279" y="94"/>
                </a:lnTo>
                <a:lnTo>
                  <a:pt x="279" y="109"/>
                </a:lnTo>
                <a:lnTo>
                  <a:pt x="285" y="116"/>
                </a:lnTo>
                <a:lnTo>
                  <a:pt x="285" y="138"/>
                </a:lnTo>
                <a:lnTo>
                  <a:pt x="292" y="153"/>
                </a:lnTo>
                <a:lnTo>
                  <a:pt x="292" y="160"/>
                </a:lnTo>
                <a:lnTo>
                  <a:pt x="298" y="189"/>
                </a:lnTo>
                <a:lnTo>
                  <a:pt x="298" y="219"/>
                </a:lnTo>
                <a:lnTo>
                  <a:pt x="305" y="226"/>
                </a:lnTo>
                <a:lnTo>
                  <a:pt x="305" y="233"/>
                </a:lnTo>
                <a:lnTo>
                  <a:pt x="312" y="233"/>
                </a:lnTo>
                <a:lnTo>
                  <a:pt x="305" y="240"/>
                </a:lnTo>
                <a:lnTo>
                  <a:pt x="312" y="240"/>
                </a:lnTo>
                <a:lnTo>
                  <a:pt x="312" y="248"/>
                </a:lnTo>
                <a:lnTo>
                  <a:pt x="318" y="255"/>
                </a:lnTo>
                <a:lnTo>
                  <a:pt x="318" y="262"/>
                </a:lnTo>
                <a:lnTo>
                  <a:pt x="318" y="270"/>
                </a:lnTo>
                <a:lnTo>
                  <a:pt x="325" y="277"/>
                </a:lnTo>
                <a:lnTo>
                  <a:pt x="325" y="284"/>
                </a:lnTo>
                <a:lnTo>
                  <a:pt x="318" y="284"/>
                </a:lnTo>
                <a:lnTo>
                  <a:pt x="312" y="292"/>
                </a:lnTo>
                <a:lnTo>
                  <a:pt x="312" y="299"/>
                </a:lnTo>
                <a:lnTo>
                  <a:pt x="312" y="306"/>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188" name="Freeform 56"/>
          <p:cNvSpPr>
            <a:spLocks/>
          </p:cNvSpPr>
          <p:nvPr/>
        </p:nvSpPr>
        <p:spPr bwMode="auto">
          <a:xfrm>
            <a:off x="7013575" y="3105150"/>
            <a:ext cx="550863" cy="1074738"/>
          </a:xfrm>
          <a:custGeom>
            <a:avLst/>
            <a:gdLst>
              <a:gd name="T0" fmla="*/ 494443 w 537"/>
              <a:gd name="T1" fmla="*/ 1074738 h 879"/>
              <a:gd name="T2" fmla="*/ 510856 w 537"/>
              <a:gd name="T3" fmla="*/ 1046616 h 879"/>
              <a:gd name="T4" fmla="*/ 526243 w 537"/>
              <a:gd name="T5" fmla="*/ 989150 h 879"/>
              <a:gd name="T6" fmla="*/ 462643 w 537"/>
              <a:gd name="T7" fmla="*/ 637018 h 879"/>
              <a:gd name="T8" fmla="*/ 439049 w 537"/>
              <a:gd name="T9" fmla="*/ 551430 h 879"/>
              <a:gd name="T10" fmla="*/ 390836 w 537"/>
              <a:gd name="T11" fmla="*/ 418157 h 879"/>
              <a:gd name="T12" fmla="*/ 422636 w 537"/>
              <a:gd name="T13" fmla="*/ 256763 h 879"/>
              <a:gd name="T14" fmla="*/ 454436 w 537"/>
              <a:gd name="T15" fmla="*/ 199297 h 879"/>
              <a:gd name="T16" fmla="*/ 502650 w 537"/>
              <a:gd name="T17" fmla="*/ 171176 h 879"/>
              <a:gd name="T18" fmla="*/ 550863 w 537"/>
              <a:gd name="T19" fmla="*/ 103928 h 879"/>
              <a:gd name="T20" fmla="*/ 462643 w 537"/>
              <a:gd name="T21" fmla="*/ 0 h 879"/>
              <a:gd name="T22" fmla="*/ 367242 w 537"/>
              <a:gd name="T23" fmla="*/ 66025 h 879"/>
              <a:gd name="T24" fmla="*/ 319029 w 537"/>
              <a:gd name="T25" fmla="*/ 103928 h 879"/>
              <a:gd name="T26" fmla="*/ 295435 w 537"/>
              <a:gd name="T27" fmla="*/ 123491 h 879"/>
              <a:gd name="T28" fmla="*/ 255428 w 537"/>
              <a:gd name="T29" fmla="*/ 56243 h 879"/>
              <a:gd name="T30" fmla="*/ 183621 w 537"/>
              <a:gd name="T31" fmla="*/ 8559 h 879"/>
              <a:gd name="T32" fmla="*/ 118995 w 537"/>
              <a:gd name="T33" fmla="*/ 141831 h 879"/>
              <a:gd name="T34" fmla="*/ 87194 w 537"/>
              <a:gd name="T35" fmla="*/ 199297 h 879"/>
              <a:gd name="T36" fmla="*/ 55394 w 537"/>
              <a:gd name="T37" fmla="*/ 256763 h 879"/>
              <a:gd name="T38" fmla="*/ 0 w 537"/>
              <a:gd name="T39" fmla="*/ 390036 h 879"/>
              <a:gd name="T40" fmla="*/ 63601 w 537"/>
              <a:gd name="T41" fmla="*/ 503745 h 879"/>
              <a:gd name="T42" fmla="*/ 135408 w 537"/>
              <a:gd name="T43" fmla="*/ 465842 h 879"/>
              <a:gd name="T44" fmla="*/ 207215 w 537"/>
              <a:gd name="T45" fmla="*/ 475624 h 879"/>
              <a:gd name="T46" fmla="*/ 279022 w 537"/>
              <a:gd name="T47" fmla="*/ 541648 h 879"/>
              <a:gd name="T48" fmla="*/ 287228 w 537"/>
              <a:gd name="T49" fmla="*/ 656581 h 879"/>
              <a:gd name="T50" fmla="*/ 270815 w 537"/>
              <a:gd name="T51" fmla="*/ 712824 h 879"/>
              <a:gd name="T52" fmla="*/ 310822 w 537"/>
              <a:gd name="T53" fmla="*/ 827756 h 879"/>
              <a:gd name="T54" fmla="*/ 359035 w 537"/>
              <a:gd name="T55" fmla="*/ 865659 h 879"/>
              <a:gd name="T56" fmla="*/ 414429 w 537"/>
              <a:gd name="T57" fmla="*/ 961029 h 879"/>
              <a:gd name="T58" fmla="*/ 462643 w 537"/>
              <a:gd name="T59" fmla="*/ 1064957 h 879"/>
              <a:gd name="T60" fmla="*/ 519063 w 537"/>
              <a:gd name="T61" fmla="*/ 1027053 h 879"/>
              <a:gd name="T62" fmla="*/ 534450 w 537"/>
              <a:gd name="T63" fmla="*/ 970810 h 8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7"/>
              <a:gd name="T97" fmla="*/ 0 h 879"/>
              <a:gd name="T98" fmla="*/ 537 w 537"/>
              <a:gd name="T99" fmla="*/ 879 h 87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7" h="879">
                <a:moveTo>
                  <a:pt x="482" y="879"/>
                </a:moveTo>
                <a:cubicBezTo>
                  <a:pt x="487" y="871"/>
                  <a:pt x="494" y="865"/>
                  <a:pt x="498" y="856"/>
                </a:cubicBezTo>
                <a:cubicBezTo>
                  <a:pt x="505" y="841"/>
                  <a:pt x="513" y="809"/>
                  <a:pt x="513" y="809"/>
                </a:cubicBezTo>
                <a:cubicBezTo>
                  <a:pt x="528" y="709"/>
                  <a:pt x="497" y="609"/>
                  <a:pt x="451" y="521"/>
                </a:cubicBezTo>
                <a:cubicBezTo>
                  <a:pt x="440" y="499"/>
                  <a:pt x="439" y="473"/>
                  <a:pt x="428" y="451"/>
                </a:cubicBezTo>
                <a:cubicBezTo>
                  <a:pt x="407" y="410"/>
                  <a:pt x="391" y="389"/>
                  <a:pt x="381" y="342"/>
                </a:cubicBezTo>
                <a:cubicBezTo>
                  <a:pt x="388" y="301"/>
                  <a:pt x="391" y="248"/>
                  <a:pt x="412" y="210"/>
                </a:cubicBezTo>
                <a:cubicBezTo>
                  <a:pt x="421" y="194"/>
                  <a:pt x="425" y="169"/>
                  <a:pt x="443" y="163"/>
                </a:cubicBezTo>
                <a:cubicBezTo>
                  <a:pt x="476" y="152"/>
                  <a:pt x="460" y="160"/>
                  <a:pt x="490" y="140"/>
                </a:cubicBezTo>
                <a:cubicBezTo>
                  <a:pt x="517" y="100"/>
                  <a:pt x="523" y="128"/>
                  <a:pt x="537" y="85"/>
                </a:cubicBezTo>
                <a:cubicBezTo>
                  <a:pt x="521" y="21"/>
                  <a:pt x="513" y="18"/>
                  <a:pt x="451" y="0"/>
                </a:cubicBezTo>
                <a:cubicBezTo>
                  <a:pt x="391" y="19"/>
                  <a:pt x="405" y="17"/>
                  <a:pt x="358" y="54"/>
                </a:cubicBezTo>
                <a:cubicBezTo>
                  <a:pt x="343" y="65"/>
                  <a:pt x="327" y="75"/>
                  <a:pt x="311" y="85"/>
                </a:cubicBezTo>
                <a:cubicBezTo>
                  <a:pt x="303" y="90"/>
                  <a:pt x="288" y="101"/>
                  <a:pt x="288" y="101"/>
                </a:cubicBezTo>
                <a:cubicBezTo>
                  <a:pt x="248" y="88"/>
                  <a:pt x="267" y="101"/>
                  <a:pt x="249" y="46"/>
                </a:cubicBezTo>
                <a:cubicBezTo>
                  <a:pt x="246" y="38"/>
                  <a:pt x="189" y="11"/>
                  <a:pt x="179" y="7"/>
                </a:cubicBezTo>
                <a:cubicBezTo>
                  <a:pt x="138" y="35"/>
                  <a:pt x="132" y="70"/>
                  <a:pt x="116" y="116"/>
                </a:cubicBezTo>
                <a:cubicBezTo>
                  <a:pt x="114" y="122"/>
                  <a:pt x="89" y="157"/>
                  <a:pt x="85" y="163"/>
                </a:cubicBezTo>
                <a:cubicBezTo>
                  <a:pt x="69" y="215"/>
                  <a:pt x="91" y="155"/>
                  <a:pt x="54" y="210"/>
                </a:cubicBezTo>
                <a:cubicBezTo>
                  <a:pt x="25" y="252"/>
                  <a:pt x="45" y="287"/>
                  <a:pt x="0" y="319"/>
                </a:cubicBezTo>
                <a:cubicBezTo>
                  <a:pt x="8" y="374"/>
                  <a:pt x="8" y="393"/>
                  <a:pt x="62" y="412"/>
                </a:cubicBezTo>
                <a:cubicBezTo>
                  <a:pt x="89" y="403"/>
                  <a:pt x="109" y="397"/>
                  <a:pt x="132" y="381"/>
                </a:cubicBezTo>
                <a:cubicBezTo>
                  <a:pt x="187" y="400"/>
                  <a:pt x="163" y="402"/>
                  <a:pt x="202" y="389"/>
                </a:cubicBezTo>
                <a:cubicBezTo>
                  <a:pt x="227" y="406"/>
                  <a:pt x="247" y="426"/>
                  <a:pt x="272" y="443"/>
                </a:cubicBezTo>
                <a:cubicBezTo>
                  <a:pt x="299" y="483"/>
                  <a:pt x="296" y="487"/>
                  <a:pt x="280" y="537"/>
                </a:cubicBezTo>
                <a:cubicBezTo>
                  <a:pt x="275" y="552"/>
                  <a:pt x="264" y="583"/>
                  <a:pt x="264" y="583"/>
                </a:cubicBezTo>
                <a:cubicBezTo>
                  <a:pt x="275" y="617"/>
                  <a:pt x="292" y="642"/>
                  <a:pt x="303" y="677"/>
                </a:cubicBezTo>
                <a:cubicBezTo>
                  <a:pt x="309" y="695"/>
                  <a:pt x="335" y="697"/>
                  <a:pt x="350" y="708"/>
                </a:cubicBezTo>
                <a:cubicBezTo>
                  <a:pt x="363" y="747"/>
                  <a:pt x="364" y="772"/>
                  <a:pt x="404" y="786"/>
                </a:cubicBezTo>
                <a:cubicBezTo>
                  <a:pt x="419" y="829"/>
                  <a:pt x="416" y="848"/>
                  <a:pt x="451" y="871"/>
                </a:cubicBezTo>
                <a:cubicBezTo>
                  <a:pt x="490" y="864"/>
                  <a:pt x="489" y="874"/>
                  <a:pt x="506" y="840"/>
                </a:cubicBezTo>
                <a:cubicBezTo>
                  <a:pt x="513" y="826"/>
                  <a:pt x="521" y="794"/>
                  <a:pt x="521" y="794"/>
                </a:cubicBezTo>
              </a:path>
            </a:pathLst>
          </a:custGeom>
          <a:solidFill>
            <a:srgbClr val="FFFF00"/>
          </a:solidFill>
          <a:ln w="9525">
            <a:solidFill>
              <a:srgbClr val="000000"/>
            </a:solidFill>
            <a:round/>
            <a:headEnd/>
            <a:tailEnd/>
          </a:ln>
        </p:spPr>
        <p:txBody>
          <a:bodyPr/>
          <a:lstStyle/>
          <a:p>
            <a:pPr algn="ctr" eaLnBrk="0" hangingPunct="0"/>
            <a:endParaRPr lang="en-US">
              <a:solidFill>
                <a:srgbClr val="000000"/>
              </a:solidFill>
            </a:endParaRPr>
          </a:p>
        </p:txBody>
      </p:sp>
      <p:sp>
        <p:nvSpPr>
          <p:cNvPr id="7189" name="Freeform 57"/>
          <p:cNvSpPr>
            <a:spLocks/>
          </p:cNvSpPr>
          <p:nvPr/>
        </p:nvSpPr>
        <p:spPr bwMode="auto">
          <a:xfrm>
            <a:off x="7305675" y="2260600"/>
            <a:ext cx="458788" cy="419100"/>
          </a:xfrm>
          <a:custGeom>
            <a:avLst/>
            <a:gdLst>
              <a:gd name="T0" fmla="*/ 293831 w 445"/>
              <a:gd name="T1" fmla="*/ 257814 h 343"/>
              <a:gd name="T2" fmla="*/ 280428 w 445"/>
              <a:gd name="T3" fmla="*/ 276142 h 343"/>
              <a:gd name="T4" fmla="*/ 267025 w 445"/>
              <a:gd name="T5" fmla="*/ 294470 h 343"/>
              <a:gd name="T6" fmla="*/ 253622 w 445"/>
              <a:gd name="T7" fmla="*/ 320129 h 343"/>
              <a:gd name="T8" fmla="*/ 233002 w 445"/>
              <a:gd name="T9" fmla="*/ 347010 h 343"/>
              <a:gd name="T10" fmla="*/ 225786 w 445"/>
              <a:gd name="T11" fmla="*/ 365338 h 343"/>
              <a:gd name="T12" fmla="*/ 219600 w 445"/>
              <a:gd name="T13" fmla="*/ 392219 h 343"/>
              <a:gd name="T14" fmla="*/ 191763 w 445"/>
              <a:gd name="T15" fmla="*/ 392219 h 343"/>
              <a:gd name="T16" fmla="*/ 171143 w 445"/>
              <a:gd name="T17" fmla="*/ 392219 h 343"/>
              <a:gd name="T18" fmla="*/ 163927 w 445"/>
              <a:gd name="T19" fmla="*/ 409325 h 343"/>
              <a:gd name="T20" fmla="*/ 137121 w 445"/>
              <a:gd name="T21" fmla="*/ 419100 h 343"/>
              <a:gd name="T22" fmla="*/ 103098 w 445"/>
              <a:gd name="T23" fmla="*/ 419100 h 343"/>
              <a:gd name="T24" fmla="*/ 82479 w 445"/>
              <a:gd name="T25" fmla="*/ 409325 h 343"/>
              <a:gd name="T26" fmla="*/ 61859 w 445"/>
              <a:gd name="T27" fmla="*/ 392219 h 343"/>
              <a:gd name="T28" fmla="*/ 54642 w 445"/>
              <a:gd name="T29" fmla="*/ 383666 h 343"/>
              <a:gd name="T30" fmla="*/ 41239 w 445"/>
              <a:gd name="T31" fmla="*/ 373891 h 343"/>
              <a:gd name="T32" fmla="*/ 35053 w 445"/>
              <a:gd name="T33" fmla="*/ 356785 h 343"/>
              <a:gd name="T34" fmla="*/ 14434 w 445"/>
              <a:gd name="T35" fmla="*/ 338457 h 343"/>
              <a:gd name="T36" fmla="*/ 0 w 445"/>
              <a:gd name="T37" fmla="*/ 311576 h 343"/>
              <a:gd name="T38" fmla="*/ 7217 w 445"/>
              <a:gd name="T39" fmla="*/ 284695 h 343"/>
              <a:gd name="T40" fmla="*/ 27837 w 445"/>
              <a:gd name="T41" fmla="*/ 276142 h 343"/>
              <a:gd name="T42" fmla="*/ 41239 w 445"/>
              <a:gd name="T43" fmla="*/ 257814 h 343"/>
              <a:gd name="T44" fmla="*/ 41239 w 445"/>
              <a:gd name="T45" fmla="*/ 230933 h 343"/>
              <a:gd name="T46" fmla="*/ 54642 w 445"/>
              <a:gd name="T47" fmla="*/ 205273 h 343"/>
              <a:gd name="T48" fmla="*/ 69076 w 445"/>
              <a:gd name="T49" fmla="*/ 222380 h 343"/>
              <a:gd name="T50" fmla="*/ 75262 w 445"/>
              <a:gd name="T51" fmla="*/ 195499 h 343"/>
              <a:gd name="T52" fmla="*/ 89696 w 445"/>
              <a:gd name="T53" fmla="*/ 178392 h 343"/>
              <a:gd name="T54" fmla="*/ 109284 w 445"/>
              <a:gd name="T55" fmla="*/ 151511 h 343"/>
              <a:gd name="T56" fmla="*/ 129904 w 445"/>
              <a:gd name="T57" fmla="*/ 160064 h 343"/>
              <a:gd name="T58" fmla="*/ 150524 w 445"/>
              <a:gd name="T59" fmla="*/ 133183 h 343"/>
              <a:gd name="T60" fmla="*/ 171143 w 445"/>
              <a:gd name="T61" fmla="*/ 116077 h 343"/>
              <a:gd name="T62" fmla="*/ 171143 w 445"/>
              <a:gd name="T63" fmla="*/ 89196 h 343"/>
              <a:gd name="T64" fmla="*/ 184546 w 445"/>
              <a:gd name="T65" fmla="*/ 53762 h 343"/>
              <a:gd name="T66" fmla="*/ 191763 w 445"/>
              <a:gd name="T67" fmla="*/ 17106 h 343"/>
              <a:gd name="T68" fmla="*/ 198980 w 445"/>
              <a:gd name="T69" fmla="*/ 26881 h 343"/>
              <a:gd name="T70" fmla="*/ 198980 w 445"/>
              <a:gd name="T71" fmla="*/ 89196 h 343"/>
              <a:gd name="T72" fmla="*/ 267025 w 445"/>
              <a:gd name="T73" fmla="*/ 116077 h 343"/>
              <a:gd name="T74" fmla="*/ 308264 w 445"/>
              <a:gd name="T75" fmla="*/ 168618 h 343"/>
              <a:gd name="T76" fmla="*/ 328884 w 445"/>
              <a:gd name="T77" fmla="*/ 151511 h 343"/>
              <a:gd name="T78" fmla="*/ 348473 w 445"/>
              <a:gd name="T79" fmla="*/ 151511 h 343"/>
              <a:gd name="T80" fmla="*/ 355690 w 445"/>
              <a:gd name="T81" fmla="*/ 133183 h 343"/>
              <a:gd name="T82" fmla="*/ 362906 w 445"/>
              <a:gd name="T83" fmla="*/ 133183 h 343"/>
              <a:gd name="T84" fmla="*/ 389712 w 445"/>
              <a:gd name="T85" fmla="*/ 141736 h 343"/>
              <a:gd name="T86" fmla="*/ 396929 w 445"/>
              <a:gd name="T87" fmla="*/ 124630 h 343"/>
              <a:gd name="T88" fmla="*/ 417549 w 445"/>
              <a:gd name="T89" fmla="*/ 116077 h 343"/>
              <a:gd name="T90" fmla="*/ 444354 w 445"/>
              <a:gd name="T91" fmla="*/ 133183 h 343"/>
              <a:gd name="T92" fmla="*/ 451571 w 445"/>
              <a:gd name="T93" fmla="*/ 133183 h 343"/>
              <a:gd name="T94" fmla="*/ 458788 w 445"/>
              <a:gd name="T95" fmla="*/ 141736 h 343"/>
              <a:gd name="T96" fmla="*/ 458788 w 445"/>
              <a:gd name="T97" fmla="*/ 151511 h 343"/>
              <a:gd name="T98" fmla="*/ 451571 w 445"/>
              <a:gd name="T99" fmla="*/ 178392 h 343"/>
              <a:gd name="T100" fmla="*/ 410332 w 445"/>
              <a:gd name="T101" fmla="*/ 151511 h 343"/>
              <a:gd name="T102" fmla="*/ 396929 w 445"/>
              <a:gd name="T103" fmla="*/ 178392 h 343"/>
              <a:gd name="T104" fmla="*/ 383526 w 445"/>
              <a:gd name="T105" fmla="*/ 195499 h 343"/>
              <a:gd name="T106" fmla="*/ 369092 w 445"/>
              <a:gd name="T107" fmla="*/ 213827 h 343"/>
              <a:gd name="T108" fmla="*/ 355690 w 445"/>
              <a:gd name="T109" fmla="*/ 230933 h 343"/>
              <a:gd name="T110" fmla="*/ 335070 w 445"/>
              <a:gd name="T111" fmla="*/ 240708 h 343"/>
              <a:gd name="T112" fmla="*/ 321667 w 445"/>
              <a:gd name="T113" fmla="*/ 267589 h 3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5"/>
              <a:gd name="T172" fmla="*/ 0 h 343"/>
              <a:gd name="T173" fmla="*/ 445 w 445"/>
              <a:gd name="T174" fmla="*/ 343 h 3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5" h="343">
                <a:moveTo>
                  <a:pt x="312" y="219"/>
                </a:moveTo>
                <a:lnTo>
                  <a:pt x="305" y="226"/>
                </a:lnTo>
                <a:lnTo>
                  <a:pt x="285" y="219"/>
                </a:lnTo>
                <a:lnTo>
                  <a:pt x="285" y="211"/>
                </a:lnTo>
                <a:lnTo>
                  <a:pt x="272" y="204"/>
                </a:lnTo>
                <a:lnTo>
                  <a:pt x="272" y="211"/>
                </a:lnTo>
                <a:lnTo>
                  <a:pt x="266" y="219"/>
                </a:lnTo>
                <a:lnTo>
                  <a:pt x="272" y="226"/>
                </a:lnTo>
                <a:lnTo>
                  <a:pt x="266" y="226"/>
                </a:lnTo>
                <a:lnTo>
                  <a:pt x="266" y="233"/>
                </a:lnTo>
                <a:lnTo>
                  <a:pt x="259" y="233"/>
                </a:lnTo>
                <a:lnTo>
                  <a:pt x="259" y="241"/>
                </a:lnTo>
                <a:lnTo>
                  <a:pt x="246" y="248"/>
                </a:lnTo>
                <a:lnTo>
                  <a:pt x="252" y="248"/>
                </a:lnTo>
                <a:lnTo>
                  <a:pt x="246" y="255"/>
                </a:lnTo>
                <a:lnTo>
                  <a:pt x="246" y="262"/>
                </a:lnTo>
                <a:lnTo>
                  <a:pt x="239" y="270"/>
                </a:lnTo>
                <a:lnTo>
                  <a:pt x="232" y="277"/>
                </a:lnTo>
                <a:lnTo>
                  <a:pt x="226" y="277"/>
                </a:lnTo>
                <a:lnTo>
                  <a:pt x="226" y="284"/>
                </a:lnTo>
                <a:lnTo>
                  <a:pt x="219" y="284"/>
                </a:lnTo>
                <a:lnTo>
                  <a:pt x="219" y="292"/>
                </a:lnTo>
                <a:lnTo>
                  <a:pt x="213" y="299"/>
                </a:lnTo>
                <a:lnTo>
                  <a:pt x="219" y="299"/>
                </a:lnTo>
                <a:lnTo>
                  <a:pt x="219" y="306"/>
                </a:lnTo>
                <a:lnTo>
                  <a:pt x="213" y="306"/>
                </a:lnTo>
                <a:lnTo>
                  <a:pt x="213" y="314"/>
                </a:lnTo>
                <a:lnTo>
                  <a:pt x="213" y="321"/>
                </a:lnTo>
                <a:lnTo>
                  <a:pt x="206" y="321"/>
                </a:lnTo>
                <a:lnTo>
                  <a:pt x="199" y="321"/>
                </a:lnTo>
                <a:lnTo>
                  <a:pt x="193" y="321"/>
                </a:lnTo>
                <a:lnTo>
                  <a:pt x="186" y="321"/>
                </a:lnTo>
                <a:lnTo>
                  <a:pt x="179" y="328"/>
                </a:lnTo>
                <a:lnTo>
                  <a:pt x="173" y="328"/>
                </a:lnTo>
                <a:lnTo>
                  <a:pt x="166" y="328"/>
                </a:lnTo>
                <a:lnTo>
                  <a:pt x="166" y="321"/>
                </a:lnTo>
                <a:lnTo>
                  <a:pt x="159" y="328"/>
                </a:lnTo>
                <a:lnTo>
                  <a:pt x="166" y="328"/>
                </a:lnTo>
                <a:lnTo>
                  <a:pt x="166" y="335"/>
                </a:lnTo>
                <a:lnTo>
                  <a:pt x="159" y="335"/>
                </a:lnTo>
                <a:lnTo>
                  <a:pt x="153" y="335"/>
                </a:lnTo>
                <a:lnTo>
                  <a:pt x="146" y="335"/>
                </a:lnTo>
                <a:lnTo>
                  <a:pt x="140" y="335"/>
                </a:lnTo>
                <a:lnTo>
                  <a:pt x="133" y="343"/>
                </a:lnTo>
                <a:lnTo>
                  <a:pt x="120" y="335"/>
                </a:lnTo>
                <a:lnTo>
                  <a:pt x="113" y="335"/>
                </a:lnTo>
                <a:lnTo>
                  <a:pt x="106" y="343"/>
                </a:lnTo>
                <a:lnTo>
                  <a:pt x="100" y="343"/>
                </a:lnTo>
                <a:lnTo>
                  <a:pt x="93" y="343"/>
                </a:lnTo>
                <a:lnTo>
                  <a:pt x="87" y="343"/>
                </a:lnTo>
                <a:lnTo>
                  <a:pt x="80" y="343"/>
                </a:lnTo>
                <a:lnTo>
                  <a:pt x="80" y="335"/>
                </a:lnTo>
                <a:lnTo>
                  <a:pt x="73" y="335"/>
                </a:lnTo>
                <a:lnTo>
                  <a:pt x="67" y="335"/>
                </a:lnTo>
                <a:lnTo>
                  <a:pt x="67" y="328"/>
                </a:lnTo>
                <a:lnTo>
                  <a:pt x="60" y="321"/>
                </a:lnTo>
                <a:lnTo>
                  <a:pt x="67" y="321"/>
                </a:lnTo>
                <a:lnTo>
                  <a:pt x="67" y="314"/>
                </a:lnTo>
                <a:lnTo>
                  <a:pt x="60" y="314"/>
                </a:lnTo>
                <a:lnTo>
                  <a:pt x="53" y="314"/>
                </a:lnTo>
                <a:lnTo>
                  <a:pt x="47" y="314"/>
                </a:lnTo>
                <a:lnTo>
                  <a:pt x="47" y="306"/>
                </a:lnTo>
                <a:lnTo>
                  <a:pt x="40" y="299"/>
                </a:lnTo>
                <a:lnTo>
                  <a:pt x="40" y="306"/>
                </a:lnTo>
                <a:lnTo>
                  <a:pt x="40" y="299"/>
                </a:lnTo>
                <a:lnTo>
                  <a:pt x="34" y="299"/>
                </a:lnTo>
                <a:lnTo>
                  <a:pt x="27" y="292"/>
                </a:lnTo>
                <a:lnTo>
                  <a:pt x="34" y="292"/>
                </a:lnTo>
                <a:lnTo>
                  <a:pt x="27" y="292"/>
                </a:lnTo>
                <a:lnTo>
                  <a:pt x="20" y="284"/>
                </a:lnTo>
                <a:lnTo>
                  <a:pt x="20" y="277"/>
                </a:lnTo>
                <a:lnTo>
                  <a:pt x="14" y="277"/>
                </a:lnTo>
                <a:lnTo>
                  <a:pt x="14" y="270"/>
                </a:lnTo>
                <a:lnTo>
                  <a:pt x="14" y="262"/>
                </a:lnTo>
                <a:lnTo>
                  <a:pt x="7" y="255"/>
                </a:lnTo>
                <a:lnTo>
                  <a:pt x="0" y="255"/>
                </a:lnTo>
                <a:lnTo>
                  <a:pt x="0" y="248"/>
                </a:lnTo>
                <a:lnTo>
                  <a:pt x="7" y="248"/>
                </a:lnTo>
                <a:lnTo>
                  <a:pt x="7" y="241"/>
                </a:lnTo>
                <a:lnTo>
                  <a:pt x="7" y="233"/>
                </a:lnTo>
                <a:lnTo>
                  <a:pt x="7" y="226"/>
                </a:lnTo>
                <a:lnTo>
                  <a:pt x="14" y="226"/>
                </a:lnTo>
                <a:lnTo>
                  <a:pt x="20" y="226"/>
                </a:lnTo>
                <a:lnTo>
                  <a:pt x="27" y="226"/>
                </a:lnTo>
                <a:lnTo>
                  <a:pt x="34" y="219"/>
                </a:lnTo>
                <a:lnTo>
                  <a:pt x="34" y="211"/>
                </a:lnTo>
                <a:lnTo>
                  <a:pt x="34" y="204"/>
                </a:lnTo>
                <a:lnTo>
                  <a:pt x="40" y="211"/>
                </a:lnTo>
                <a:lnTo>
                  <a:pt x="40" y="204"/>
                </a:lnTo>
                <a:lnTo>
                  <a:pt x="47" y="204"/>
                </a:lnTo>
                <a:lnTo>
                  <a:pt x="40" y="197"/>
                </a:lnTo>
                <a:lnTo>
                  <a:pt x="40" y="189"/>
                </a:lnTo>
                <a:lnTo>
                  <a:pt x="47" y="182"/>
                </a:lnTo>
                <a:lnTo>
                  <a:pt x="47" y="175"/>
                </a:lnTo>
                <a:lnTo>
                  <a:pt x="53" y="175"/>
                </a:lnTo>
                <a:lnTo>
                  <a:pt x="53" y="168"/>
                </a:lnTo>
                <a:lnTo>
                  <a:pt x="60" y="168"/>
                </a:lnTo>
                <a:lnTo>
                  <a:pt x="67" y="168"/>
                </a:lnTo>
                <a:lnTo>
                  <a:pt x="67" y="175"/>
                </a:lnTo>
                <a:lnTo>
                  <a:pt x="67" y="182"/>
                </a:lnTo>
                <a:lnTo>
                  <a:pt x="73" y="175"/>
                </a:lnTo>
                <a:lnTo>
                  <a:pt x="80" y="175"/>
                </a:lnTo>
                <a:lnTo>
                  <a:pt x="80" y="168"/>
                </a:lnTo>
                <a:lnTo>
                  <a:pt x="73" y="160"/>
                </a:lnTo>
                <a:lnTo>
                  <a:pt x="80" y="160"/>
                </a:lnTo>
                <a:lnTo>
                  <a:pt x="80" y="153"/>
                </a:lnTo>
                <a:lnTo>
                  <a:pt x="80" y="146"/>
                </a:lnTo>
                <a:lnTo>
                  <a:pt x="87" y="146"/>
                </a:lnTo>
                <a:lnTo>
                  <a:pt x="87" y="138"/>
                </a:lnTo>
                <a:lnTo>
                  <a:pt x="100" y="138"/>
                </a:lnTo>
                <a:lnTo>
                  <a:pt x="100" y="131"/>
                </a:lnTo>
                <a:lnTo>
                  <a:pt x="106" y="124"/>
                </a:lnTo>
                <a:lnTo>
                  <a:pt x="113" y="124"/>
                </a:lnTo>
                <a:lnTo>
                  <a:pt x="113" y="131"/>
                </a:lnTo>
                <a:lnTo>
                  <a:pt x="120" y="131"/>
                </a:lnTo>
                <a:lnTo>
                  <a:pt x="126" y="131"/>
                </a:lnTo>
                <a:lnTo>
                  <a:pt x="133" y="124"/>
                </a:lnTo>
                <a:lnTo>
                  <a:pt x="140" y="116"/>
                </a:lnTo>
                <a:lnTo>
                  <a:pt x="146" y="116"/>
                </a:lnTo>
                <a:lnTo>
                  <a:pt x="146" y="109"/>
                </a:lnTo>
                <a:lnTo>
                  <a:pt x="153" y="109"/>
                </a:lnTo>
                <a:lnTo>
                  <a:pt x="159" y="109"/>
                </a:lnTo>
                <a:lnTo>
                  <a:pt x="159" y="102"/>
                </a:lnTo>
                <a:lnTo>
                  <a:pt x="166" y="95"/>
                </a:lnTo>
                <a:lnTo>
                  <a:pt x="159" y="87"/>
                </a:lnTo>
                <a:lnTo>
                  <a:pt x="166" y="87"/>
                </a:lnTo>
                <a:lnTo>
                  <a:pt x="166" y="80"/>
                </a:lnTo>
                <a:lnTo>
                  <a:pt x="166" y="73"/>
                </a:lnTo>
                <a:lnTo>
                  <a:pt x="173" y="73"/>
                </a:lnTo>
                <a:lnTo>
                  <a:pt x="173" y="65"/>
                </a:lnTo>
                <a:lnTo>
                  <a:pt x="179" y="51"/>
                </a:lnTo>
                <a:lnTo>
                  <a:pt x="179" y="44"/>
                </a:lnTo>
                <a:lnTo>
                  <a:pt x="186" y="36"/>
                </a:lnTo>
                <a:lnTo>
                  <a:pt x="186" y="29"/>
                </a:lnTo>
                <a:lnTo>
                  <a:pt x="186" y="22"/>
                </a:lnTo>
                <a:lnTo>
                  <a:pt x="186" y="14"/>
                </a:lnTo>
                <a:lnTo>
                  <a:pt x="179" y="7"/>
                </a:lnTo>
                <a:lnTo>
                  <a:pt x="186" y="7"/>
                </a:lnTo>
                <a:lnTo>
                  <a:pt x="193" y="0"/>
                </a:lnTo>
                <a:lnTo>
                  <a:pt x="193" y="22"/>
                </a:lnTo>
                <a:lnTo>
                  <a:pt x="193" y="29"/>
                </a:lnTo>
                <a:lnTo>
                  <a:pt x="193" y="51"/>
                </a:lnTo>
                <a:lnTo>
                  <a:pt x="193" y="65"/>
                </a:lnTo>
                <a:lnTo>
                  <a:pt x="193" y="73"/>
                </a:lnTo>
                <a:lnTo>
                  <a:pt x="193" y="95"/>
                </a:lnTo>
                <a:lnTo>
                  <a:pt x="199" y="95"/>
                </a:lnTo>
                <a:lnTo>
                  <a:pt x="246" y="95"/>
                </a:lnTo>
                <a:lnTo>
                  <a:pt x="259" y="95"/>
                </a:lnTo>
                <a:lnTo>
                  <a:pt x="285" y="95"/>
                </a:lnTo>
                <a:lnTo>
                  <a:pt x="285" y="146"/>
                </a:lnTo>
                <a:lnTo>
                  <a:pt x="292" y="146"/>
                </a:lnTo>
                <a:lnTo>
                  <a:pt x="299" y="138"/>
                </a:lnTo>
                <a:lnTo>
                  <a:pt x="305" y="138"/>
                </a:lnTo>
                <a:lnTo>
                  <a:pt x="305" y="131"/>
                </a:lnTo>
                <a:lnTo>
                  <a:pt x="319" y="131"/>
                </a:lnTo>
                <a:lnTo>
                  <a:pt x="319" y="124"/>
                </a:lnTo>
                <a:lnTo>
                  <a:pt x="325" y="124"/>
                </a:lnTo>
                <a:lnTo>
                  <a:pt x="325" y="116"/>
                </a:lnTo>
                <a:lnTo>
                  <a:pt x="332" y="124"/>
                </a:lnTo>
                <a:lnTo>
                  <a:pt x="338" y="124"/>
                </a:lnTo>
                <a:lnTo>
                  <a:pt x="345" y="116"/>
                </a:lnTo>
                <a:lnTo>
                  <a:pt x="345" y="109"/>
                </a:lnTo>
                <a:lnTo>
                  <a:pt x="352" y="109"/>
                </a:lnTo>
                <a:lnTo>
                  <a:pt x="345" y="109"/>
                </a:lnTo>
                <a:lnTo>
                  <a:pt x="352" y="102"/>
                </a:lnTo>
                <a:lnTo>
                  <a:pt x="358" y="102"/>
                </a:lnTo>
                <a:lnTo>
                  <a:pt x="358" y="109"/>
                </a:lnTo>
                <a:lnTo>
                  <a:pt x="352" y="109"/>
                </a:lnTo>
                <a:lnTo>
                  <a:pt x="358" y="109"/>
                </a:lnTo>
                <a:lnTo>
                  <a:pt x="365" y="116"/>
                </a:lnTo>
                <a:lnTo>
                  <a:pt x="372" y="116"/>
                </a:lnTo>
                <a:lnTo>
                  <a:pt x="378" y="116"/>
                </a:lnTo>
                <a:lnTo>
                  <a:pt x="385" y="109"/>
                </a:lnTo>
                <a:lnTo>
                  <a:pt x="378" y="109"/>
                </a:lnTo>
                <a:lnTo>
                  <a:pt x="385" y="109"/>
                </a:lnTo>
                <a:lnTo>
                  <a:pt x="385" y="102"/>
                </a:lnTo>
                <a:lnTo>
                  <a:pt x="391" y="102"/>
                </a:lnTo>
                <a:lnTo>
                  <a:pt x="398" y="102"/>
                </a:lnTo>
                <a:lnTo>
                  <a:pt x="405" y="102"/>
                </a:lnTo>
                <a:lnTo>
                  <a:pt x="405" y="95"/>
                </a:lnTo>
                <a:lnTo>
                  <a:pt x="411" y="102"/>
                </a:lnTo>
                <a:lnTo>
                  <a:pt x="418" y="102"/>
                </a:lnTo>
                <a:lnTo>
                  <a:pt x="425" y="109"/>
                </a:lnTo>
                <a:lnTo>
                  <a:pt x="431" y="109"/>
                </a:lnTo>
                <a:lnTo>
                  <a:pt x="425" y="102"/>
                </a:lnTo>
                <a:lnTo>
                  <a:pt x="431" y="109"/>
                </a:lnTo>
                <a:lnTo>
                  <a:pt x="431" y="102"/>
                </a:lnTo>
                <a:lnTo>
                  <a:pt x="438" y="109"/>
                </a:lnTo>
                <a:lnTo>
                  <a:pt x="431" y="109"/>
                </a:lnTo>
                <a:lnTo>
                  <a:pt x="431" y="116"/>
                </a:lnTo>
                <a:lnTo>
                  <a:pt x="438" y="116"/>
                </a:lnTo>
                <a:lnTo>
                  <a:pt x="445" y="116"/>
                </a:lnTo>
                <a:lnTo>
                  <a:pt x="438" y="116"/>
                </a:lnTo>
                <a:lnTo>
                  <a:pt x="445" y="124"/>
                </a:lnTo>
                <a:lnTo>
                  <a:pt x="438" y="124"/>
                </a:lnTo>
                <a:lnTo>
                  <a:pt x="445" y="124"/>
                </a:lnTo>
                <a:lnTo>
                  <a:pt x="445" y="131"/>
                </a:lnTo>
                <a:lnTo>
                  <a:pt x="445" y="138"/>
                </a:lnTo>
                <a:lnTo>
                  <a:pt x="445" y="146"/>
                </a:lnTo>
                <a:lnTo>
                  <a:pt x="438" y="146"/>
                </a:lnTo>
                <a:lnTo>
                  <a:pt x="438" y="153"/>
                </a:lnTo>
                <a:lnTo>
                  <a:pt x="418" y="138"/>
                </a:lnTo>
                <a:lnTo>
                  <a:pt x="398" y="131"/>
                </a:lnTo>
                <a:lnTo>
                  <a:pt x="398" y="124"/>
                </a:lnTo>
                <a:lnTo>
                  <a:pt x="391" y="124"/>
                </a:lnTo>
                <a:lnTo>
                  <a:pt x="391" y="131"/>
                </a:lnTo>
                <a:lnTo>
                  <a:pt x="385" y="138"/>
                </a:lnTo>
                <a:lnTo>
                  <a:pt x="385" y="146"/>
                </a:lnTo>
                <a:lnTo>
                  <a:pt x="385" y="153"/>
                </a:lnTo>
                <a:lnTo>
                  <a:pt x="378" y="153"/>
                </a:lnTo>
                <a:lnTo>
                  <a:pt x="378" y="160"/>
                </a:lnTo>
                <a:lnTo>
                  <a:pt x="372" y="160"/>
                </a:lnTo>
                <a:lnTo>
                  <a:pt x="372" y="168"/>
                </a:lnTo>
                <a:lnTo>
                  <a:pt x="365" y="168"/>
                </a:lnTo>
                <a:lnTo>
                  <a:pt x="365" y="175"/>
                </a:lnTo>
                <a:lnTo>
                  <a:pt x="358" y="175"/>
                </a:lnTo>
                <a:lnTo>
                  <a:pt x="352" y="175"/>
                </a:lnTo>
                <a:lnTo>
                  <a:pt x="352" y="182"/>
                </a:lnTo>
                <a:lnTo>
                  <a:pt x="345" y="182"/>
                </a:lnTo>
                <a:lnTo>
                  <a:pt x="345" y="189"/>
                </a:lnTo>
                <a:lnTo>
                  <a:pt x="332" y="182"/>
                </a:lnTo>
                <a:lnTo>
                  <a:pt x="332" y="189"/>
                </a:lnTo>
                <a:lnTo>
                  <a:pt x="325" y="189"/>
                </a:lnTo>
                <a:lnTo>
                  <a:pt x="325" y="197"/>
                </a:lnTo>
                <a:lnTo>
                  <a:pt x="325" y="204"/>
                </a:lnTo>
                <a:lnTo>
                  <a:pt x="319" y="197"/>
                </a:lnTo>
                <a:lnTo>
                  <a:pt x="319" y="204"/>
                </a:lnTo>
                <a:lnTo>
                  <a:pt x="312" y="219"/>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190" name="Freeform 58"/>
          <p:cNvSpPr>
            <a:spLocks noEditPoints="1"/>
          </p:cNvSpPr>
          <p:nvPr/>
        </p:nvSpPr>
        <p:spPr bwMode="auto">
          <a:xfrm>
            <a:off x="7218363" y="2411413"/>
            <a:ext cx="782637" cy="357187"/>
          </a:xfrm>
          <a:custGeom>
            <a:avLst/>
            <a:gdLst>
              <a:gd name="T0" fmla="*/ 339964 w 762"/>
              <a:gd name="T1" fmla="*/ 347401 h 292"/>
              <a:gd name="T2" fmla="*/ 217742 w 762"/>
              <a:gd name="T3" fmla="*/ 347401 h 292"/>
              <a:gd name="T4" fmla="*/ 142765 w 762"/>
              <a:gd name="T5" fmla="*/ 347401 h 292"/>
              <a:gd name="T6" fmla="*/ 60598 w 762"/>
              <a:gd name="T7" fmla="*/ 347401 h 292"/>
              <a:gd name="T8" fmla="*/ 0 w 762"/>
              <a:gd name="T9" fmla="*/ 338838 h 292"/>
              <a:gd name="T10" fmla="*/ 40056 w 762"/>
              <a:gd name="T11" fmla="*/ 330276 h 292"/>
              <a:gd name="T12" fmla="*/ 60598 w 762"/>
              <a:gd name="T13" fmla="*/ 311927 h 292"/>
              <a:gd name="T14" fmla="*/ 88329 w 762"/>
              <a:gd name="T15" fmla="*/ 294802 h 292"/>
              <a:gd name="T16" fmla="*/ 129412 w 762"/>
              <a:gd name="T17" fmla="*/ 258104 h 292"/>
              <a:gd name="T18" fmla="*/ 163306 w 762"/>
              <a:gd name="T19" fmla="*/ 249542 h 292"/>
              <a:gd name="T20" fmla="*/ 183848 w 762"/>
              <a:gd name="T21" fmla="*/ 267890 h 292"/>
              <a:gd name="T22" fmla="*/ 217742 w 762"/>
              <a:gd name="T23" fmla="*/ 258104 h 292"/>
              <a:gd name="T24" fmla="*/ 257798 w 762"/>
              <a:gd name="T25" fmla="*/ 258104 h 292"/>
              <a:gd name="T26" fmla="*/ 264987 w 762"/>
              <a:gd name="T27" fmla="*/ 249542 h 292"/>
              <a:gd name="T28" fmla="*/ 298881 w 762"/>
              <a:gd name="T29" fmla="*/ 240979 h 292"/>
              <a:gd name="T30" fmla="*/ 319423 w 762"/>
              <a:gd name="T31" fmla="*/ 222630 h 292"/>
              <a:gd name="T32" fmla="*/ 326612 w 762"/>
              <a:gd name="T33" fmla="*/ 195719 h 292"/>
              <a:gd name="T34" fmla="*/ 347154 w 762"/>
              <a:gd name="T35" fmla="*/ 160245 h 292"/>
              <a:gd name="T36" fmla="*/ 367696 w 762"/>
              <a:gd name="T37" fmla="*/ 133333 h 292"/>
              <a:gd name="T38" fmla="*/ 373858 w 762"/>
              <a:gd name="T39" fmla="*/ 97859 h 292"/>
              <a:gd name="T40" fmla="*/ 422131 w 762"/>
              <a:gd name="T41" fmla="*/ 97859 h 292"/>
              <a:gd name="T42" fmla="*/ 435483 w 762"/>
              <a:gd name="T43" fmla="*/ 79511 h 292"/>
              <a:gd name="T44" fmla="*/ 456025 w 762"/>
              <a:gd name="T45" fmla="*/ 62385 h 292"/>
              <a:gd name="T46" fmla="*/ 476566 w 762"/>
              <a:gd name="T47" fmla="*/ 44037 h 292"/>
              <a:gd name="T48" fmla="*/ 489918 w 762"/>
              <a:gd name="T49" fmla="*/ 17125 h 292"/>
              <a:gd name="T50" fmla="*/ 523812 w 762"/>
              <a:gd name="T51" fmla="*/ 17125 h 292"/>
              <a:gd name="T52" fmla="*/ 557706 w 762"/>
              <a:gd name="T53" fmla="*/ 17125 h 292"/>
              <a:gd name="T54" fmla="*/ 571058 w 762"/>
              <a:gd name="T55" fmla="*/ 35474 h 292"/>
              <a:gd name="T56" fmla="*/ 605979 w 762"/>
              <a:gd name="T57" fmla="*/ 53823 h 292"/>
              <a:gd name="T58" fmla="*/ 612141 w 762"/>
              <a:gd name="T59" fmla="*/ 89297 h 292"/>
              <a:gd name="T60" fmla="*/ 591600 w 762"/>
              <a:gd name="T61" fmla="*/ 124771 h 292"/>
              <a:gd name="T62" fmla="*/ 625493 w 762"/>
              <a:gd name="T63" fmla="*/ 151682 h 292"/>
              <a:gd name="T64" fmla="*/ 679929 w 762"/>
              <a:gd name="T65" fmla="*/ 178593 h 292"/>
              <a:gd name="T66" fmla="*/ 679929 w 762"/>
              <a:gd name="T67" fmla="*/ 214068 h 292"/>
              <a:gd name="T68" fmla="*/ 653225 w 762"/>
              <a:gd name="T69" fmla="*/ 195719 h 292"/>
              <a:gd name="T70" fmla="*/ 687118 w 762"/>
              <a:gd name="T71" fmla="*/ 232416 h 292"/>
              <a:gd name="T72" fmla="*/ 694308 w 762"/>
              <a:gd name="T73" fmla="*/ 249542 h 292"/>
              <a:gd name="T74" fmla="*/ 679929 w 762"/>
              <a:gd name="T75" fmla="*/ 258104 h 292"/>
              <a:gd name="T76" fmla="*/ 660414 w 762"/>
              <a:gd name="T77" fmla="*/ 258104 h 292"/>
              <a:gd name="T78" fmla="*/ 679929 w 762"/>
              <a:gd name="T79" fmla="*/ 285016 h 292"/>
              <a:gd name="T80" fmla="*/ 666577 w 762"/>
              <a:gd name="T81" fmla="*/ 285016 h 292"/>
              <a:gd name="T82" fmla="*/ 646035 w 762"/>
              <a:gd name="T83" fmla="*/ 267890 h 292"/>
              <a:gd name="T84" fmla="*/ 632683 w 762"/>
              <a:gd name="T85" fmla="*/ 267890 h 292"/>
              <a:gd name="T86" fmla="*/ 653225 w 762"/>
              <a:gd name="T87" fmla="*/ 276453 h 292"/>
              <a:gd name="T88" fmla="*/ 660414 w 762"/>
              <a:gd name="T89" fmla="*/ 311927 h 292"/>
              <a:gd name="T90" fmla="*/ 679929 w 762"/>
              <a:gd name="T91" fmla="*/ 311927 h 292"/>
              <a:gd name="T92" fmla="*/ 694308 w 762"/>
              <a:gd name="T93" fmla="*/ 303364 h 292"/>
              <a:gd name="T94" fmla="*/ 721012 w 762"/>
              <a:gd name="T95" fmla="*/ 347401 h 292"/>
              <a:gd name="T96" fmla="*/ 679929 w 762"/>
              <a:gd name="T97" fmla="*/ 347401 h 292"/>
              <a:gd name="T98" fmla="*/ 591600 w 762"/>
              <a:gd name="T99" fmla="*/ 347401 h 292"/>
              <a:gd name="T100" fmla="*/ 482729 w 762"/>
              <a:gd name="T101" fmla="*/ 357187 h 292"/>
              <a:gd name="T102" fmla="*/ 782637 w 762"/>
              <a:gd name="T103" fmla="*/ 178593 h 292"/>
              <a:gd name="T104" fmla="*/ 775447 w 762"/>
              <a:gd name="T105" fmla="*/ 187156 h 292"/>
              <a:gd name="T106" fmla="*/ 728202 w 762"/>
              <a:gd name="T107" fmla="*/ 222630 h 292"/>
              <a:gd name="T108" fmla="*/ 741554 w 762"/>
              <a:gd name="T109" fmla="*/ 187156 h 292"/>
              <a:gd name="T110" fmla="*/ 741554 w 762"/>
              <a:gd name="T111" fmla="*/ 222630 h 292"/>
              <a:gd name="T112" fmla="*/ 734364 w 762"/>
              <a:gd name="T113" fmla="*/ 240979 h 292"/>
              <a:gd name="T114" fmla="*/ 721012 w 762"/>
              <a:gd name="T115" fmla="*/ 276453 h 292"/>
              <a:gd name="T116" fmla="*/ 721012 w 762"/>
              <a:gd name="T117" fmla="*/ 232416 h 2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62"/>
              <a:gd name="T178" fmla="*/ 0 h 292"/>
              <a:gd name="T179" fmla="*/ 762 w 762"/>
              <a:gd name="T180" fmla="*/ 292 h 2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62" h="292">
                <a:moveTo>
                  <a:pt x="411" y="284"/>
                </a:moveTo>
                <a:lnTo>
                  <a:pt x="404" y="284"/>
                </a:lnTo>
                <a:lnTo>
                  <a:pt x="377" y="284"/>
                </a:lnTo>
                <a:lnTo>
                  <a:pt x="358" y="284"/>
                </a:lnTo>
                <a:lnTo>
                  <a:pt x="331" y="284"/>
                </a:lnTo>
                <a:lnTo>
                  <a:pt x="291" y="284"/>
                </a:lnTo>
                <a:lnTo>
                  <a:pt x="278" y="284"/>
                </a:lnTo>
                <a:lnTo>
                  <a:pt x="258" y="284"/>
                </a:lnTo>
                <a:lnTo>
                  <a:pt x="251" y="284"/>
                </a:lnTo>
                <a:lnTo>
                  <a:pt x="212" y="284"/>
                </a:lnTo>
                <a:lnTo>
                  <a:pt x="179" y="284"/>
                </a:lnTo>
                <a:lnTo>
                  <a:pt x="185" y="284"/>
                </a:lnTo>
                <a:lnTo>
                  <a:pt x="165" y="284"/>
                </a:lnTo>
                <a:lnTo>
                  <a:pt x="159" y="284"/>
                </a:lnTo>
                <a:lnTo>
                  <a:pt x="139" y="284"/>
                </a:lnTo>
                <a:lnTo>
                  <a:pt x="132" y="284"/>
                </a:lnTo>
                <a:lnTo>
                  <a:pt x="126" y="284"/>
                </a:lnTo>
                <a:lnTo>
                  <a:pt x="99" y="284"/>
                </a:lnTo>
                <a:lnTo>
                  <a:pt x="73" y="284"/>
                </a:lnTo>
                <a:lnTo>
                  <a:pt x="59" y="284"/>
                </a:lnTo>
                <a:lnTo>
                  <a:pt x="39" y="284"/>
                </a:lnTo>
                <a:lnTo>
                  <a:pt x="33" y="284"/>
                </a:lnTo>
                <a:lnTo>
                  <a:pt x="19" y="284"/>
                </a:lnTo>
                <a:lnTo>
                  <a:pt x="0" y="284"/>
                </a:lnTo>
                <a:lnTo>
                  <a:pt x="0" y="277"/>
                </a:lnTo>
                <a:lnTo>
                  <a:pt x="13" y="277"/>
                </a:lnTo>
                <a:lnTo>
                  <a:pt x="19" y="277"/>
                </a:lnTo>
                <a:lnTo>
                  <a:pt x="26" y="277"/>
                </a:lnTo>
                <a:lnTo>
                  <a:pt x="33" y="270"/>
                </a:lnTo>
                <a:lnTo>
                  <a:pt x="39" y="270"/>
                </a:lnTo>
                <a:lnTo>
                  <a:pt x="46" y="270"/>
                </a:lnTo>
                <a:lnTo>
                  <a:pt x="53" y="270"/>
                </a:lnTo>
                <a:lnTo>
                  <a:pt x="53" y="262"/>
                </a:lnTo>
                <a:lnTo>
                  <a:pt x="53" y="255"/>
                </a:lnTo>
                <a:lnTo>
                  <a:pt x="59" y="255"/>
                </a:lnTo>
                <a:lnTo>
                  <a:pt x="66" y="255"/>
                </a:lnTo>
                <a:lnTo>
                  <a:pt x="73" y="255"/>
                </a:lnTo>
                <a:lnTo>
                  <a:pt x="73" y="248"/>
                </a:lnTo>
                <a:lnTo>
                  <a:pt x="79" y="241"/>
                </a:lnTo>
                <a:lnTo>
                  <a:pt x="86" y="241"/>
                </a:lnTo>
                <a:lnTo>
                  <a:pt x="86" y="233"/>
                </a:lnTo>
                <a:lnTo>
                  <a:pt x="99" y="226"/>
                </a:lnTo>
                <a:lnTo>
                  <a:pt x="112" y="219"/>
                </a:lnTo>
                <a:lnTo>
                  <a:pt x="119" y="219"/>
                </a:lnTo>
                <a:lnTo>
                  <a:pt x="126" y="211"/>
                </a:lnTo>
                <a:lnTo>
                  <a:pt x="152" y="190"/>
                </a:lnTo>
                <a:lnTo>
                  <a:pt x="159" y="190"/>
                </a:lnTo>
                <a:lnTo>
                  <a:pt x="159" y="197"/>
                </a:lnTo>
                <a:lnTo>
                  <a:pt x="152" y="197"/>
                </a:lnTo>
                <a:lnTo>
                  <a:pt x="159" y="204"/>
                </a:lnTo>
                <a:lnTo>
                  <a:pt x="159" y="211"/>
                </a:lnTo>
                <a:lnTo>
                  <a:pt x="165" y="211"/>
                </a:lnTo>
                <a:lnTo>
                  <a:pt x="172" y="211"/>
                </a:lnTo>
                <a:lnTo>
                  <a:pt x="172" y="219"/>
                </a:lnTo>
                <a:lnTo>
                  <a:pt x="179" y="219"/>
                </a:lnTo>
                <a:lnTo>
                  <a:pt x="185" y="219"/>
                </a:lnTo>
                <a:lnTo>
                  <a:pt x="192" y="219"/>
                </a:lnTo>
                <a:lnTo>
                  <a:pt x="198" y="219"/>
                </a:lnTo>
                <a:lnTo>
                  <a:pt x="205" y="211"/>
                </a:lnTo>
                <a:lnTo>
                  <a:pt x="212" y="211"/>
                </a:lnTo>
                <a:lnTo>
                  <a:pt x="225" y="219"/>
                </a:lnTo>
                <a:lnTo>
                  <a:pt x="232" y="211"/>
                </a:lnTo>
                <a:lnTo>
                  <a:pt x="238" y="211"/>
                </a:lnTo>
                <a:lnTo>
                  <a:pt x="245" y="211"/>
                </a:lnTo>
                <a:lnTo>
                  <a:pt x="251" y="211"/>
                </a:lnTo>
                <a:lnTo>
                  <a:pt x="258" y="211"/>
                </a:lnTo>
                <a:lnTo>
                  <a:pt x="258" y="204"/>
                </a:lnTo>
                <a:lnTo>
                  <a:pt x="251" y="204"/>
                </a:lnTo>
                <a:lnTo>
                  <a:pt x="258" y="197"/>
                </a:lnTo>
                <a:lnTo>
                  <a:pt x="258" y="204"/>
                </a:lnTo>
                <a:lnTo>
                  <a:pt x="265" y="204"/>
                </a:lnTo>
                <a:lnTo>
                  <a:pt x="271" y="204"/>
                </a:lnTo>
                <a:lnTo>
                  <a:pt x="278" y="197"/>
                </a:lnTo>
                <a:lnTo>
                  <a:pt x="285" y="197"/>
                </a:lnTo>
                <a:lnTo>
                  <a:pt x="291" y="197"/>
                </a:lnTo>
                <a:lnTo>
                  <a:pt x="298" y="197"/>
                </a:lnTo>
                <a:lnTo>
                  <a:pt x="305" y="197"/>
                </a:lnTo>
                <a:lnTo>
                  <a:pt x="305" y="190"/>
                </a:lnTo>
                <a:lnTo>
                  <a:pt x="305" y="182"/>
                </a:lnTo>
                <a:lnTo>
                  <a:pt x="311" y="182"/>
                </a:lnTo>
                <a:lnTo>
                  <a:pt x="311" y="175"/>
                </a:lnTo>
                <a:lnTo>
                  <a:pt x="305" y="175"/>
                </a:lnTo>
                <a:lnTo>
                  <a:pt x="311" y="168"/>
                </a:lnTo>
                <a:lnTo>
                  <a:pt x="311" y="160"/>
                </a:lnTo>
                <a:lnTo>
                  <a:pt x="318" y="160"/>
                </a:lnTo>
                <a:lnTo>
                  <a:pt x="318" y="153"/>
                </a:lnTo>
                <a:lnTo>
                  <a:pt x="324" y="153"/>
                </a:lnTo>
                <a:lnTo>
                  <a:pt x="331" y="146"/>
                </a:lnTo>
                <a:lnTo>
                  <a:pt x="338" y="138"/>
                </a:lnTo>
                <a:lnTo>
                  <a:pt x="338" y="131"/>
                </a:lnTo>
                <a:lnTo>
                  <a:pt x="344" y="124"/>
                </a:lnTo>
                <a:lnTo>
                  <a:pt x="338" y="124"/>
                </a:lnTo>
                <a:lnTo>
                  <a:pt x="351" y="117"/>
                </a:lnTo>
                <a:lnTo>
                  <a:pt x="351" y="109"/>
                </a:lnTo>
                <a:lnTo>
                  <a:pt x="358" y="109"/>
                </a:lnTo>
                <a:lnTo>
                  <a:pt x="358" y="102"/>
                </a:lnTo>
                <a:lnTo>
                  <a:pt x="364" y="102"/>
                </a:lnTo>
                <a:lnTo>
                  <a:pt x="358" y="95"/>
                </a:lnTo>
                <a:lnTo>
                  <a:pt x="364" y="87"/>
                </a:lnTo>
                <a:lnTo>
                  <a:pt x="364" y="80"/>
                </a:lnTo>
                <a:lnTo>
                  <a:pt x="377" y="87"/>
                </a:lnTo>
                <a:lnTo>
                  <a:pt x="377" y="95"/>
                </a:lnTo>
                <a:lnTo>
                  <a:pt x="397" y="102"/>
                </a:lnTo>
                <a:lnTo>
                  <a:pt x="404" y="95"/>
                </a:lnTo>
                <a:lnTo>
                  <a:pt x="411" y="80"/>
                </a:lnTo>
                <a:lnTo>
                  <a:pt x="411" y="73"/>
                </a:lnTo>
                <a:lnTo>
                  <a:pt x="417" y="80"/>
                </a:lnTo>
                <a:lnTo>
                  <a:pt x="417" y="73"/>
                </a:lnTo>
                <a:lnTo>
                  <a:pt x="417" y="65"/>
                </a:lnTo>
                <a:lnTo>
                  <a:pt x="424" y="65"/>
                </a:lnTo>
                <a:lnTo>
                  <a:pt x="424" y="58"/>
                </a:lnTo>
                <a:lnTo>
                  <a:pt x="437" y="65"/>
                </a:lnTo>
                <a:lnTo>
                  <a:pt x="437" y="58"/>
                </a:lnTo>
                <a:lnTo>
                  <a:pt x="444" y="58"/>
                </a:lnTo>
                <a:lnTo>
                  <a:pt x="444" y="51"/>
                </a:lnTo>
                <a:lnTo>
                  <a:pt x="450" y="51"/>
                </a:lnTo>
                <a:lnTo>
                  <a:pt x="457" y="51"/>
                </a:lnTo>
                <a:lnTo>
                  <a:pt x="457" y="44"/>
                </a:lnTo>
                <a:lnTo>
                  <a:pt x="464" y="44"/>
                </a:lnTo>
                <a:lnTo>
                  <a:pt x="464" y="36"/>
                </a:lnTo>
                <a:lnTo>
                  <a:pt x="470" y="36"/>
                </a:lnTo>
                <a:lnTo>
                  <a:pt x="470" y="29"/>
                </a:lnTo>
                <a:lnTo>
                  <a:pt x="477" y="29"/>
                </a:lnTo>
                <a:lnTo>
                  <a:pt x="477" y="22"/>
                </a:lnTo>
                <a:lnTo>
                  <a:pt x="477" y="14"/>
                </a:lnTo>
                <a:lnTo>
                  <a:pt x="483" y="7"/>
                </a:lnTo>
                <a:lnTo>
                  <a:pt x="483" y="0"/>
                </a:lnTo>
                <a:lnTo>
                  <a:pt x="490" y="0"/>
                </a:lnTo>
                <a:lnTo>
                  <a:pt x="490" y="7"/>
                </a:lnTo>
                <a:lnTo>
                  <a:pt x="510" y="14"/>
                </a:lnTo>
                <a:lnTo>
                  <a:pt x="530" y="29"/>
                </a:lnTo>
                <a:lnTo>
                  <a:pt x="530" y="22"/>
                </a:lnTo>
                <a:lnTo>
                  <a:pt x="537" y="22"/>
                </a:lnTo>
                <a:lnTo>
                  <a:pt x="537" y="14"/>
                </a:lnTo>
                <a:lnTo>
                  <a:pt x="543" y="14"/>
                </a:lnTo>
                <a:lnTo>
                  <a:pt x="550" y="14"/>
                </a:lnTo>
                <a:lnTo>
                  <a:pt x="556" y="14"/>
                </a:lnTo>
                <a:lnTo>
                  <a:pt x="563" y="14"/>
                </a:lnTo>
                <a:lnTo>
                  <a:pt x="563" y="22"/>
                </a:lnTo>
                <a:lnTo>
                  <a:pt x="556" y="29"/>
                </a:lnTo>
                <a:lnTo>
                  <a:pt x="563" y="29"/>
                </a:lnTo>
                <a:lnTo>
                  <a:pt x="563" y="36"/>
                </a:lnTo>
                <a:lnTo>
                  <a:pt x="576" y="36"/>
                </a:lnTo>
                <a:lnTo>
                  <a:pt x="583" y="44"/>
                </a:lnTo>
                <a:lnTo>
                  <a:pt x="590" y="44"/>
                </a:lnTo>
                <a:lnTo>
                  <a:pt x="596" y="51"/>
                </a:lnTo>
                <a:lnTo>
                  <a:pt x="603" y="58"/>
                </a:lnTo>
                <a:lnTo>
                  <a:pt x="603" y="65"/>
                </a:lnTo>
                <a:lnTo>
                  <a:pt x="603" y="73"/>
                </a:lnTo>
                <a:lnTo>
                  <a:pt x="596" y="73"/>
                </a:lnTo>
                <a:lnTo>
                  <a:pt x="596" y="80"/>
                </a:lnTo>
                <a:lnTo>
                  <a:pt x="590" y="80"/>
                </a:lnTo>
                <a:lnTo>
                  <a:pt x="583" y="80"/>
                </a:lnTo>
                <a:lnTo>
                  <a:pt x="576" y="95"/>
                </a:lnTo>
                <a:lnTo>
                  <a:pt x="576" y="102"/>
                </a:lnTo>
                <a:lnTo>
                  <a:pt x="576" y="109"/>
                </a:lnTo>
                <a:lnTo>
                  <a:pt x="583" y="109"/>
                </a:lnTo>
                <a:lnTo>
                  <a:pt x="603" y="102"/>
                </a:lnTo>
                <a:lnTo>
                  <a:pt x="603" y="117"/>
                </a:lnTo>
                <a:lnTo>
                  <a:pt x="609" y="124"/>
                </a:lnTo>
                <a:lnTo>
                  <a:pt x="643" y="131"/>
                </a:lnTo>
                <a:lnTo>
                  <a:pt x="643" y="138"/>
                </a:lnTo>
                <a:lnTo>
                  <a:pt x="643" y="146"/>
                </a:lnTo>
                <a:lnTo>
                  <a:pt x="649" y="138"/>
                </a:lnTo>
                <a:lnTo>
                  <a:pt x="662" y="146"/>
                </a:lnTo>
                <a:lnTo>
                  <a:pt x="669" y="153"/>
                </a:lnTo>
                <a:lnTo>
                  <a:pt x="676" y="160"/>
                </a:lnTo>
                <a:lnTo>
                  <a:pt x="669" y="160"/>
                </a:lnTo>
                <a:lnTo>
                  <a:pt x="669" y="168"/>
                </a:lnTo>
                <a:lnTo>
                  <a:pt x="662" y="175"/>
                </a:lnTo>
                <a:lnTo>
                  <a:pt x="669" y="175"/>
                </a:lnTo>
                <a:lnTo>
                  <a:pt x="662" y="182"/>
                </a:lnTo>
                <a:lnTo>
                  <a:pt x="649" y="175"/>
                </a:lnTo>
                <a:lnTo>
                  <a:pt x="643" y="168"/>
                </a:lnTo>
                <a:lnTo>
                  <a:pt x="636" y="160"/>
                </a:lnTo>
                <a:lnTo>
                  <a:pt x="623" y="153"/>
                </a:lnTo>
                <a:lnTo>
                  <a:pt x="629" y="160"/>
                </a:lnTo>
                <a:lnTo>
                  <a:pt x="636" y="168"/>
                </a:lnTo>
                <a:lnTo>
                  <a:pt x="643" y="175"/>
                </a:lnTo>
                <a:lnTo>
                  <a:pt x="669" y="190"/>
                </a:lnTo>
                <a:lnTo>
                  <a:pt x="662" y="190"/>
                </a:lnTo>
                <a:lnTo>
                  <a:pt x="649" y="190"/>
                </a:lnTo>
                <a:lnTo>
                  <a:pt x="656" y="190"/>
                </a:lnTo>
                <a:lnTo>
                  <a:pt x="662" y="190"/>
                </a:lnTo>
                <a:lnTo>
                  <a:pt x="676" y="204"/>
                </a:lnTo>
                <a:lnTo>
                  <a:pt x="669" y="211"/>
                </a:lnTo>
                <a:lnTo>
                  <a:pt x="662" y="204"/>
                </a:lnTo>
                <a:lnTo>
                  <a:pt x="656" y="197"/>
                </a:lnTo>
                <a:lnTo>
                  <a:pt x="656" y="204"/>
                </a:lnTo>
                <a:lnTo>
                  <a:pt x="662" y="211"/>
                </a:lnTo>
                <a:lnTo>
                  <a:pt x="656" y="219"/>
                </a:lnTo>
                <a:lnTo>
                  <a:pt x="636" y="204"/>
                </a:lnTo>
                <a:lnTo>
                  <a:pt x="629" y="204"/>
                </a:lnTo>
                <a:lnTo>
                  <a:pt x="636" y="204"/>
                </a:lnTo>
                <a:lnTo>
                  <a:pt x="643" y="211"/>
                </a:lnTo>
                <a:lnTo>
                  <a:pt x="656" y="219"/>
                </a:lnTo>
                <a:lnTo>
                  <a:pt x="656" y="226"/>
                </a:lnTo>
                <a:lnTo>
                  <a:pt x="662" y="226"/>
                </a:lnTo>
                <a:lnTo>
                  <a:pt x="669" y="233"/>
                </a:lnTo>
                <a:lnTo>
                  <a:pt x="662" y="233"/>
                </a:lnTo>
                <a:lnTo>
                  <a:pt x="669" y="233"/>
                </a:lnTo>
                <a:lnTo>
                  <a:pt x="669" y="241"/>
                </a:lnTo>
                <a:lnTo>
                  <a:pt x="662" y="241"/>
                </a:lnTo>
                <a:lnTo>
                  <a:pt x="656" y="248"/>
                </a:lnTo>
                <a:lnTo>
                  <a:pt x="649" y="233"/>
                </a:lnTo>
                <a:lnTo>
                  <a:pt x="643" y="233"/>
                </a:lnTo>
                <a:lnTo>
                  <a:pt x="636" y="226"/>
                </a:lnTo>
                <a:lnTo>
                  <a:pt x="643" y="226"/>
                </a:lnTo>
                <a:lnTo>
                  <a:pt x="636" y="219"/>
                </a:lnTo>
                <a:lnTo>
                  <a:pt x="629" y="219"/>
                </a:lnTo>
                <a:lnTo>
                  <a:pt x="629" y="226"/>
                </a:lnTo>
                <a:lnTo>
                  <a:pt x="623" y="219"/>
                </a:lnTo>
                <a:lnTo>
                  <a:pt x="616" y="219"/>
                </a:lnTo>
                <a:lnTo>
                  <a:pt x="616" y="211"/>
                </a:lnTo>
                <a:lnTo>
                  <a:pt x="616" y="219"/>
                </a:lnTo>
                <a:lnTo>
                  <a:pt x="609" y="219"/>
                </a:lnTo>
                <a:lnTo>
                  <a:pt x="616" y="219"/>
                </a:lnTo>
                <a:lnTo>
                  <a:pt x="623" y="219"/>
                </a:lnTo>
                <a:lnTo>
                  <a:pt x="629" y="226"/>
                </a:lnTo>
                <a:lnTo>
                  <a:pt x="636" y="226"/>
                </a:lnTo>
                <a:lnTo>
                  <a:pt x="636" y="241"/>
                </a:lnTo>
                <a:lnTo>
                  <a:pt x="643" y="241"/>
                </a:lnTo>
                <a:lnTo>
                  <a:pt x="649" y="248"/>
                </a:lnTo>
                <a:lnTo>
                  <a:pt x="649" y="255"/>
                </a:lnTo>
                <a:lnTo>
                  <a:pt x="643" y="255"/>
                </a:lnTo>
                <a:lnTo>
                  <a:pt x="643" y="262"/>
                </a:lnTo>
                <a:lnTo>
                  <a:pt x="649" y="255"/>
                </a:lnTo>
                <a:lnTo>
                  <a:pt x="656" y="255"/>
                </a:lnTo>
                <a:lnTo>
                  <a:pt x="662" y="248"/>
                </a:lnTo>
                <a:lnTo>
                  <a:pt x="662" y="255"/>
                </a:lnTo>
                <a:lnTo>
                  <a:pt x="662" y="262"/>
                </a:lnTo>
                <a:lnTo>
                  <a:pt x="669" y="255"/>
                </a:lnTo>
                <a:lnTo>
                  <a:pt x="669" y="262"/>
                </a:lnTo>
                <a:lnTo>
                  <a:pt x="669" y="248"/>
                </a:lnTo>
                <a:lnTo>
                  <a:pt x="676" y="248"/>
                </a:lnTo>
                <a:lnTo>
                  <a:pt x="676" y="255"/>
                </a:lnTo>
                <a:lnTo>
                  <a:pt x="682" y="248"/>
                </a:lnTo>
                <a:lnTo>
                  <a:pt x="696" y="248"/>
                </a:lnTo>
                <a:lnTo>
                  <a:pt x="709" y="284"/>
                </a:lnTo>
                <a:lnTo>
                  <a:pt x="702" y="284"/>
                </a:lnTo>
                <a:lnTo>
                  <a:pt x="702" y="270"/>
                </a:lnTo>
                <a:lnTo>
                  <a:pt x="696" y="284"/>
                </a:lnTo>
                <a:lnTo>
                  <a:pt x="689" y="284"/>
                </a:lnTo>
                <a:lnTo>
                  <a:pt x="682" y="284"/>
                </a:lnTo>
                <a:lnTo>
                  <a:pt x="662" y="284"/>
                </a:lnTo>
                <a:lnTo>
                  <a:pt x="649" y="284"/>
                </a:lnTo>
                <a:lnTo>
                  <a:pt x="643" y="284"/>
                </a:lnTo>
                <a:lnTo>
                  <a:pt x="609" y="284"/>
                </a:lnTo>
                <a:lnTo>
                  <a:pt x="590" y="284"/>
                </a:lnTo>
                <a:lnTo>
                  <a:pt x="576" y="284"/>
                </a:lnTo>
                <a:lnTo>
                  <a:pt x="537" y="284"/>
                </a:lnTo>
                <a:lnTo>
                  <a:pt x="523" y="284"/>
                </a:lnTo>
                <a:lnTo>
                  <a:pt x="510" y="284"/>
                </a:lnTo>
                <a:lnTo>
                  <a:pt x="483" y="284"/>
                </a:lnTo>
                <a:lnTo>
                  <a:pt x="470" y="292"/>
                </a:lnTo>
                <a:lnTo>
                  <a:pt x="450" y="284"/>
                </a:lnTo>
                <a:lnTo>
                  <a:pt x="444" y="284"/>
                </a:lnTo>
                <a:lnTo>
                  <a:pt x="411" y="284"/>
                </a:lnTo>
                <a:close/>
                <a:moveTo>
                  <a:pt x="762" y="138"/>
                </a:moveTo>
                <a:lnTo>
                  <a:pt x="762" y="146"/>
                </a:lnTo>
                <a:lnTo>
                  <a:pt x="755" y="153"/>
                </a:lnTo>
                <a:lnTo>
                  <a:pt x="749" y="153"/>
                </a:lnTo>
                <a:lnTo>
                  <a:pt x="755" y="153"/>
                </a:lnTo>
                <a:lnTo>
                  <a:pt x="749" y="153"/>
                </a:lnTo>
                <a:lnTo>
                  <a:pt x="755" y="153"/>
                </a:lnTo>
                <a:lnTo>
                  <a:pt x="762" y="138"/>
                </a:lnTo>
                <a:close/>
                <a:moveTo>
                  <a:pt x="709" y="190"/>
                </a:moveTo>
                <a:lnTo>
                  <a:pt x="702" y="190"/>
                </a:lnTo>
                <a:lnTo>
                  <a:pt x="702" y="182"/>
                </a:lnTo>
                <a:lnTo>
                  <a:pt x="709" y="182"/>
                </a:lnTo>
                <a:lnTo>
                  <a:pt x="702" y="182"/>
                </a:lnTo>
                <a:lnTo>
                  <a:pt x="715" y="175"/>
                </a:lnTo>
                <a:lnTo>
                  <a:pt x="715" y="160"/>
                </a:lnTo>
                <a:lnTo>
                  <a:pt x="722" y="160"/>
                </a:lnTo>
                <a:lnTo>
                  <a:pt x="722" y="153"/>
                </a:lnTo>
                <a:lnTo>
                  <a:pt x="729" y="146"/>
                </a:lnTo>
                <a:lnTo>
                  <a:pt x="755" y="138"/>
                </a:lnTo>
                <a:lnTo>
                  <a:pt x="729" y="175"/>
                </a:lnTo>
                <a:lnTo>
                  <a:pt x="735" y="175"/>
                </a:lnTo>
                <a:lnTo>
                  <a:pt x="722" y="182"/>
                </a:lnTo>
                <a:lnTo>
                  <a:pt x="729" y="190"/>
                </a:lnTo>
                <a:lnTo>
                  <a:pt x="722" y="190"/>
                </a:lnTo>
                <a:lnTo>
                  <a:pt x="715" y="190"/>
                </a:lnTo>
                <a:lnTo>
                  <a:pt x="722" y="190"/>
                </a:lnTo>
                <a:lnTo>
                  <a:pt x="715" y="197"/>
                </a:lnTo>
                <a:lnTo>
                  <a:pt x="709" y="197"/>
                </a:lnTo>
                <a:lnTo>
                  <a:pt x="715" y="204"/>
                </a:lnTo>
                <a:lnTo>
                  <a:pt x="709" y="204"/>
                </a:lnTo>
                <a:lnTo>
                  <a:pt x="702" y="204"/>
                </a:lnTo>
                <a:lnTo>
                  <a:pt x="702" y="226"/>
                </a:lnTo>
                <a:lnTo>
                  <a:pt x="696" y="233"/>
                </a:lnTo>
                <a:lnTo>
                  <a:pt x="696" y="211"/>
                </a:lnTo>
                <a:lnTo>
                  <a:pt x="702" y="197"/>
                </a:lnTo>
                <a:lnTo>
                  <a:pt x="696" y="197"/>
                </a:lnTo>
                <a:lnTo>
                  <a:pt x="702" y="190"/>
                </a:lnTo>
                <a:lnTo>
                  <a:pt x="709" y="190"/>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191" name="Freeform 59"/>
          <p:cNvSpPr>
            <a:spLocks/>
          </p:cNvSpPr>
          <p:nvPr/>
        </p:nvSpPr>
        <p:spPr bwMode="auto">
          <a:xfrm>
            <a:off x="7446963" y="2590800"/>
            <a:ext cx="109537" cy="117475"/>
          </a:xfrm>
          <a:custGeom>
            <a:avLst/>
            <a:gdLst>
              <a:gd name="T0" fmla="*/ 6142 w 107"/>
              <a:gd name="T1" fmla="*/ 93001 h 96"/>
              <a:gd name="T2" fmla="*/ 14332 w 107"/>
              <a:gd name="T3" fmla="*/ 26921 h 96"/>
              <a:gd name="T4" fmla="*/ 109537 w 107"/>
              <a:gd name="T5" fmla="*/ 74646 h 96"/>
              <a:gd name="T6" fmla="*/ 29688 w 107"/>
              <a:gd name="T7" fmla="*/ 102791 h 96"/>
              <a:gd name="T8" fmla="*/ 6142 w 107"/>
              <a:gd name="T9" fmla="*/ 93001 h 96"/>
              <a:gd name="T10" fmla="*/ 0 60000 65536"/>
              <a:gd name="T11" fmla="*/ 0 60000 65536"/>
              <a:gd name="T12" fmla="*/ 0 60000 65536"/>
              <a:gd name="T13" fmla="*/ 0 60000 65536"/>
              <a:gd name="T14" fmla="*/ 0 60000 65536"/>
              <a:gd name="T15" fmla="*/ 0 w 107"/>
              <a:gd name="T16" fmla="*/ 0 h 96"/>
              <a:gd name="T17" fmla="*/ 107 w 107"/>
              <a:gd name="T18" fmla="*/ 96 h 96"/>
            </a:gdLst>
            <a:ahLst/>
            <a:cxnLst>
              <a:cxn ang="T10">
                <a:pos x="T0" y="T1"/>
              </a:cxn>
              <a:cxn ang="T11">
                <a:pos x="T2" y="T3"/>
              </a:cxn>
              <a:cxn ang="T12">
                <a:pos x="T4" y="T5"/>
              </a:cxn>
              <a:cxn ang="T13">
                <a:pos x="T6" y="T7"/>
              </a:cxn>
              <a:cxn ang="T14">
                <a:pos x="T8" y="T9"/>
              </a:cxn>
            </a:cxnLst>
            <a:rect l="T15" t="T16" r="T17" b="T18"/>
            <a:pathLst>
              <a:path w="107" h="96">
                <a:moveTo>
                  <a:pt x="6" y="76"/>
                </a:moveTo>
                <a:cubicBezTo>
                  <a:pt x="9" y="58"/>
                  <a:pt x="0" y="34"/>
                  <a:pt x="14" y="22"/>
                </a:cubicBezTo>
                <a:cubicBezTo>
                  <a:pt x="39" y="0"/>
                  <a:pt x="107" y="61"/>
                  <a:pt x="107" y="61"/>
                </a:cubicBezTo>
                <a:cubicBezTo>
                  <a:pt x="75" y="85"/>
                  <a:pt x="66" y="96"/>
                  <a:pt x="29" y="84"/>
                </a:cubicBezTo>
                <a:cubicBezTo>
                  <a:pt x="11" y="56"/>
                  <a:pt x="18" y="53"/>
                  <a:pt x="6" y="76"/>
                </a:cubicBezTo>
                <a:close/>
              </a:path>
            </a:pathLst>
          </a:custGeom>
          <a:solidFill>
            <a:srgbClr val="FFFF00"/>
          </a:solidFill>
          <a:ln w="9525">
            <a:solidFill>
              <a:srgbClr val="000000"/>
            </a:solidFill>
            <a:round/>
            <a:headEnd/>
            <a:tailEnd/>
          </a:ln>
        </p:spPr>
        <p:txBody>
          <a:bodyPr/>
          <a:lstStyle/>
          <a:p>
            <a:pPr algn="ctr" eaLnBrk="0" hangingPunct="0"/>
            <a:endParaRPr lang="en-US">
              <a:solidFill>
                <a:srgbClr val="000000"/>
              </a:solidFill>
            </a:endParaRPr>
          </a:p>
        </p:txBody>
      </p:sp>
      <p:sp>
        <p:nvSpPr>
          <p:cNvPr id="7192" name="Freeform 60" descr="Dark upward diagonal"/>
          <p:cNvSpPr>
            <a:spLocks/>
          </p:cNvSpPr>
          <p:nvPr/>
        </p:nvSpPr>
        <p:spPr bwMode="auto">
          <a:xfrm>
            <a:off x="8331200" y="1704975"/>
            <a:ext cx="23813" cy="90488"/>
          </a:xfrm>
          <a:custGeom>
            <a:avLst/>
            <a:gdLst>
              <a:gd name="T0" fmla="*/ 1536 w 31"/>
              <a:gd name="T1" fmla="*/ 89618 h 104"/>
              <a:gd name="T2" fmla="*/ 0 w 31"/>
              <a:gd name="T3" fmla="*/ 28713 h 104"/>
              <a:gd name="T4" fmla="*/ 23813 w 31"/>
              <a:gd name="T5" fmla="*/ 0 h 104"/>
              <a:gd name="T6" fmla="*/ 16900 w 31"/>
              <a:gd name="T7" fmla="*/ 90488 h 104"/>
              <a:gd name="T8" fmla="*/ 1536 w 31"/>
              <a:gd name="T9" fmla="*/ 89618 h 104"/>
              <a:gd name="T10" fmla="*/ 0 60000 65536"/>
              <a:gd name="T11" fmla="*/ 0 60000 65536"/>
              <a:gd name="T12" fmla="*/ 0 60000 65536"/>
              <a:gd name="T13" fmla="*/ 0 60000 65536"/>
              <a:gd name="T14" fmla="*/ 0 60000 65536"/>
              <a:gd name="T15" fmla="*/ 0 w 31"/>
              <a:gd name="T16" fmla="*/ 0 h 104"/>
              <a:gd name="T17" fmla="*/ 31 w 31"/>
              <a:gd name="T18" fmla="*/ 104 h 104"/>
            </a:gdLst>
            <a:ahLst/>
            <a:cxnLst>
              <a:cxn ang="T10">
                <a:pos x="T0" y="T1"/>
              </a:cxn>
              <a:cxn ang="T11">
                <a:pos x="T2" y="T3"/>
              </a:cxn>
              <a:cxn ang="T12">
                <a:pos x="T4" y="T5"/>
              </a:cxn>
              <a:cxn ang="T13">
                <a:pos x="T6" y="T7"/>
              </a:cxn>
              <a:cxn ang="T14">
                <a:pos x="T8" y="T9"/>
              </a:cxn>
            </a:cxnLst>
            <a:rect l="T15" t="T16" r="T17" b="T18"/>
            <a:pathLst>
              <a:path w="31" h="104">
                <a:moveTo>
                  <a:pt x="2" y="103"/>
                </a:moveTo>
                <a:lnTo>
                  <a:pt x="0" y="33"/>
                </a:lnTo>
                <a:lnTo>
                  <a:pt x="31" y="0"/>
                </a:lnTo>
                <a:lnTo>
                  <a:pt x="22" y="104"/>
                </a:lnTo>
                <a:lnTo>
                  <a:pt x="2" y="103"/>
                </a:lnTo>
                <a:close/>
              </a:path>
            </a:pathLst>
          </a:custGeom>
          <a:pattFill prst="dkUpDiag">
            <a:fgClr>
              <a:schemeClr val="tx1"/>
            </a:fgClr>
            <a:bgClr>
              <a:srgbClr val="FFFFFF"/>
            </a:bgClr>
          </a:pattFill>
          <a:ln w="9525">
            <a:solidFill>
              <a:srgbClr val="000000"/>
            </a:solidFill>
            <a:round/>
            <a:headEnd/>
            <a:tailEnd/>
          </a:ln>
        </p:spPr>
        <p:txBody>
          <a:bodyPr/>
          <a:lstStyle/>
          <a:p>
            <a:pPr algn="ctr" eaLnBrk="0" hangingPunct="0"/>
            <a:endParaRPr lang="en-US">
              <a:solidFill>
                <a:srgbClr val="000000"/>
              </a:solidFill>
            </a:endParaRPr>
          </a:p>
        </p:txBody>
      </p:sp>
      <p:sp>
        <p:nvSpPr>
          <p:cNvPr id="7193" name="Freeform 61"/>
          <p:cNvSpPr>
            <a:spLocks noEditPoints="1"/>
          </p:cNvSpPr>
          <p:nvPr/>
        </p:nvSpPr>
        <p:spPr bwMode="auto">
          <a:xfrm>
            <a:off x="8382000" y="1427163"/>
            <a:ext cx="381000" cy="538162"/>
          </a:xfrm>
          <a:custGeom>
            <a:avLst/>
            <a:gdLst>
              <a:gd name="T0" fmla="*/ 122208 w 371"/>
              <a:gd name="T1" fmla="*/ 457069 h 438"/>
              <a:gd name="T2" fmla="*/ 115019 w 371"/>
              <a:gd name="T3" fmla="*/ 439868 h 438"/>
              <a:gd name="T4" fmla="*/ 101668 w 371"/>
              <a:gd name="T5" fmla="*/ 448468 h 438"/>
              <a:gd name="T6" fmla="*/ 81129 w 371"/>
              <a:gd name="T7" fmla="*/ 475499 h 438"/>
              <a:gd name="T8" fmla="*/ 60590 w 371"/>
              <a:gd name="T9" fmla="*/ 502530 h 438"/>
              <a:gd name="T10" fmla="*/ 26701 w 371"/>
              <a:gd name="T11" fmla="*/ 538162 h 438"/>
              <a:gd name="T12" fmla="*/ 20539 w 371"/>
              <a:gd name="T13" fmla="*/ 511131 h 438"/>
              <a:gd name="T14" fmla="*/ 13350 w 371"/>
              <a:gd name="T15" fmla="*/ 484100 h 438"/>
              <a:gd name="T16" fmla="*/ 6162 w 371"/>
              <a:gd name="T17" fmla="*/ 394406 h 438"/>
              <a:gd name="T18" fmla="*/ 13350 w 371"/>
              <a:gd name="T19" fmla="*/ 260480 h 438"/>
              <a:gd name="T20" fmla="*/ 26701 w 371"/>
              <a:gd name="T21" fmla="*/ 260480 h 438"/>
              <a:gd name="T22" fmla="*/ 33889 w 371"/>
              <a:gd name="T23" fmla="*/ 242050 h 438"/>
              <a:gd name="T24" fmla="*/ 60590 w 371"/>
              <a:gd name="T25" fmla="*/ 206418 h 438"/>
              <a:gd name="T26" fmla="*/ 74968 w 371"/>
              <a:gd name="T27" fmla="*/ 187988 h 438"/>
              <a:gd name="T28" fmla="*/ 74968 w 371"/>
              <a:gd name="T29" fmla="*/ 160957 h 438"/>
              <a:gd name="T30" fmla="*/ 101668 w 371"/>
              <a:gd name="T31" fmla="*/ 108124 h 438"/>
              <a:gd name="T32" fmla="*/ 189987 w 371"/>
              <a:gd name="T33" fmla="*/ 8601 h 438"/>
              <a:gd name="T34" fmla="*/ 238253 w 371"/>
              <a:gd name="T35" fmla="*/ 18430 h 438"/>
              <a:gd name="T36" fmla="*/ 264954 w 371"/>
              <a:gd name="T37" fmla="*/ 18430 h 438"/>
              <a:gd name="T38" fmla="*/ 313221 w 371"/>
              <a:gd name="T39" fmla="*/ 187988 h 438"/>
              <a:gd name="T40" fmla="*/ 306032 w 371"/>
              <a:gd name="T41" fmla="*/ 206418 h 438"/>
              <a:gd name="T42" fmla="*/ 326571 w 371"/>
              <a:gd name="T43" fmla="*/ 233449 h 438"/>
              <a:gd name="T44" fmla="*/ 332733 w 371"/>
              <a:gd name="T45" fmla="*/ 242050 h 438"/>
              <a:gd name="T46" fmla="*/ 339922 w 371"/>
              <a:gd name="T47" fmla="*/ 277682 h 438"/>
              <a:gd name="T48" fmla="*/ 367650 w 371"/>
              <a:gd name="T49" fmla="*/ 287511 h 438"/>
              <a:gd name="T50" fmla="*/ 381000 w 371"/>
              <a:gd name="T51" fmla="*/ 323143 h 438"/>
              <a:gd name="T52" fmla="*/ 353272 w 371"/>
              <a:gd name="T53" fmla="*/ 350174 h 438"/>
              <a:gd name="T54" fmla="*/ 326571 w 371"/>
              <a:gd name="T55" fmla="*/ 358775 h 438"/>
              <a:gd name="T56" fmla="*/ 298844 w 371"/>
              <a:gd name="T57" fmla="*/ 367375 h 438"/>
              <a:gd name="T58" fmla="*/ 278305 w 371"/>
              <a:gd name="T59" fmla="*/ 377205 h 438"/>
              <a:gd name="T60" fmla="*/ 251604 w 371"/>
              <a:gd name="T61" fmla="*/ 377205 h 438"/>
              <a:gd name="T62" fmla="*/ 238253 w 371"/>
              <a:gd name="T63" fmla="*/ 394406 h 438"/>
              <a:gd name="T64" fmla="*/ 210526 w 371"/>
              <a:gd name="T65" fmla="*/ 377205 h 438"/>
              <a:gd name="T66" fmla="*/ 210526 w 371"/>
              <a:gd name="T67" fmla="*/ 350174 h 438"/>
              <a:gd name="T68" fmla="*/ 210526 w 371"/>
              <a:gd name="T69" fmla="*/ 358775 h 438"/>
              <a:gd name="T70" fmla="*/ 197175 w 371"/>
              <a:gd name="T71" fmla="*/ 394406 h 438"/>
              <a:gd name="T72" fmla="*/ 176636 w 371"/>
              <a:gd name="T73" fmla="*/ 430038 h 438"/>
              <a:gd name="T74" fmla="*/ 156097 w 371"/>
              <a:gd name="T75" fmla="*/ 421437 h 438"/>
              <a:gd name="T76" fmla="*/ 135558 w 371"/>
              <a:gd name="T77" fmla="*/ 448468 h 438"/>
              <a:gd name="T78" fmla="*/ 129396 w 371"/>
              <a:gd name="T79" fmla="*/ 430038 h 438"/>
              <a:gd name="T80" fmla="*/ 122208 w 371"/>
              <a:gd name="T81" fmla="*/ 457069 h 438"/>
              <a:gd name="T82" fmla="*/ 122208 w 371"/>
              <a:gd name="T83" fmla="*/ 412837 h 438"/>
              <a:gd name="T84" fmla="*/ 264954 w 371"/>
              <a:gd name="T85" fmla="*/ 377205 h 438"/>
              <a:gd name="T86" fmla="*/ 251604 w 371"/>
              <a:gd name="T87" fmla="*/ 394406 h 43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1"/>
              <a:gd name="T133" fmla="*/ 0 h 438"/>
              <a:gd name="T134" fmla="*/ 371 w 371"/>
              <a:gd name="T135" fmla="*/ 438 h 43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1" h="438">
                <a:moveTo>
                  <a:pt x="119" y="336"/>
                </a:moveTo>
                <a:lnTo>
                  <a:pt x="112" y="350"/>
                </a:lnTo>
                <a:lnTo>
                  <a:pt x="119" y="372"/>
                </a:lnTo>
                <a:lnTo>
                  <a:pt x="112" y="372"/>
                </a:lnTo>
                <a:lnTo>
                  <a:pt x="112" y="365"/>
                </a:lnTo>
                <a:lnTo>
                  <a:pt x="112" y="358"/>
                </a:lnTo>
                <a:lnTo>
                  <a:pt x="106" y="365"/>
                </a:lnTo>
                <a:lnTo>
                  <a:pt x="99" y="372"/>
                </a:lnTo>
                <a:lnTo>
                  <a:pt x="99" y="365"/>
                </a:lnTo>
                <a:lnTo>
                  <a:pt x="86" y="365"/>
                </a:lnTo>
                <a:lnTo>
                  <a:pt x="79" y="380"/>
                </a:lnTo>
                <a:lnTo>
                  <a:pt x="79" y="387"/>
                </a:lnTo>
                <a:lnTo>
                  <a:pt x="66" y="394"/>
                </a:lnTo>
                <a:lnTo>
                  <a:pt x="66" y="401"/>
                </a:lnTo>
                <a:lnTo>
                  <a:pt x="59" y="409"/>
                </a:lnTo>
                <a:lnTo>
                  <a:pt x="53" y="416"/>
                </a:lnTo>
                <a:lnTo>
                  <a:pt x="39" y="438"/>
                </a:lnTo>
                <a:lnTo>
                  <a:pt x="26" y="438"/>
                </a:lnTo>
                <a:lnTo>
                  <a:pt x="26" y="431"/>
                </a:lnTo>
                <a:lnTo>
                  <a:pt x="26" y="423"/>
                </a:lnTo>
                <a:lnTo>
                  <a:pt x="20" y="416"/>
                </a:lnTo>
                <a:lnTo>
                  <a:pt x="13" y="409"/>
                </a:lnTo>
                <a:lnTo>
                  <a:pt x="13" y="401"/>
                </a:lnTo>
                <a:lnTo>
                  <a:pt x="13" y="394"/>
                </a:lnTo>
                <a:lnTo>
                  <a:pt x="13" y="387"/>
                </a:lnTo>
                <a:lnTo>
                  <a:pt x="13" y="365"/>
                </a:lnTo>
                <a:lnTo>
                  <a:pt x="6" y="321"/>
                </a:lnTo>
                <a:lnTo>
                  <a:pt x="6" y="277"/>
                </a:lnTo>
                <a:lnTo>
                  <a:pt x="0" y="219"/>
                </a:lnTo>
                <a:lnTo>
                  <a:pt x="13" y="212"/>
                </a:lnTo>
                <a:lnTo>
                  <a:pt x="20" y="226"/>
                </a:lnTo>
                <a:lnTo>
                  <a:pt x="26" y="219"/>
                </a:lnTo>
                <a:lnTo>
                  <a:pt x="26" y="212"/>
                </a:lnTo>
                <a:lnTo>
                  <a:pt x="26" y="204"/>
                </a:lnTo>
                <a:lnTo>
                  <a:pt x="39" y="204"/>
                </a:lnTo>
                <a:lnTo>
                  <a:pt x="33" y="197"/>
                </a:lnTo>
                <a:lnTo>
                  <a:pt x="46" y="183"/>
                </a:lnTo>
                <a:lnTo>
                  <a:pt x="66" y="175"/>
                </a:lnTo>
                <a:lnTo>
                  <a:pt x="59" y="168"/>
                </a:lnTo>
                <a:lnTo>
                  <a:pt x="79" y="161"/>
                </a:lnTo>
                <a:lnTo>
                  <a:pt x="79" y="153"/>
                </a:lnTo>
                <a:lnTo>
                  <a:pt x="73" y="153"/>
                </a:lnTo>
                <a:lnTo>
                  <a:pt x="73" y="139"/>
                </a:lnTo>
                <a:lnTo>
                  <a:pt x="79" y="131"/>
                </a:lnTo>
                <a:lnTo>
                  <a:pt x="73" y="131"/>
                </a:lnTo>
                <a:lnTo>
                  <a:pt x="79" y="117"/>
                </a:lnTo>
                <a:lnTo>
                  <a:pt x="92" y="102"/>
                </a:lnTo>
                <a:lnTo>
                  <a:pt x="99" y="88"/>
                </a:lnTo>
                <a:lnTo>
                  <a:pt x="99" y="80"/>
                </a:lnTo>
                <a:lnTo>
                  <a:pt x="172" y="0"/>
                </a:lnTo>
                <a:lnTo>
                  <a:pt x="185" y="7"/>
                </a:lnTo>
                <a:lnTo>
                  <a:pt x="185" y="22"/>
                </a:lnTo>
                <a:lnTo>
                  <a:pt x="199" y="29"/>
                </a:lnTo>
                <a:lnTo>
                  <a:pt x="232" y="15"/>
                </a:lnTo>
                <a:lnTo>
                  <a:pt x="245" y="22"/>
                </a:lnTo>
                <a:lnTo>
                  <a:pt x="252" y="15"/>
                </a:lnTo>
                <a:lnTo>
                  <a:pt x="258" y="15"/>
                </a:lnTo>
                <a:lnTo>
                  <a:pt x="298" y="44"/>
                </a:lnTo>
                <a:lnTo>
                  <a:pt x="298" y="153"/>
                </a:lnTo>
                <a:lnTo>
                  <a:pt x="305" y="153"/>
                </a:lnTo>
                <a:lnTo>
                  <a:pt x="298" y="161"/>
                </a:lnTo>
                <a:lnTo>
                  <a:pt x="305" y="168"/>
                </a:lnTo>
                <a:lnTo>
                  <a:pt x="298" y="168"/>
                </a:lnTo>
                <a:lnTo>
                  <a:pt x="298" y="183"/>
                </a:lnTo>
                <a:lnTo>
                  <a:pt x="305" y="183"/>
                </a:lnTo>
                <a:lnTo>
                  <a:pt x="318" y="190"/>
                </a:lnTo>
                <a:lnTo>
                  <a:pt x="331" y="190"/>
                </a:lnTo>
                <a:lnTo>
                  <a:pt x="331" y="197"/>
                </a:lnTo>
                <a:lnTo>
                  <a:pt x="324" y="197"/>
                </a:lnTo>
                <a:lnTo>
                  <a:pt x="331" y="212"/>
                </a:lnTo>
                <a:lnTo>
                  <a:pt x="331" y="219"/>
                </a:lnTo>
                <a:lnTo>
                  <a:pt x="331" y="226"/>
                </a:lnTo>
                <a:lnTo>
                  <a:pt x="338" y="234"/>
                </a:lnTo>
                <a:lnTo>
                  <a:pt x="344" y="226"/>
                </a:lnTo>
                <a:lnTo>
                  <a:pt x="358" y="234"/>
                </a:lnTo>
                <a:lnTo>
                  <a:pt x="364" y="248"/>
                </a:lnTo>
                <a:lnTo>
                  <a:pt x="358" y="255"/>
                </a:lnTo>
                <a:lnTo>
                  <a:pt x="371" y="263"/>
                </a:lnTo>
                <a:lnTo>
                  <a:pt x="371" y="270"/>
                </a:lnTo>
                <a:lnTo>
                  <a:pt x="351" y="285"/>
                </a:lnTo>
                <a:lnTo>
                  <a:pt x="344" y="285"/>
                </a:lnTo>
                <a:lnTo>
                  <a:pt x="338" y="277"/>
                </a:lnTo>
                <a:lnTo>
                  <a:pt x="318" y="285"/>
                </a:lnTo>
                <a:lnTo>
                  <a:pt x="318" y="292"/>
                </a:lnTo>
                <a:lnTo>
                  <a:pt x="298" y="292"/>
                </a:lnTo>
                <a:lnTo>
                  <a:pt x="291" y="292"/>
                </a:lnTo>
                <a:lnTo>
                  <a:pt x="291" y="299"/>
                </a:lnTo>
                <a:lnTo>
                  <a:pt x="285" y="299"/>
                </a:lnTo>
                <a:lnTo>
                  <a:pt x="278" y="307"/>
                </a:lnTo>
                <a:lnTo>
                  <a:pt x="271" y="307"/>
                </a:lnTo>
                <a:lnTo>
                  <a:pt x="271" y="299"/>
                </a:lnTo>
                <a:lnTo>
                  <a:pt x="258" y="299"/>
                </a:lnTo>
                <a:lnTo>
                  <a:pt x="245" y="307"/>
                </a:lnTo>
                <a:lnTo>
                  <a:pt x="245" y="299"/>
                </a:lnTo>
                <a:lnTo>
                  <a:pt x="232" y="307"/>
                </a:lnTo>
                <a:lnTo>
                  <a:pt x="232" y="321"/>
                </a:lnTo>
                <a:lnTo>
                  <a:pt x="212" y="314"/>
                </a:lnTo>
                <a:lnTo>
                  <a:pt x="205" y="314"/>
                </a:lnTo>
                <a:lnTo>
                  <a:pt x="205" y="307"/>
                </a:lnTo>
                <a:lnTo>
                  <a:pt x="212" y="299"/>
                </a:lnTo>
                <a:lnTo>
                  <a:pt x="212" y="292"/>
                </a:lnTo>
                <a:lnTo>
                  <a:pt x="205" y="285"/>
                </a:lnTo>
                <a:lnTo>
                  <a:pt x="205" y="277"/>
                </a:lnTo>
                <a:lnTo>
                  <a:pt x="205" y="285"/>
                </a:lnTo>
                <a:lnTo>
                  <a:pt x="205" y="292"/>
                </a:lnTo>
                <a:lnTo>
                  <a:pt x="205" y="299"/>
                </a:lnTo>
                <a:lnTo>
                  <a:pt x="192" y="307"/>
                </a:lnTo>
                <a:lnTo>
                  <a:pt x="192" y="321"/>
                </a:lnTo>
                <a:lnTo>
                  <a:pt x="185" y="321"/>
                </a:lnTo>
                <a:lnTo>
                  <a:pt x="185" y="343"/>
                </a:lnTo>
                <a:lnTo>
                  <a:pt x="172" y="350"/>
                </a:lnTo>
                <a:lnTo>
                  <a:pt x="165" y="350"/>
                </a:lnTo>
                <a:lnTo>
                  <a:pt x="159" y="343"/>
                </a:lnTo>
                <a:lnTo>
                  <a:pt x="152" y="343"/>
                </a:lnTo>
                <a:lnTo>
                  <a:pt x="146" y="358"/>
                </a:lnTo>
                <a:lnTo>
                  <a:pt x="139" y="365"/>
                </a:lnTo>
                <a:lnTo>
                  <a:pt x="132" y="365"/>
                </a:lnTo>
                <a:lnTo>
                  <a:pt x="132" y="350"/>
                </a:lnTo>
                <a:lnTo>
                  <a:pt x="132" y="343"/>
                </a:lnTo>
                <a:lnTo>
                  <a:pt x="126" y="350"/>
                </a:lnTo>
                <a:lnTo>
                  <a:pt x="119" y="358"/>
                </a:lnTo>
                <a:lnTo>
                  <a:pt x="126" y="365"/>
                </a:lnTo>
                <a:lnTo>
                  <a:pt x="119" y="372"/>
                </a:lnTo>
                <a:lnTo>
                  <a:pt x="119" y="365"/>
                </a:lnTo>
                <a:lnTo>
                  <a:pt x="119" y="343"/>
                </a:lnTo>
                <a:lnTo>
                  <a:pt x="119" y="336"/>
                </a:lnTo>
                <a:close/>
                <a:moveTo>
                  <a:pt x="245" y="307"/>
                </a:moveTo>
                <a:lnTo>
                  <a:pt x="252" y="307"/>
                </a:lnTo>
                <a:lnTo>
                  <a:pt x="258" y="307"/>
                </a:lnTo>
                <a:lnTo>
                  <a:pt x="265" y="314"/>
                </a:lnTo>
                <a:lnTo>
                  <a:pt x="252" y="321"/>
                </a:lnTo>
                <a:lnTo>
                  <a:pt x="245" y="321"/>
                </a:lnTo>
                <a:lnTo>
                  <a:pt x="245" y="307"/>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194" name="Freeform 62"/>
          <p:cNvSpPr>
            <a:spLocks noEditPoints="1"/>
          </p:cNvSpPr>
          <p:nvPr/>
        </p:nvSpPr>
        <p:spPr bwMode="auto">
          <a:xfrm>
            <a:off x="6353175" y="1490663"/>
            <a:ext cx="552450" cy="546100"/>
          </a:xfrm>
          <a:custGeom>
            <a:avLst/>
            <a:gdLst>
              <a:gd name="T0" fmla="*/ 457803 w 537"/>
              <a:gd name="T1" fmla="*/ 277345 h 445"/>
              <a:gd name="T2" fmla="*/ 463976 w 537"/>
              <a:gd name="T3" fmla="*/ 295753 h 445"/>
              <a:gd name="T4" fmla="*/ 491752 w 537"/>
              <a:gd name="T5" fmla="*/ 260164 h 445"/>
              <a:gd name="T6" fmla="*/ 518500 w 537"/>
              <a:gd name="T7" fmla="*/ 268755 h 445"/>
              <a:gd name="T8" fmla="*/ 497925 w 537"/>
              <a:gd name="T9" fmla="*/ 339932 h 445"/>
              <a:gd name="T10" fmla="*/ 477350 w 537"/>
              <a:gd name="T11" fmla="*/ 420927 h 445"/>
              <a:gd name="T12" fmla="*/ 471177 w 537"/>
              <a:gd name="T13" fmla="*/ 474923 h 445"/>
              <a:gd name="T14" fmla="*/ 477350 w 537"/>
              <a:gd name="T15" fmla="*/ 510511 h 445"/>
              <a:gd name="T16" fmla="*/ 430026 w 537"/>
              <a:gd name="T17" fmla="*/ 546100 h 445"/>
              <a:gd name="T18" fmla="*/ 328178 w 537"/>
              <a:gd name="T19" fmla="*/ 546100 h 445"/>
              <a:gd name="T20" fmla="*/ 211927 w 537"/>
              <a:gd name="T21" fmla="*/ 546100 h 445"/>
              <a:gd name="T22" fmla="*/ 198553 w 537"/>
              <a:gd name="T23" fmla="*/ 528919 h 445"/>
              <a:gd name="T24" fmla="*/ 170776 w 537"/>
              <a:gd name="T25" fmla="*/ 510511 h 445"/>
              <a:gd name="T26" fmla="*/ 164603 w 537"/>
              <a:gd name="T27" fmla="*/ 474923 h 445"/>
              <a:gd name="T28" fmla="*/ 157402 w 537"/>
              <a:gd name="T29" fmla="*/ 439334 h 445"/>
              <a:gd name="T30" fmla="*/ 150201 w 537"/>
              <a:gd name="T31" fmla="*/ 403746 h 445"/>
              <a:gd name="T32" fmla="*/ 136827 w 537"/>
              <a:gd name="T33" fmla="*/ 366930 h 445"/>
              <a:gd name="T34" fmla="*/ 109050 w 537"/>
              <a:gd name="T35" fmla="*/ 349749 h 445"/>
              <a:gd name="T36" fmla="*/ 89503 w 537"/>
              <a:gd name="T37" fmla="*/ 322751 h 445"/>
              <a:gd name="T38" fmla="*/ 54525 w 537"/>
              <a:gd name="T39" fmla="*/ 304343 h 445"/>
              <a:gd name="T40" fmla="*/ 14403 w 537"/>
              <a:gd name="T41" fmla="*/ 277345 h 445"/>
              <a:gd name="T42" fmla="*/ 14403 w 537"/>
              <a:gd name="T43" fmla="*/ 241757 h 445"/>
              <a:gd name="T44" fmla="*/ 14403 w 537"/>
              <a:gd name="T45" fmla="*/ 206168 h 445"/>
              <a:gd name="T46" fmla="*/ 20575 w 537"/>
              <a:gd name="T47" fmla="*/ 179170 h 445"/>
              <a:gd name="T48" fmla="*/ 0 w 537"/>
              <a:gd name="T49" fmla="*/ 161989 h 445"/>
              <a:gd name="T50" fmla="*/ 14403 w 537"/>
              <a:gd name="T51" fmla="*/ 134991 h 445"/>
              <a:gd name="T52" fmla="*/ 34978 w 537"/>
              <a:gd name="T53" fmla="*/ 116583 h 445"/>
              <a:gd name="T54" fmla="*/ 54525 w 537"/>
              <a:gd name="T55" fmla="*/ 98175 h 445"/>
              <a:gd name="T56" fmla="*/ 75100 w 537"/>
              <a:gd name="T57" fmla="*/ 26998 h 445"/>
              <a:gd name="T58" fmla="*/ 191351 w 537"/>
              <a:gd name="T59" fmla="*/ 0 h 445"/>
              <a:gd name="T60" fmla="*/ 219128 w 537"/>
              <a:gd name="T61" fmla="*/ 45406 h 445"/>
              <a:gd name="T62" fmla="*/ 245876 w 537"/>
              <a:gd name="T63" fmla="*/ 53996 h 445"/>
              <a:gd name="T64" fmla="*/ 279826 w 537"/>
              <a:gd name="T65" fmla="*/ 80995 h 445"/>
              <a:gd name="T66" fmla="*/ 382703 w 537"/>
              <a:gd name="T67" fmla="*/ 116583 h 445"/>
              <a:gd name="T68" fmla="*/ 409451 w 537"/>
              <a:gd name="T69" fmla="*/ 116583 h 445"/>
              <a:gd name="T70" fmla="*/ 430026 w 537"/>
              <a:gd name="T71" fmla="*/ 125173 h 445"/>
              <a:gd name="T72" fmla="*/ 450602 w 537"/>
              <a:gd name="T73" fmla="*/ 134991 h 445"/>
              <a:gd name="T74" fmla="*/ 457803 w 537"/>
              <a:gd name="T75" fmla="*/ 143581 h 445"/>
              <a:gd name="T76" fmla="*/ 471177 w 537"/>
              <a:gd name="T77" fmla="*/ 161989 h 445"/>
              <a:gd name="T78" fmla="*/ 477350 w 537"/>
              <a:gd name="T79" fmla="*/ 170580 h 445"/>
              <a:gd name="T80" fmla="*/ 463976 w 537"/>
              <a:gd name="T81" fmla="*/ 197578 h 445"/>
              <a:gd name="T82" fmla="*/ 491752 w 537"/>
              <a:gd name="T83" fmla="*/ 197578 h 445"/>
              <a:gd name="T84" fmla="*/ 484551 w 537"/>
              <a:gd name="T85" fmla="*/ 214758 h 445"/>
              <a:gd name="T86" fmla="*/ 491752 w 537"/>
              <a:gd name="T87" fmla="*/ 241757 h 445"/>
              <a:gd name="T88" fmla="*/ 552450 w 537"/>
              <a:gd name="T89" fmla="*/ 214758 h 445"/>
              <a:gd name="T90" fmla="*/ 546277 w 537"/>
              <a:gd name="T91" fmla="*/ 233166 h 445"/>
              <a:gd name="T92" fmla="*/ 531875 w 537"/>
              <a:gd name="T93" fmla="*/ 260164 h 445"/>
              <a:gd name="T94" fmla="*/ 518500 w 537"/>
              <a:gd name="T95" fmla="*/ 241757 h 445"/>
              <a:gd name="T96" fmla="*/ 546277 w 537"/>
              <a:gd name="T97" fmla="*/ 206168 h 4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7"/>
              <a:gd name="T148" fmla="*/ 0 h 445"/>
              <a:gd name="T149" fmla="*/ 537 w 537"/>
              <a:gd name="T150" fmla="*/ 445 h 44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7" h="445">
                <a:moveTo>
                  <a:pt x="464" y="197"/>
                </a:moveTo>
                <a:lnTo>
                  <a:pt x="458" y="204"/>
                </a:lnTo>
                <a:lnTo>
                  <a:pt x="458" y="212"/>
                </a:lnTo>
                <a:lnTo>
                  <a:pt x="445" y="226"/>
                </a:lnTo>
                <a:lnTo>
                  <a:pt x="445" y="234"/>
                </a:lnTo>
                <a:lnTo>
                  <a:pt x="438" y="241"/>
                </a:lnTo>
                <a:lnTo>
                  <a:pt x="445" y="241"/>
                </a:lnTo>
                <a:lnTo>
                  <a:pt x="451" y="241"/>
                </a:lnTo>
                <a:lnTo>
                  <a:pt x="458" y="234"/>
                </a:lnTo>
                <a:lnTo>
                  <a:pt x="464" y="234"/>
                </a:lnTo>
                <a:lnTo>
                  <a:pt x="471" y="226"/>
                </a:lnTo>
                <a:lnTo>
                  <a:pt x="478" y="212"/>
                </a:lnTo>
                <a:lnTo>
                  <a:pt x="484" y="212"/>
                </a:lnTo>
                <a:lnTo>
                  <a:pt x="498" y="204"/>
                </a:lnTo>
                <a:lnTo>
                  <a:pt x="504" y="212"/>
                </a:lnTo>
                <a:lnTo>
                  <a:pt x="504" y="219"/>
                </a:lnTo>
                <a:lnTo>
                  <a:pt x="498" y="226"/>
                </a:lnTo>
                <a:lnTo>
                  <a:pt x="491" y="241"/>
                </a:lnTo>
                <a:lnTo>
                  <a:pt x="484" y="263"/>
                </a:lnTo>
                <a:lnTo>
                  <a:pt x="484" y="277"/>
                </a:lnTo>
                <a:lnTo>
                  <a:pt x="478" y="285"/>
                </a:lnTo>
                <a:lnTo>
                  <a:pt x="471" y="307"/>
                </a:lnTo>
                <a:lnTo>
                  <a:pt x="471" y="329"/>
                </a:lnTo>
                <a:lnTo>
                  <a:pt x="464" y="343"/>
                </a:lnTo>
                <a:lnTo>
                  <a:pt x="464" y="350"/>
                </a:lnTo>
                <a:lnTo>
                  <a:pt x="458" y="358"/>
                </a:lnTo>
                <a:lnTo>
                  <a:pt x="451" y="372"/>
                </a:lnTo>
                <a:lnTo>
                  <a:pt x="458" y="387"/>
                </a:lnTo>
                <a:lnTo>
                  <a:pt x="451" y="394"/>
                </a:lnTo>
                <a:lnTo>
                  <a:pt x="458" y="402"/>
                </a:lnTo>
                <a:lnTo>
                  <a:pt x="458" y="409"/>
                </a:lnTo>
                <a:lnTo>
                  <a:pt x="464" y="416"/>
                </a:lnTo>
                <a:lnTo>
                  <a:pt x="464" y="431"/>
                </a:lnTo>
                <a:lnTo>
                  <a:pt x="464" y="445"/>
                </a:lnTo>
                <a:lnTo>
                  <a:pt x="425" y="445"/>
                </a:lnTo>
                <a:lnTo>
                  <a:pt x="418" y="445"/>
                </a:lnTo>
                <a:lnTo>
                  <a:pt x="378" y="445"/>
                </a:lnTo>
                <a:lnTo>
                  <a:pt x="372" y="445"/>
                </a:lnTo>
                <a:lnTo>
                  <a:pt x="358" y="445"/>
                </a:lnTo>
                <a:lnTo>
                  <a:pt x="319" y="445"/>
                </a:lnTo>
                <a:lnTo>
                  <a:pt x="279" y="445"/>
                </a:lnTo>
                <a:lnTo>
                  <a:pt x="272" y="445"/>
                </a:lnTo>
                <a:lnTo>
                  <a:pt x="226" y="445"/>
                </a:lnTo>
                <a:lnTo>
                  <a:pt x="206" y="445"/>
                </a:lnTo>
                <a:lnTo>
                  <a:pt x="206" y="438"/>
                </a:lnTo>
                <a:lnTo>
                  <a:pt x="199" y="438"/>
                </a:lnTo>
                <a:lnTo>
                  <a:pt x="199" y="431"/>
                </a:lnTo>
                <a:lnTo>
                  <a:pt x="193" y="431"/>
                </a:lnTo>
                <a:lnTo>
                  <a:pt x="179" y="431"/>
                </a:lnTo>
                <a:lnTo>
                  <a:pt x="173" y="423"/>
                </a:lnTo>
                <a:lnTo>
                  <a:pt x="166" y="423"/>
                </a:lnTo>
                <a:lnTo>
                  <a:pt x="166" y="416"/>
                </a:lnTo>
                <a:lnTo>
                  <a:pt x="166" y="409"/>
                </a:lnTo>
                <a:lnTo>
                  <a:pt x="160" y="402"/>
                </a:lnTo>
                <a:lnTo>
                  <a:pt x="160" y="394"/>
                </a:lnTo>
                <a:lnTo>
                  <a:pt x="160" y="387"/>
                </a:lnTo>
                <a:lnTo>
                  <a:pt x="160" y="380"/>
                </a:lnTo>
                <a:lnTo>
                  <a:pt x="166" y="372"/>
                </a:lnTo>
                <a:lnTo>
                  <a:pt x="166" y="365"/>
                </a:lnTo>
                <a:lnTo>
                  <a:pt x="153" y="358"/>
                </a:lnTo>
                <a:lnTo>
                  <a:pt x="153" y="350"/>
                </a:lnTo>
                <a:lnTo>
                  <a:pt x="153" y="343"/>
                </a:lnTo>
                <a:lnTo>
                  <a:pt x="153" y="336"/>
                </a:lnTo>
                <a:lnTo>
                  <a:pt x="146" y="329"/>
                </a:lnTo>
                <a:lnTo>
                  <a:pt x="146" y="321"/>
                </a:lnTo>
                <a:lnTo>
                  <a:pt x="146" y="314"/>
                </a:lnTo>
                <a:lnTo>
                  <a:pt x="140" y="299"/>
                </a:lnTo>
                <a:lnTo>
                  <a:pt x="133" y="299"/>
                </a:lnTo>
                <a:lnTo>
                  <a:pt x="126" y="292"/>
                </a:lnTo>
                <a:lnTo>
                  <a:pt x="120" y="292"/>
                </a:lnTo>
                <a:lnTo>
                  <a:pt x="113" y="292"/>
                </a:lnTo>
                <a:lnTo>
                  <a:pt x="106" y="285"/>
                </a:lnTo>
                <a:lnTo>
                  <a:pt x="93" y="277"/>
                </a:lnTo>
                <a:lnTo>
                  <a:pt x="93" y="270"/>
                </a:lnTo>
                <a:lnTo>
                  <a:pt x="87" y="270"/>
                </a:lnTo>
                <a:lnTo>
                  <a:pt x="87" y="263"/>
                </a:lnTo>
                <a:lnTo>
                  <a:pt x="73" y="256"/>
                </a:lnTo>
                <a:lnTo>
                  <a:pt x="60" y="256"/>
                </a:lnTo>
                <a:lnTo>
                  <a:pt x="60" y="248"/>
                </a:lnTo>
                <a:lnTo>
                  <a:pt x="53" y="248"/>
                </a:lnTo>
                <a:lnTo>
                  <a:pt x="53" y="241"/>
                </a:lnTo>
                <a:lnTo>
                  <a:pt x="34" y="241"/>
                </a:lnTo>
                <a:lnTo>
                  <a:pt x="27" y="234"/>
                </a:lnTo>
                <a:lnTo>
                  <a:pt x="14" y="226"/>
                </a:lnTo>
                <a:lnTo>
                  <a:pt x="7" y="219"/>
                </a:lnTo>
                <a:lnTo>
                  <a:pt x="14" y="212"/>
                </a:lnTo>
                <a:lnTo>
                  <a:pt x="14" y="204"/>
                </a:lnTo>
                <a:lnTo>
                  <a:pt x="14" y="197"/>
                </a:lnTo>
                <a:lnTo>
                  <a:pt x="7" y="190"/>
                </a:lnTo>
                <a:lnTo>
                  <a:pt x="14" y="183"/>
                </a:lnTo>
                <a:lnTo>
                  <a:pt x="14" y="175"/>
                </a:lnTo>
                <a:lnTo>
                  <a:pt x="14" y="168"/>
                </a:lnTo>
                <a:lnTo>
                  <a:pt x="14" y="161"/>
                </a:lnTo>
                <a:lnTo>
                  <a:pt x="20" y="161"/>
                </a:lnTo>
                <a:lnTo>
                  <a:pt x="20" y="153"/>
                </a:lnTo>
                <a:lnTo>
                  <a:pt x="20" y="146"/>
                </a:lnTo>
                <a:lnTo>
                  <a:pt x="14" y="139"/>
                </a:lnTo>
                <a:lnTo>
                  <a:pt x="7" y="139"/>
                </a:lnTo>
                <a:lnTo>
                  <a:pt x="0" y="139"/>
                </a:lnTo>
                <a:lnTo>
                  <a:pt x="0" y="132"/>
                </a:lnTo>
                <a:lnTo>
                  <a:pt x="0" y="124"/>
                </a:lnTo>
                <a:lnTo>
                  <a:pt x="7" y="124"/>
                </a:lnTo>
                <a:lnTo>
                  <a:pt x="14" y="117"/>
                </a:lnTo>
                <a:lnTo>
                  <a:pt x="14" y="110"/>
                </a:lnTo>
                <a:lnTo>
                  <a:pt x="20" y="110"/>
                </a:lnTo>
                <a:lnTo>
                  <a:pt x="20" y="102"/>
                </a:lnTo>
                <a:lnTo>
                  <a:pt x="34" y="102"/>
                </a:lnTo>
                <a:lnTo>
                  <a:pt x="34" y="95"/>
                </a:lnTo>
                <a:lnTo>
                  <a:pt x="40" y="95"/>
                </a:lnTo>
                <a:lnTo>
                  <a:pt x="47" y="95"/>
                </a:lnTo>
                <a:lnTo>
                  <a:pt x="53" y="88"/>
                </a:lnTo>
                <a:lnTo>
                  <a:pt x="53" y="80"/>
                </a:lnTo>
                <a:lnTo>
                  <a:pt x="53" y="51"/>
                </a:lnTo>
                <a:lnTo>
                  <a:pt x="53" y="29"/>
                </a:lnTo>
                <a:lnTo>
                  <a:pt x="60" y="29"/>
                </a:lnTo>
                <a:lnTo>
                  <a:pt x="73" y="22"/>
                </a:lnTo>
                <a:lnTo>
                  <a:pt x="80" y="29"/>
                </a:lnTo>
                <a:lnTo>
                  <a:pt x="87" y="29"/>
                </a:lnTo>
                <a:lnTo>
                  <a:pt x="120" y="22"/>
                </a:lnTo>
                <a:lnTo>
                  <a:pt x="186" y="0"/>
                </a:lnTo>
                <a:lnTo>
                  <a:pt x="193" y="7"/>
                </a:lnTo>
                <a:lnTo>
                  <a:pt x="179" y="37"/>
                </a:lnTo>
                <a:lnTo>
                  <a:pt x="199" y="29"/>
                </a:lnTo>
                <a:lnTo>
                  <a:pt x="213" y="37"/>
                </a:lnTo>
                <a:lnTo>
                  <a:pt x="226" y="37"/>
                </a:lnTo>
                <a:lnTo>
                  <a:pt x="226" y="44"/>
                </a:lnTo>
                <a:lnTo>
                  <a:pt x="232" y="44"/>
                </a:lnTo>
                <a:lnTo>
                  <a:pt x="239" y="44"/>
                </a:lnTo>
                <a:lnTo>
                  <a:pt x="246" y="44"/>
                </a:lnTo>
                <a:lnTo>
                  <a:pt x="246" y="51"/>
                </a:lnTo>
                <a:lnTo>
                  <a:pt x="252" y="59"/>
                </a:lnTo>
                <a:lnTo>
                  <a:pt x="272" y="66"/>
                </a:lnTo>
                <a:lnTo>
                  <a:pt x="345" y="80"/>
                </a:lnTo>
                <a:lnTo>
                  <a:pt x="352" y="88"/>
                </a:lnTo>
                <a:lnTo>
                  <a:pt x="358" y="88"/>
                </a:lnTo>
                <a:lnTo>
                  <a:pt x="372" y="95"/>
                </a:lnTo>
                <a:lnTo>
                  <a:pt x="378" y="95"/>
                </a:lnTo>
                <a:lnTo>
                  <a:pt x="385" y="95"/>
                </a:lnTo>
                <a:lnTo>
                  <a:pt x="392" y="95"/>
                </a:lnTo>
                <a:lnTo>
                  <a:pt x="398" y="95"/>
                </a:lnTo>
                <a:lnTo>
                  <a:pt x="405" y="95"/>
                </a:lnTo>
                <a:lnTo>
                  <a:pt x="411" y="95"/>
                </a:lnTo>
                <a:lnTo>
                  <a:pt x="411" y="102"/>
                </a:lnTo>
                <a:lnTo>
                  <a:pt x="418" y="102"/>
                </a:lnTo>
                <a:lnTo>
                  <a:pt x="425" y="102"/>
                </a:lnTo>
                <a:lnTo>
                  <a:pt x="431" y="102"/>
                </a:lnTo>
                <a:lnTo>
                  <a:pt x="438" y="102"/>
                </a:lnTo>
                <a:lnTo>
                  <a:pt x="438" y="110"/>
                </a:lnTo>
                <a:lnTo>
                  <a:pt x="431" y="110"/>
                </a:lnTo>
                <a:lnTo>
                  <a:pt x="431" y="117"/>
                </a:lnTo>
                <a:lnTo>
                  <a:pt x="438" y="117"/>
                </a:lnTo>
                <a:lnTo>
                  <a:pt x="445" y="117"/>
                </a:lnTo>
                <a:lnTo>
                  <a:pt x="458" y="124"/>
                </a:lnTo>
                <a:lnTo>
                  <a:pt x="464" y="124"/>
                </a:lnTo>
                <a:lnTo>
                  <a:pt x="464" y="132"/>
                </a:lnTo>
                <a:lnTo>
                  <a:pt x="458" y="132"/>
                </a:lnTo>
                <a:lnTo>
                  <a:pt x="464" y="132"/>
                </a:lnTo>
                <a:lnTo>
                  <a:pt x="464" y="139"/>
                </a:lnTo>
                <a:lnTo>
                  <a:pt x="458" y="139"/>
                </a:lnTo>
                <a:lnTo>
                  <a:pt x="464" y="139"/>
                </a:lnTo>
                <a:lnTo>
                  <a:pt x="464" y="146"/>
                </a:lnTo>
                <a:lnTo>
                  <a:pt x="458" y="146"/>
                </a:lnTo>
                <a:lnTo>
                  <a:pt x="458" y="153"/>
                </a:lnTo>
                <a:lnTo>
                  <a:pt x="451" y="161"/>
                </a:lnTo>
                <a:lnTo>
                  <a:pt x="458" y="161"/>
                </a:lnTo>
                <a:lnTo>
                  <a:pt x="464" y="161"/>
                </a:lnTo>
                <a:lnTo>
                  <a:pt x="471" y="153"/>
                </a:lnTo>
                <a:lnTo>
                  <a:pt x="478" y="161"/>
                </a:lnTo>
                <a:lnTo>
                  <a:pt x="471" y="168"/>
                </a:lnTo>
                <a:lnTo>
                  <a:pt x="471" y="175"/>
                </a:lnTo>
                <a:lnTo>
                  <a:pt x="464" y="175"/>
                </a:lnTo>
                <a:lnTo>
                  <a:pt x="471" y="175"/>
                </a:lnTo>
                <a:lnTo>
                  <a:pt x="471" y="183"/>
                </a:lnTo>
                <a:lnTo>
                  <a:pt x="484" y="190"/>
                </a:lnTo>
                <a:lnTo>
                  <a:pt x="478" y="190"/>
                </a:lnTo>
                <a:lnTo>
                  <a:pt x="478" y="197"/>
                </a:lnTo>
                <a:lnTo>
                  <a:pt x="464" y="197"/>
                </a:lnTo>
                <a:close/>
                <a:moveTo>
                  <a:pt x="531" y="168"/>
                </a:moveTo>
                <a:lnTo>
                  <a:pt x="537" y="168"/>
                </a:lnTo>
                <a:lnTo>
                  <a:pt x="537" y="175"/>
                </a:lnTo>
                <a:lnTo>
                  <a:pt x="531" y="168"/>
                </a:lnTo>
                <a:lnTo>
                  <a:pt x="531" y="183"/>
                </a:lnTo>
                <a:lnTo>
                  <a:pt x="524" y="183"/>
                </a:lnTo>
                <a:lnTo>
                  <a:pt x="531" y="190"/>
                </a:lnTo>
                <a:lnTo>
                  <a:pt x="524" y="190"/>
                </a:lnTo>
                <a:lnTo>
                  <a:pt x="517" y="197"/>
                </a:lnTo>
                <a:lnTo>
                  <a:pt x="517" y="204"/>
                </a:lnTo>
                <a:lnTo>
                  <a:pt x="517" y="212"/>
                </a:lnTo>
                <a:lnTo>
                  <a:pt x="504" y="219"/>
                </a:lnTo>
                <a:lnTo>
                  <a:pt x="498" y="212"/>
                </a:lnTo>
                <a:lnTo>
                  <a:pt x="498" y="204"/>
                </a:lnTo>
                <a:lnTo>
                  <a:pt x="504" y="197"/>
                </a:lnTo>
                <a:lnTo>
                  <a:pt x="511" y="190"/>
                </a:lnTo>
                <a:lnTo>
                  <a:pt x="511" y="175"/>
                </a:lnTo>
                <a:lnTo>
                  <a:pt x="517" y="183"/>
                </a:lnTo>
                <a:lnTo>
                  <a:pt x="531" y="168"/>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195" name="Freeform 63"/>
          <p:cNvSpPr>
            <a:spLocks/>
          </p:cNvSpPr>
          <p:nvPr/>
        </p:nvSpPr>
        <p:spPr bwMode="auto">
          <a:xfrm>
            <a:off x="8164513" y="1731963"/>
            <a:ext cx="176212" cy="277812"/>
          </a:xfrm>
          <a:custGeom>
            <a:avLst/>
            <a:gdLst>
              <a:gd name="T0" fmla="*/ 13318 w 172"/>
              <a:gd name="T1" fmla="*/ 269207 h 226"/>
              <a:gd name="T2" fmla="*/ 13318 w 172"/>
              <a:gd name="T3" fmla="*/ 251998 h 226"/>
              <a:gd name="T4" fmla="*/ 19465 w 172"/>
              <a:gd name="T5" fmla="*/ 179471 h 226"/>
              <a:gd name="T6" fmla="*/ 13318 w 172"/>
              <a:gd name="T7" fmla="*/ 170867 h 226"/>
              <a:gd name="T8" fmla="*/ 0 w 172"/>
              <a:gd name="T9" fmla="*/ 170867 h 226"/>
              <a:gd name="T10" fmla="*/ 6147 w 172"/>
              <a:gd name="T11" fmla="*/ 143823 h 226"/>
              <a:gd name="T12" fmla="*/ 0 w 172"/>
              <a:gd name="T13" fmla="*/ 135218 h 226"/>
              <a:gd name="T14" fmla="*/ 0 w 172"/>
              <a:gd name="T15" fmla="*/ 116779 h 226"/>
              <a:gd name="T16" fmla="*/ 6147 w 172"/>
              <a:gd name="T17" fmla="*/ 98341 h 226"/>
              <a:gd name="T18" fmla="*/ 13318 w 172"/>
              <a:gd name="T19" fmla="*/ 72526 h 226"/>
              <a:gd name="T20" fmla="*/ 6147 w 172"/>
              <a:gd name="T21" fmla="*/ 45483 h 226"/>
              <a:gd name="T22" fmla="*/ 13318 w 172"/>
              <a:gd name="T23" fmla="*/ 27044 h 226"/>
              <a:gd name="T24" fmla="*/ 6147 w 172"/>
              <a:gd name="T25" fmla="*/ 8605 h 226"/>
              <a:gd name="T26" fmla="*/ 19465 w 172"/>
              <a:gd name="T27" fmla="*/ 0 h 226"/>
              <a:gd name="T28" fmla="*/ 142404 w 172"/>
              <a:gd name="T29" fmla="*/ 0 h 226"/>
              <a:gd name="T30" fmla="*/ 176212 w 172"/>
              <a:gd name="T31" fmla="*/ 8605 h 226"/>
              <a:gd name="T32" fmla="*/ 169041 w 172"/>
              <a:gd name="T33" fmla="*/ 27044 h 226"/>
              <a:gd name="T34" fmla="*/ 169041 w 172"/>
              <a:gd name="T35" fmla="*/ 45483 h 226"/>
              <a:gd name="T36" fmla="*/ 176212 w 172"/>
              <a:gd name="T37" fmla="*/ 54087 h 226"/>
              <a:gd name="T38" fmla="*/ 176212 w 172"/>
              <a:gd name="T39" fmla="*/ 54087 h 226"/>
              <a:gd name="T40" fmla="*/ 162894 w 172"/>
              <a:gd name="T41" fmla="*/ 62692 h 226"/>
              <a:gd name="T42" fmla="*/ 155722 w 172"/>
              <a:gd name="T43" fmla="*/ 72526 h 226"/>
              <a:gd name="T44" fmla="*/ 148551 w 172"/>
              <a:gd name="T45" fmla="*/ 81131 h 226"/>
              <a:gd name="T46" fmla="*/ 135232 w 172"/>
              <a:gd name="T47" fmla="*/ 81131 h 226"/>
              <a:gd name="T48" fmla="*/ 129086 w 172"/>
              <a:gd name="T49" fmla="*/ 89736 h 226"/>
              <a:gd name="T50" fmla="*/ 129086 w 172"/>
              <a:gd name="T51" fmla="*/ 108175 h 226"/>
              <a:gd name="T52" fmla="*/ 121914 w 172"/>
              <a:gd name="T53" fmla="*/ 125384 h 226"/>
              <a:gd name="T54" fmla="*/ 114743 w 172"/>
              <a:gd name="T55" fmla="*/ 135218 h 226"/>
              <a:gd name="T56" fmla="*/ 114743 w 172"/>
              <a:gd name="T57" fmla="*/ 152428 h 226"/>
              <a:gd name="T58" fmla="*/ 108596 w 172"/>
              <a:gd name="T59" fmla="*/ 162262 h 226"/>
              <a:gd name="T60" fmla="*/ 94253 w 172"/>
              <a:gd name="T61" fmla="*/ 179471 h 226"/>
              <a:gd name="T62" fmla="*/ 94253 w 172"/>
              <a:gd name="T63" fmla="*/ 197910 h 226"/>
              <a:gd name="T64" fmla="*/ 94253 w 172"/>
              <a:gd name="T65" fmla="*/ 215120 h 226"/>
              <a:gd name="T66" fmla="*/ 94253 w 172"/>
              <a:gd name="T67" fmla="*/ 233559 h 226"/>
              <a:gd name="T68" fmla="*/ 88106 w 172"/>
              <a:gd name="T69" fmla="*/ 251998 h 226"/>
              <a:gd name="T70" fmla="*/ 80935 w 172"/>
              <a:gd name="T71" fmla="*/ 269207 h 226"/>
              <a:gd name="T72" fmla="*/ 88106 w 172"/>
              <a:gd name="T73" fmla="*/ 277812 h 226"/>
              <a:gd name="T74" fmla="*/ 39955 w 172"/>
              <a:gd name="T75" fmla="*/ 277812 h 2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2"/>
              <a:gd name="T115" fmla="*/ 0 h 226"/>
              <a:gd name="T116" fmla="*/ 172 w 172"/>
              <a:gd name="T117" fmla="*/ 226 h 2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2" h="226">
                <a:moveTo>
                  <a:pt x="13" y="226"/>
                </a:moveTo>
                <a:lnTo>
                  <a:pt x="13" y="219"/>
                </a:lnTo>
                <a:lnTo>
                  <a:pt x="13" y="212"/>
                </a:lnTo>
                <a:lnTo>
                  <a:pt x="13" y="205"/>
                </a:lnTo>
                <a:lnTo>
                  <a:pt x="19" y="168"/>
                </a:lnTo>
                <a:lnTo>
                  <a:pt x="19" y="146"/>
                </a:lnTo>
                <a:lnTo>
                  <a:pt x="13" y="146"/>
                </a:lnTo>
                <a:lnTo>
                  <a:pt x="13" y="139"/>
                </a:lnTo>
                <a:lnTo>
                  <a:pt x="6" y="139"/>
                </a:lnTo>
                <a:lnTo>
                  <a:pt x="0" y="139"/>
                </a:lnTo>
                <a:lnTo>
                  <a:pt x="6" y="124"/>
                </a:lnTo>
                <a:lnTo>
                  <a:pt x="6" y="117"/>
                </a:lnTo>
                <a:lnTo>
                  <a:pt x="6" y="110"/>
                </a:lnTo>
                <a:lnTo>
                  <a:pt x="0" y="110"/>
                </a:lnTo>
                <a:lnTo>
                  <a:pt x="0" y="102"/>
                </a:lnTo>
                <a:lnTo>
                  <a:pt x="0" y="95"/>
                </a:lnTo>
                <a:lnTo>
                  <a:pt x="0" y="88"/>
                </a:lnTo>
                <a:lnTo>
                  <a:pt x="6" y="80"/>
                </a:lnTo>
                <a:lnTo>
                  <a:pt x="13" y="73"/>
                </a:lnTo>
                <a:lnTo>
                  <a:pt x="13" y="59"/>
                </a:lnTo>
                <a:lnTo>
                  <a:pt x="6" y="44"/>
                </a:lnTo>
                <a:lnTo>
                  <a:pt x="6" y="37"/>
                </a:lnTo>
                <a:lnTo>
                  <a:pt x="6" y="29"/>
                </a:lnTo>
                <a:lnTo>
                  <a:pt x="13" y="22"/>
                </a:lnTo>
                <a:lnTo>
                  <a:pt x="6" y="15"/>
                </a:lnTo>
                <a:lnTo>
                  <a:pt x="6" y="7"/>
                </a:lnTo>
                <a:lnTo>
                  <a:pt x="6" y="0"/>
                </a:lnTo>
                <a:lnTo>
                  <a:pt x="19" y="0"/>
                </a:lnTo>
                <a:lnTo>
                  <a:pt x="79" y="0"/>
                </a:lnTo>
                <a:lnTo>
                  <a:pt x="139" y="0"/>
                </a:lnTo>
                <a:lnTo>
                  <a:pt x="172" y="0"/>
                </a:lnTo>
                <a:lnTo>
                  <a:pt x="172" y="7"/>
                </a:lnTo>
                <a:lnTo>
                  <a:pt x="172" y="15"/>
                </a:lnTo>
                <a:lnTo>
                  <a:pt x="165" y="22"/>
                </a:lnTo>
                <a:lnTo>
                  <a:pt x="165" y="29"/>
                </a:lnTo>
                <a:lnTo>
                  <a:pt x="165" y="37"/>
                </a:lnTo>
                <a:lnTo>
                  <a:pt x="172" y="37"/>
                </a:lnTo>
                <a:lnTo>
                  <a:pt x="172" y="44"/>
                </a:lnTo>
                <a:lnTo>
                  <a:pt x="165" y="44"/>
                </a:lnTo>
                <a:lnTo>
                  <a:pt x="172" y="44"/>
                </a:lnTo>
                <a:lnTo>
                  <a:pt x="165" y="51"/>
                </a:lnTo>
                <a:lnTo>
                  <a:pt x="159" y="51"/>
                </a:lnTo>
                <a:lnTo>
                  <a:pt x="159" y="59"/>
                </a:lnTo>
                <a:lnTo>
                  <a:pt x="152" y="59"/>
                </a:lnTo>
                <a:lnTo>
                  <a:pt x="145" y="59"/>
                </a:lnTo>
                <a:lnTo>
                  <a:pt x="145" y="66"/>
                </a:lnTo>
                <a:lnTo>
                  <a:pt x="139" y="66"/>
                </a:lnTo>
                <a:lnTo>
                  <a:pt x="132" y="66"/>
                </a:lnTo>
                <a:lnTo>
                  <a:pt x="126" y="66"/>
                </a:lnTo>
                <a:lnTo>
                  <a:pt x="126" y="73"/>
                </a:lnTo>
                <a:lnTo>
                  <a:pt x="126" y="80"/>
                </a:lnTo>
                <a:lnTo>
                  <a:pt x="126" y="88"/>
                </a:lnTo>
                <a:lnTo>
                  <a:pt x="126" y="95"/>
                </a:lnTo>
                <a:lnTo>
                  <a:pt x="119" y="102"/>
                </a:lnTo>
                <a:lnTo>
                  <a:pt x="119" y="110"/>
                </a:lnTo>
                <a:lnTo>
                  <a:pt x="112" y="110"/>
                </a:lnTo>
                <a:lnTo>
                  <a:pt x="112" y="117"/>
                </a:lnTo>
                <a:lnTo>
                  <a:pt x="112" y="124"/>
                </a:lnTo>
                <a:lnTo>
                  <a:pt x="106" y="124"/>
                </a:lnTo>
                <a:lnTo>
                  <a:pt x="106" y="132"/>
                </a:lnTo>
                <a:lnTo>
                  <a:pt x="99" y="139"/>
                </a:lnTo>
                <a:lnTo>
                  <a:pt x="92" y="146"/>
                </a:lnTo>
                <a:lnTo>
                  <a:pt x="92" y="153"/>
                </a:lnTo>
                <a:lnTo>
                  <a:pt x="92" y="161"/>
                </a:lnTo>
                <a:lnTo>
                  <a:pt x="92" y="168"/>
                </a:lnTo>
                <a:lnTo>
                  <a:pt x="92" y="175"/>
                </a:lnTo>
                <a:lnTo>
                  <a:pt x="92" y="183"/>
                </a:lnTo>
                <a:lnTo>
                  <a:pt x="92" y="190"/>
                </a:lnTo>
                <a:lnTo>
                  <a:pt x="86" y="197"/>
                </a:lnTo>
                <a:lnTo>
                  <a:pt x="86" y="205"/>
                </a:lnTo>
                <a:lnTo>
                  <a:pt x="79" y="212"/>
                </a:lnTo>
                <a:lnTo>
                  <a:pt x="79" y="219"/>
                </a:lnTo>
                <a:lnTo>
                  <a:pt x="86" y="219"/>
                </a:lnTo>
                <a:lnTo>
                  <a:pt x="86" y="226"/>
                </a:lnTo>
                <a:lnTo>
                  <a:pt x="46" y="226"/>
                </a:lnTo>
                <a:lnTo>
                  <a:pt x="39" y="226"/>
                </a:lnTo>
                <a:lnTo>
                  <a:pt x="13" y="226"/>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196" name="Freeform 64"/>
          <p:cNvSpPr>
            <a:spLocks/>
          </p:cNvSpPr>
          <p:nvPr/>
        </p:nvSpPr>
        <p:spPr bwMode="auto">
          <a:xfrm>
            <a:off x="8247063" y="1697038"/>
            <a:ext cx="168275" cy="312737"/>
          </a:xfrm>
          <a:custGeom>
            <a:avLst/>
            <a:gdLst>
              <a:gd name="T0" fmla="*/ 7096 w 166"/>
              <a:gd name="T1" fmla="*/ 312737 h 255"/>
              <a:gd name="T2" fmla="*/ 0 w 166"/>
              <a:gd name="T3" fmla="*/ 304152 h 255"/>
              <a:gd name="T4" fmla="*/ 7096 w 166"/>
              <a:gd name="T5" fmla="*/ 286982 h 255"/>
              <a:gd name="T6" fmla="*/ 13178 w 166"/>
              <a:gd name="T7" fmla="*/ 268586 h 255"/>
              <a:gd name="T8" fmla="*/ 13178 w 166"/>
              <a:gd name="T9" fmla="*/ 250190 h 255"/>
              <a:gd name="T10" fmla="*/ 13178 w 166"/>
              <a:gd name="T11" fmla="*/ 233020 h 255"/>
              <a:gd name="T12" fmla="*/ 13178 w 166"/>
              <a:gd name="T13" fmla="*/ 214623 h 255"/>
              <a:gd name="T14" fmla="*/ 27370 w 166"/>
              <a:gd name="T15" fmla="*/ 197454 h 255"/>
              <a:gd name="T16" fmla="*/ 33452 w 166"/>
              <a:gd name="T17" fmla="*/ 187642 h 255"/>
              <a:gd name="T18" fmla="*/ 33452 w 166"/>
              <a:gd name="T19" fmla="*/ 170472 h 255"/>
              <a:gd name="T20" fmla="*/ 40548 w 166"/>
              <a:gd name="T21" fmla="*/ 160661 h 255"/>
              <a:gd name="T22" fmla="*/ 47644 w 166"/>
              <a:gd name="T23" fmla="*/ 143491 h 255"/>
              <a:gd name="T24" fmla="*/ 47644 w 166"/>
              <a:gd name="T25" fmla="*/ 125095 h 255"/>
              <a:gd name="T26" fmla="*/ 53726 w 166"/>
              <a:gd name="T27" fmla="*/ 116510 h 255"/>
              <a:gd name="T28" fmla="*/ 66905 w 166"/>
              <a:gd name="T29" fmla="*/ 116510 h 255"/>
              <a:gd name="T30" fmla="*/ 74000 w 166"/>
              <a:gd name="T31" fmla="*/ 107925 h 255"/>
              <a:gd name="T32" fmla="*/ 81096 w 166"/>
              <a:gd name="T33" fmla="*/ 98114 h 255"/>
              <a:gd name="T34" fmla="*/ 94275 w 166"/>
              <a:gd name="T35" fmla="*/ 89529 h 255"/>
              <a:gd name="T36" fmla="*/ 94275 w 166"/>
              <a:gd name="T37" fmla="*/ 89529 h 255"/>
              <a:gd name="T38" fmla="*/ 87179 w 166"/>
              <a:gd name="T39" fmla="*/ 80944 h 255"/>
              <a:gd name="T40" fmla="*/ 87179 w 166"/>
              <a:gd name="T41" fmla="*/ 62547 h 255"/>
              <a:gd name="T42" fmla="*/ 94275 w 166"/>
              <a:gd name="T43" fmla="*/ 44151 h 255"/>
              <a:gd name="T44" fmla="*/ 94275 w 166"/>
              <a:gd name="T45" fmla="*/ 26981 h 255"/>
              <a:gd name="T46" fmla="*/ 107453 w 166"/>
              <a:gd name="T47" fmla="*/ 8585 h 255"/>
              <a:gd name="T48" fmla="*/ 107453 w 166"/>
              <a:gd name="T49" fmla="*/ 8585 h 255"/>
              <a:gd name="T50" fmla="*/ 127727 w 166"/>
              <a:gd name="T51" fmla="*/ 8585 h 255"/>
              <a:gd name="T52" fmla="*/ 140905 w 166"/>
              <a:gd name="T53" fmla="*/ 71132 h 255"/>
              <a:gd name="T54" fmla="*/ 148001 w 166"/>
              <a:gd name="T55" fmla="*/ 179057 h 255"/>
              <a:gd name="T56" fmla="*/ 148001 w 166"/>
              <a:gd name="T57" fmla="*/ 214623 h 255"/>
              <a:gd name="T58" fmla="*/ 148001 w 166"/>
              <a:gd name="T59" fmla="*/ 233020 h 255"/>
              <a:gd name="T60" fmla="*/ 161179 w 166"/>
              <a:gd name="T61" fmla="*/ 250190 h 255"/>
              <a:gd name="T62" fmla="*/ 161179 w 166"/>
              <a:gd name="T63" fmla="*/ 268586 h 255"/>
              <a:gd name="T64" fmla="*/ 155097 w 166"/>
              <a:gd name="T65" fmla="*/ 268586 h 255"/>
              <a:gd name="T66" fmla="*/ 168275 w 166"/>
              <a:gd name="T67" fmla="*/ 268586 h 255"/>
              <a:gd name="T68" fmla="*/ 155097 w 166"/>
              <a:gd name="T69" fmla="*/ 295567 h 255"/>
              <a:gd name="T70" fmla="*/ 140905 w 166"/>
              <a:gd name="T71" fmla="*/ 295567 h 255"/>
              <a:gd name="T72" fmla="*/ 127727 w 166"/>
              <a:gd name="T73" fmla="*/ 304152 h 255"/>
              <a:gd name="T74" fmla="*/ 120631 w 166"/>
              <a:gd name="T75" fmla="*/ 312737 h 255"/>
              <a:gd name="T76" fmla="*/ 60822 w 166"/>
              <a:gd name="T77" fmla="*/ 312737 h 2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6"/>
              <a:gd name="T118" fmla="*/ 0 h 255"/>
              <a:gd name="T119" fmla="*/ 166 w 166"/>
              <a:gd name="T120" fmla="*/ 255 h 25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6" h="255">
                <a:moveTo>
                  <a:pt x="27" y="255"/>
                </a:moveTo>
                <a:lnTo>
                  <a:pt x="7" y="255"/>
                </a:lnTo>
                <a:lnTo>
                  <a:pt x="7" y="248"/>
                </a:lnTo>
                <a:lnTo>
                  <a:pt x="0" y="248"/>
                </a:lnTo>
                <a:lnTo>
                  <a:pt x="0" y="241"/>
                </a:lnTo>
                <a:lnTo>
                  <a:pt x="7" y="234"/>
                </a:lnTo>
                <a:lnTo>
                  <a:pt x="7" y="226"/>
                </a:lnTo>
                <a:lnTo>
                  <a:pt x="13" y="219"/>
                </a:lnTo>
                <a:lnTo>
                  <a:pt x="13" y="212"/>
                </a:lnTo>
                <a:lnTo>
                  <a:pt x="13" y="204"/>
                </a:lnTo>
                <a:lnTo>
                  <a:pt x="13" y="197"/>
                </a:lnTo>
                <a:lnTo>
                  <a:pt x="13" y="190"/>
                </a:lnTo>
                <a:lnTo>
                  <a:pt x="13" y="182"/>
                </a:lnTo>
                <a:lnTo>
                  <a:pt x="13" y="175"/>
                </a:lnTo>
                <a:lnTo>
                  <a:pt x="20" y="168"/>
                </a:lnTo>
                <a:lnTo>
                  <a:pt x="27" y="161"/>
                </a:lnTo>
                <a:lnTo>
                  <a:pt x="27" y="153"/>
                </a:lnTo>
                <a:lnTo>
                  <a:pt x="33" y="153"/>
                </a:lnTo>
                <a:lnTo>
                  <a:pt x="33" y="146"/>
                </a:lnTo>
                <a:lnTo>
                  <a:pt x="33" y="139"/>
                </a:lnTo>
                <a:lnTo>
                  <a:pt x="40" y="139"/>
                </a:lnTo>
                <a:lnTo>
                  <a:pt x="40" y="131"/>
                </a:lnTo>
                <a:lnTo>
                  <a:pt x="47" y="124"/>
                </a:lnTo>
                <a:lnTo>
                  <a:pt x="47" y="117"/>
                </a:lnTo>
                <a:lnTo>
                  <a:pt x="47" y="109"/>
                </a:lnTo>
                <a:lnTo>
                  <a:pt x="47" y="102"/>
                </a:lnTo>
                <a:lnTo>
                  <a:pt x="47" y="95"/>
                </a:lnTo>
                <a:lnTo>
                  <a:pt x="53" y="95"/>
                </a:lnTo>
                <a:lnTo>
                  <a:pt x="60" y="95"/>
                </a:lnTo>
                <a:lnTo>
                  <a:pt x="66" y="95"/>
                </a:lnTo>
                <a:lnTo>
                  <a:pt x="66" y="88"/>
                </a:lnTo>
                <a:lnTo>
                  <a:pt x="73" y="88"/>
                </a:lnTo>
                <a:lnTo>
                  <a:pt x="80" y="88"/>
                </a:lnTo>
                <a:lnTo>
                  <a:pt x="80" y="80"/>
                </a:lnTo>
                <a:lnTo>
                  <a:pt x="86" y="80"/>
                </a:lnTo>
                <a:lnTo>
                  <a:pt x="93" y="73"/>
                </a:lnTo>
                <a:lnTo>
                  <a:pt x="86" y="73"/>
                </a:lnTo>
                <a:lnTo>
                  <a:pt x="93" y="73"/>
                </a:lnTo>
                <a:lnTo>
                  <a:pt x="93" y="66"/>
                </a:lnTo>
                <a:lnTo>
                  <a:pt x="86" y="66"/>
                </a:lnTo>
                <a:lnTo>
                  <a:pt x="86" y="58"/>
                </a:lnTo>
                <a:lnTo>
                  <a:pt x="86" y="51"/>
                </a:lnTo>
                <a:lnTo>
                  <a:pt x="93" y="44"/>
                </a:lnTo>
                <a:lnTo>
                  <a:pt x="93" y="36"/>
                </a:lnTo>
                <a:lnTo>
                  <a:pt x="93" y="29"/>
                </a:lnTo>
                <a:lnTo>
                  <a:pt x="93" y="22"/>
                </a:lnTo>
                <a:lnTo>
                  <a:pt x="100" y="15"/>
                </a:lnTo>
                <a:lnTo>
                  <a:pt x="106" y="7"/>
                </a:lnTo>
                <a:lnTo>
                  <a:pt x="100" y="7"/>
                </a:lnTo>
                <a:lnTo>
                  <a:pt x="106" y="7"/>
                </a:lnTo>
                <a:lnTo>
                  <a:pt x="113" y="0"/>
                </a:lnTo>
                <a:lnTo>
                  <a:pt x="126" y="7"/>
                </a:lnTo>
                <a:lnTo>
                  <a:pt x="133" y="0"/>
                </a:lnTo>
                <a:lnTo>
                  <a:pt x="139" y="58"/>
                </a:lnTo>
                <a:lnTo>
                  <a:pt x="139" y="102"/>
                </a:lnTo>
                <a:lnTo>
                  <a:pt x="146" y="146"/>
                </a:lnTo>
                <a:lnTo>
                  <a:pt x="146" y="168"/>
                </a:lnTo>
                <a:lnTo>
                  <a:pt x="146" y="175"/>
                </a:lnTo>
                <a:lnTo>
                  <a:pt x="146" y="182"/>
                </a:lnTo>
                <a:lnTo>
                  <a:pt x="146" y="190"/>
                </a:lnTo>
                <a:lnTo>
                  <a:pt x="153" y="197"/>
                </a:lnTo>
                <a:lnTo>
                  <a:pt x="159" y="204"/>
                </a:lnTo>
                <a:lnTo>
                  <a:pt x="159" y="212"/>
                </a:lnTo>
                <a:lnTo>
                  <a:pt x="159" y="219"/>
                </a:lnTo>
                <a:lnTo>
                  <a:pt x="153" y="212"/>
                </a:lnTo>
                <a:lnTo>
                  <a:pt x="153" y="219"/>
                </a:lnTo>
                <a:lnTo>
                  <a:pt x="159" y="219"/>
                </a:lnTo>
                <a:lnTo>
                  <a:pt x="166" y="219"/>
                </a:lnTo>
                <a:lnTo>
                  <a:pt x="159" y="241"/>
                </a:lnTo>
                <a:lnTo>
                  <a:pt x="153" y="241"/>
                </a:lnTo>
                <a:lnTo>
                  <a:pt x="146" y="241"/>
                </a:lnTo>
                <a:lnTo>
                  <a:pt x="139" y="241"/>
                </a:lnTo>
                <a:lnTo>
                  <a:pt x="133" y="248"/>
                </a:lnTo>
                <a:lnTo>
                  <a:pt x="126" y="248"/>
                </a:lnTo>
                <a:lnTo>
                  <a:pt x="126" y="255"/>
                </a:lnTo>
                <a:lnTo>
                  <a:pt x="119" y="255"/>
                </a:lnTo>
                <a:lnTo>
                  <a:pt x="113" y="255"/>
                </a:lnTo>
                <a:lnTo>
                  <a:pt x="60" y="255"/>
                </a:lnTo>
                <a:lnTo>
                  <a:pt x="27" y="255"/>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197" name="Freeform 65"/>
          <p:cNvSpPr>
            <a:spLocks/>
          </p:cNvSpPr>
          <p:nvPr/>
        </p:nvSpPr>
        <p:spPr bwMode="auto">
          <a:xfrm>
            <a:off x="6007100" y="1909763"/>
            <a:ext cx="606425" cy="385762"/>
          </a:xfrm>
          <a:custGeom>
            <a:avLst/>
            <a:gdLst>
              <a:gd name="T0" fmla="*/ 497474 w 590"/>
              <a:gd name="T1" fmla="*/ 350134 h 314"/>
              <a:gd name="T2" fmla="*/ 484112 w 590"/>
              <a:gd name="T3" fmla="*/ 367334 h 314"/>
              <a:gd name="T4" fmla="*/ 491307 w 590"/>
              <a:gd name="T5" fmla="*/ 385762 h 314"/>
              <a:gd name="T6" fmla="*/ 476917 w 590"/>
              <a:gd name="T7" fmla="*/ 377162 h 314"/>
              <a:gd name="T8" fmla="*/ 470750 w 590"/>
              <a:gd name="T9" fmla="*/ 377162 h 314"/>
              <a:gd name="T10" fmla="*/ 456360 w 590"/>
              <a:gd name="T11" fmla="*/ 358734 h 314"/>
              <a:gd name="T12" fmla="*/ 395718 w 590"/>
              <a:gd name="T13" fmla="*/ 358734 h 314"/>
              <a:gd name="T14" fmla="*/ 327881 w 590"/>
              <a:gd name="T15" fmla="*/ 358734 h 314"/>
              <a:gd name="T16" fmla="*/ 266210 w 590"/>
              <a:gd name="T17" fmla="*/ 358734 h 314"/>
              <a:gd name="T18" fmla="*/ 198373 w 590"/>
              <a:gd name="T19" fmla="*/ 358734 h 314"/>
              <a:gd name="T20" fmla="*/ 129508 w 590"/>
              <a:gd name="T21" fmla="*/ 358734 h 314"/>
              <a:gd name="T22" fmla="*/ 82227 w 590"/>
              <a:gd name="T23" fmla="*/ 350134 h 314"/>
              <a:gd name="T24" fmla="*/ 75032 w 590"/>
              <a:gd name="T25" fmla="*/ 331706 h 314"/>
              <a:gd name="T26" fmla="*/ 68865 w 590"/>
              <a:gd name="T27" fmla="*/ 314507 h 314"/>
              <a:gd name="T28" fmla="*/ 68865 w 590"/>
              <a:gd name="T29" fmla="*/ 287479 h 314"/>
              <a:gd name="T30" fmla="*/ 68865 w 590"/>
              <a:gd name="T31" fmla="*/ 269051 h 314"/>
              <a:gd name="T32" fmla="*/ 61670 w 590"/>
              <a:gd name="T33" fmla="*/ 269051 h 314"/>
              <a:gd name="T34" fmla="*/ 54475 w 590"/>
              <a:gd name="T35" fmla="*/ 250622 h 314"/>
              <a:gd name="T36" fmla="*/ 54475 w 590"/>
              <a:gd name="T37" fmla="*/ 242023 h 314"/>
              <a:gd name="T38" fmla="*/ 48308 w 590"/>
              <a:gd name="T39" fmla="*/ 224823 h 314"/>
              <a:gd name="T40" fmla="*/ 41114 w 590"/>
              <a:gd name="T41" fmla="*/ 197795 h 314"/>
              <a:gd name="T42" fmla="*/ 34947 w 590"/>
              <a:gd name="T43" fmla="*/ 179367 h 314"/>
              <a:gd name="T44" fmla="*/ 20557 w 590"/>
              <a:gd name="T45" fmla="*/ 160939 h 314"/>
              <a:gd name="T46" fmla="*/ 20557 w 590"/>
              <a:gd name="T47" fmla="*/ 152339 h 314"/>
              <a:gd name="T48" fmla="*/ 20557 w 590"/>
              <a:gd name="T49" fmla="*/ 125311 h 314"/>
              <a:gd name="T50" fmla="*/ 7195 w 590"/>
              <a:gd name="T51" fmla="*/ 108112 h 314"/>
              <a:gd name="T52" fmla="*/ 0 w 590"/>
              <a:gd name="T53" fmla="*/ 81084 h 314"/>
              <a:gd name="T54" fmla="*/ 7195 w 590"/>
              <a:gd name="T55" fmla="*/ 62656 h 314"/>
              <a:gd name="T56" fmla="*/ 14390 w 590"/>
              <a:gd name="T57" fmla="*/ 54056 h 314"/>
              <a:gd name="T58" fmla="*/ 7195 w 590"/>
              <a:gd name="T59" fmla="*/ 35628 h 314"/>
              <a:gd name="T60" fmla="*/ 0 w 590"/>
              <a:gd name="T61" fmla="*/ 8600 h 314"/>
              <a:gd name="T62" fmla="*/ 54475 w 590"/>
              <a:gd name="T63" fmla="*/ 0 h 314"/>
              <a:gd name="T64" fmla="*/ 116146 w 590"/>
              <a:gd name="T65" fmla="*/ 0 h 314"/>
              <a:gd name="T66" fmla="*/ 204540 w 590"/>
              <a:gd name="T67" fmla="*/ 0 h 314"/>
              <a:gd name="T68" fmla="*/ 279572 w 590"/>
              <a:gd name="T69" fmla="*/ 0 h 314"/>
              <a:gd name="T70" fmla="*/ 382356 w 590"/>
              <a:gd name="T71" fmla="*/ 0 h 314"/>
              <a:gd name="T72" fmla="*/ 456360 w 590"/>
              <a:gd name="T73" fmla="*/ 0 h 314"/>
              <a:gd name="T74" fmla="*/ 504669 w 590"/>
              <a:gd name="T75" fmla="*/ 8600 h 314"/>
              <a:gd name="T76" fmla="*/ 518031 w 590"/>
              <a:gd name="T77" fmla="*/ 35628 h 314"/>
              <a:gd name="T78" fmla="*/ 511864 w 590"/>
              <a:gd name="T79" fmla="*/ 62656 h 314"/>
              <a:gd name="T80" fmla="*/ 518031 w 590"/>
              <a:gd name="T81" fmla="*/ 89684 h 314"/>
              <a:gd name="T82" fmla="*/ 531393 w 590"/>
              <a:gd name="T83" fmla="*/ 108112 h 314"/>
              <a:gd name="T84" fmla="*/ 551950 w 590"/>
              <a:gd name="T85" fmla="*/ 116711 h 314"/>
              <a:gd name="T86" fmla="*/ 559144 w 590"/>
              <a:gd name="T87" fmla="*/ 135140 h 314"/>
              <a:gd name="T88" fmla="*/ 579701 w 590"/>
              <a:gd name="T89" fmla="*/ 143739 h 314"/>
              <a:gd name="T90" fmla="*/ 585868 w 590"/>
              <a:gd name="T91" fmla="*/ 160939 h 314"/>
              <a:gd name="T92" fmla="*/ 600258 w 590"/>
              <a:gd name="T93" fmla="*/ 179367 h 314"/>
              <a:gd name="T94" fmla="*/ 600258 w 590"/>
              <a:gd name="T95" fmla="*/ 214995 h 314"/>
              <a:gd name="T96" fmla="*/ 585868 w 590"/>
              <a:gd name="T97" fmla="*/ 224823 h 314"/>
              <a:gd name="T98" fmla="*/ 579701 w 590"/>
              <a:gd name="T99" fmla="*/ 242023 h 314"/>
              <a:gd name="T100" fmla="*/ 559144 w 590"/>
              <a:gd name="T101" fmla="*/ 250622 h 314"/>
              <a:gd name="T102" fmla="*/ 538588 w 590"/>
              <a:gd name="T103" fmla="*/ 250622 h 314"/>
              <a:gd name="T104" fmla="*/ 518031 w 590"/>
              <a:gd name="T105" fmla="*/ 260451 h 314"/>
              <a:gd name="T106" fmla="*/ 518031 w 590"/>
              <a:gd name="T107" fmla="*/ 287479 h 314"/>
              <a:gd name="T108" fmla="*/ 525226 w 590"/>
              <a:gd name="T109" fmla="*/ 304678 h 314"/>
              <a:gd name="T110" fmla="*/ 518031 w 590"/>
              <a:gd name="T111" fmla="*/ 323106 h 314"/>
              <a:gd name="T112" fmla="*/ 511864 w 590"/>
              <a:gd name="T113" fmla="*/ 350134 h 3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90"/>
              <a:gd name="T172" fmla="*/ 0 h 314"/>
              <a:gd name="T173" fmla="*/ 590 w 590"/>
              <a:gd name="T174" fmla="*/ 314 h 31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90" h="314">
                <a:moveTo>
                  <a:pt x="498" y="285"/>
                </a:moveTo>
                <a:lnTo>
                  <a:pt x="491" y="285"/>
                </a:lnTo>
                <a:lnTo>
                  <a:pt x="484" y="285"/>
                </a:lnTo>
                <a:lnTo>
                  <a:pt x="478" y="292"/>
                </a:lnTo>
                <a:lnTo>
                  <a:pt x="471" y="292"/>
                </a:lnTo>
                <a:lnTo>
                  <a:pt x="471" y="299"/>
                </a:lnTo>
                <a:lnTo>
                  <a:pt x="478" y="299"/>
                </a:lnTo>
                <a:lnTo>
                  <a:pt x="478" y="307"/>
                </a:lnTo>
                <a:lnTo>
                  <a:pt x="478" y="314"/>
                </a:lnTo>
                <a:lnTo>
                  <a:pt x="471" y="314"/>
                </a:lnTo>
                <a:lnTo>
                  <a:pt x="464" y="314"/>
                </a:lnTo>
                <a:lnTo>
                  <a:pt x="464" y="307"/>
                </a:lnTo>
                <a:lnTo>
                  <a:pt x="458" y="307"/>
                </a:lnTo>
                <a:lnTo>
                  <a:pt x="464" y="307"/>
                </a:lnTo>
                <a:lnTo>
                  <a:pt x="458" y="307"/>
                </a:lnTo>
                <a:lnTo>
                  <a:pt x="451" y="299"/>
                </a:lnTo>
                <a:lnTo>
                  <a:pt x="444" y="299"/>
                </a:lnTo>
                <a:lnTo>
                  <a:pt x="444" y="292"/>
                </a:lnTo>
                <a:lnTo>
                  <a:pt x="425" y="292"/>
                </a:lnTo>
                <a:lnTo>
                  <a:pt x="405" y="292"/>
                </a:lnTo>
                <a:lnTo>
                  <a:pt x="385" y="292"/>
                </a:lnTo>
                <a:lnTo>
                  <a:pt x="358" y="292"/>
                </a:lnTo>
                <a:lnTo>
                  <a:pt x="352" y="292"/>
                </a:lnTo>
                <a:lnTo>
                  <a:pt x="319" y="292"/>
                </a:lnTo>
                <a:lnTo>
                  <a:pt x="292" y="292"/>
                </a:lnTo>
                <a:lnTo>
                  <a:pt x="279" y="292"/>
                </a:lnTo>
                <a:lnTo>
                  <a:pt x="259" y="292"/>
                </a:lnTo>
                <a:lnTo>
                  <a:pt x="239" y="292"/>
                </a:lnTo>
                <a:lnTo>
                  <a:pt x="219" y="292"/>
                </a:lnTo>
                <a:lnTo>
                  <a:pt x="193" y="292"/>
                </a:lnTo>
                <a:lnTo>
                  <a:pt x="179" y="292"/>
                </a:lnTo>
                <a:lnTo>
                  <a:pt x="153" y="292"/>
                </a:lnTo>
                <a:lnTo>
                  <a:pt x="126" y="292"/>
                </a:lnTo>
                <a:lnTo>
                  <a:pt x="113" y="292"/>
                </a:lnTo>
                <a:lnTo>
                  <a:pt x="80" y="292"/>
                </a:lnTo>
                <a:lnTo>
                  <a:pt x="80" y="285"/>
                </a:lnTo>
                <a:lnTo>
                  <a:pt x="67" y="277"/>
                </a:lnTo>
                <a:lnTo>
                  <a:pt x="67" y="270"/>
                </a:lnTo>
                <a:lnTo>
                  <a:pt x="73" y="270"/>
                </a:lnTo>
                <a:lnTo>
                  <a:pt x="73" y="263"/>
                </a:lnTo>
                <a:lnTo>
                  <a:pt x="73" y="256"/>
                </a:lnTo>
                <a:lnTo>
                  <a:pt x="67" y="256"/>
                </a:lnTo>
                <a:lnTo>
                  <a:pt x="67" y="248"/>
                </a:lnTo>
                <a:lnTo>
                  <a:pt x="67" y="241"/>
                </a:lnTo>
                <a:lnTo>
                  <a:pt x="67" y="234"/>
                </a:lnTo>
                <a:lnTo>
                  <a:pt x="67" y="226"/>
                </a:lnTo>
                <a:lnTo>
                  <a:pt x="60" y="219"/>
                </a:lnTo>
                <a:lnTo>
                  <a:pt x="67" y="219"/>
                </a:lnTo>
                <a:lnTo>
                  <a:pt x="67" y="226"/>
                </a:lnTo>
                <a:lnTo>
                  <a:pt x="67" y="219"/>
                </a:lnTo>
                <a:lnTo>
                  <a:pt x="60" y="219"/>
                </a:lnTo>
                <a:lnTo>
                  <a:pt x="60" y="212"/>
                </a:lnTo>
                <a:lnTo>
                  <a:pt x="60" y="204"/>
                </a:lnTo>
                <a:lnTo>
                  <a:pt x="53" y="204"/>
                </a:lnTo>
                <a:lnTo>
                  <a:pt x="60" y="204"/>
                </a:lnTo>
                <a:lnTo>
                  <a:pt x="60" y="197"/>
                </a:lnTo>
                <a:lnTo>
                  <a:pt x="53" y="197"/>
                </a:lnTo>
                <a:lnTo>
                  <a:pt x="47" y="197"/>
                </a:lnTo>
                <a:lnTo>
                  <a:pt x="47" y="190"/>
                </a:lnTo>
                <a:lnTo>
                  <a:pt x="47" y="183"/>
                </a:lnTo>
                <a:lnTo>
                  <a:pt x="47" y="175"/>
                </a:lnTo>
                <a:lnTo>
                  <a:pt x="47" y="168"/>
                </a:lnTo>
                <a:lnTo>
                  <a:pt x="40" y="161"/>
                </a:lnTo>
                <a:lnTo>
                  <a:pt x="40" y="153"/>
                </a:lnTo>
                <a:lnTo>
                  <a:pt x="34" y="153"/>
                </a:lnTo>
                <a:lnTo>
                  <a:pt x="34" y="146"/>
                </a:lnTo>
                <a:lnTo>
                  <a:pt x="34" y="139"/>
                </a:lnTo>
                <a:lnTo>
                  <a:pt x="27" y="139"/>
                </a:lnTo>
                <a:lnTo>
                  <a:pt x="20" y="131"/>
                </a:lnTo>
                <a:lnTo>
                  <a:pt x="27" y="131"/>
                </a:lnTo>
                <a:lnTo>
                  <a:pt x="27" y="124"/>
                </a:lnTo>
                <a:lnTo>
                  <a:pt x="20" y="124"/>
                </a:lnTo>
                <a:lnTo>
                  <a:pt x="20" y="117"/>
                </a:lnTo>
                <a:lnTo>
                  <a:pt x="20" y="110"/>
                </a:lnTo>
                <a:lnTo>
                  <a:pt x="20" y="102"/>
                </a:lnTo>
                <a:lnTo>
                  <a:pt x="14" y="102"/>
                </a:lnTo>
                <a:lnTo>
                  <a:pt x="14" y="95"/>
                </a:lnTo>
                <a:lnTo>
                  <a:pt x="7" y="88"/>
                </a:lnTo>
                <a:lnTo>
                  <a:pt x="0" y="80"/>
                </a:lnTo>
                <a:lnTo>
                  <a:pt x="0" y="73"/>
                </a:lnTo>
                <a:lnTo>
                  <a:pt x="0" y="66"/>
                </a:lnTo>
                <a:lnTo>
                  <a:pt x="7" y="66"/>
                </a:lnTo>
                <a:lnTo>
                  <a:pt x="7" y="59"/>
                </a:lnTo>
                <a:lnTo>
                  <a:pt x="7" y="51"/>
                </a:lnTo>
                <a:lnTo>
                  <a:pt x="14" y="51"/>
                </a:lnTo>
                <a:lnTo>
                  <a:pt x="7" y="44"/>
                </a:lnTo>
                <a:lnTo>
                  <a:pt x="14" y="44"/>
                </a:lnTo>
                <a:lnTo>
                  <a:pt x="14" y="37"/>
                </a:lnTo>
                <a:lnTo>
                  <a:pt x="14" y="29"/>
                </a:lnTo>
                <a:lnTo>
                  <a:pt x="7" y="29"/>
                </a:lnTo>
                <a:lnTo>
                  <a:pt x="7" y="22"/>
                </a:lnTo>
                <a:lnTo>
                  <a:pt x="7" y="15"/>
                </a:lnTo>
                <a:lnTo>
                  <a:pt x="0" y="7"/>
                </a:lnTo>
                <a:lnTo>
                  <a:pt x="0" y="0"/>
                </a:lnTo>
                <a:lnTo>
                  <a:pt x="14" y="0"/>
                </a:lnTo>
                <a:lnTo>
                  <a:pt x="53" y="0"/>
                </a:lnTo>
                <a:lnTo>
                  <a:pt x="67" y="0"/>
                </a:lnTo>
                <a:lnTo>
                  <a:pt x="106" y="0"/>
                </a:lnTo>
                <a:lnTo>
                  <a:pt x="113" y="0"/>
                </a:lnTo>
                <a:lnTo>
                  <a:pt x="153" y="0"/>
                </a:lnTo>
                <a:lnTo>
                  <a:pt x="159" y="0"/>
                </a:lnTo>
                <a:lnTo>
                  <a:pt x="199" y="0"/>
                </a:lnTo>
                <a:lnTo>
                  <a:pt x="213" y="0"/>
                </a:lnTo>
                <a:lnTo>
                  <a:pt x="239" y="0"/>
                </a:lnTo>
                <a:lnTo>
                  <a:pt x="272" y="0"/>
                </a:lnTo>
                <a:lnTo>
                  <a:pt x="285" y="0"/>
                </a:lnTo>
                <a:lnTo>
                  <a:pt x="325" y="0"/>
                </a:lnTo>
                <a:lnTo>
                  <a:pt x="372" y="0"/>
                </a:lnTo>
                <a:lnTo>
                  <a:pt x="378" y="0"/>
                </a:lnTo>
                <a:lnTo>
                  <a:pt x="411" y="0"/>
                </a:lnTo>
                <a:lnTo>
                  <a:pt x="444" y="0"/>
                </a:lnTo>
                <a:lnTo>
                  <a:pt x="451" y="0"/>
                </a:lnTo>
                <a:lnTo>
                  <a:pt x="491" y="0"/>
                </a:lnTo>
                <a:lnTo>
                  <a:pt x="491" y="7"/>
                </a:lnTo>
                <a:lnTo>
                  <a:pt x="491" y="15"/>
                </a:lnTo>
                <a:lnTo>
                  <a:pt x="504" y="22"/>
                </a:lnTo>
                <a:lnTo>
                  <a:pt x="504" y="29"/>
                </a:lnTo>
                <a:lnTo>
                  <a:pt x="498" y="37"/>
                </a:lnTo>
                <a:lnTo>
                  <a:pt x="498" y="44"/>
                </a:lnTo>
                <a:lnTo>
                  <a:pt x="498" y="51"/>
                </a:lnTo>
                <a:lnTo>
                  <a:pt x="498" y="59"/>
                </a:lnTo>
                <a:lnTo>
                  <a:pt x="504" y="66"/>
                </a:lnTo>
                <a:lnTo>
                  <a:pt x="504" y="73"/>
                </a:lnTo>
                <a:lnTo>
                  <a:pt x="504" y="80"/>
                </a:lnTo>
                <a:lnTo>
                  <a:pt x="511" y="80"/>
                </a:lnTo>
                <a:lnTo>
                  <a:pt x="517" y="88"/>
                </a:lnTo>
                <a:lnTo>
                  <a:pt x="531" y="88"/>
                </a:lnTo>
                <a:lnTo>
                  <a:pt x="537" y="88"/>
                </a:lnTo>
                <a:lnTo>
                  <a:pt x="537" y="95"/>
                </a:lnTo>
                <a:lnTo>
                  <a:pt x="544" y="95"/>
                </a:lnTo>
                <a:lnTo>
                  <a:pt x="544" y="102"/>
                </a:lnTo>
                <a:lnTo>
                  <a:pt x="544" y="110"/>
                </a:lnTo>
                <a:lnTo>
                  <a:pt x="551" y="110"/>
                </a:lnTo>
                <a:lnTo>
                  <a:pt x="557" y="117"/>
                </a:lnTo>
                <a:lnTo>
                  <a:pt x="564" y="117"/>
                </a:lnTo>
                <a:lnTo>
                  <a:pt x="564" y="124"/>
                </a:lnTo>
                <a:lnTo>
                  <a:pt x="564" y="131"/>
                </a:lnTo>
                <a:lnTo>
                  <a:pt x="570" y="131"/>
                </a:lnTo>
                <a:lnTo>
                  <a:pt x="577" y="139"/>
                </a:lnTo>
                <a:lnTo>
                  <a:pt x="584" y="139"/>
                </a:lnTo>
                <a:lnTo>
                  <a:pt x="584" y="146"/>
                </a:lnTo>
                <a:lnTo>
                  <a:pt x="590" y="153"/>
                </a:lnTo>
                <a:lnTo>
                  <a:pt x="584" y="161"/>
                </a:lnTo>
                <a:lnTo>
                  <a:pt x="584" y="175"/>
                </a:lnTo>
                <a:lnTo>
                  <a:pt x="577" y="175"/>
                </a:lnTo>
                <a:lnTo>
                  <a:pt x="570" y="175"/>
                </a:lnTo>
                <a:lnTo>
                  <a:pt x="570" y="183"/>
                </a:lnTo>
                <a:lnTo>
                  <a:pt x="570" y="190"/>
                </a:lnTo>
                <a:lnTo>
                  <a:pt x="570" y="197"/>
                </a:lnTo>
                <a:lnTo>
                  <a:pt x="564" y="197"/>
                </a:lnTo>
                <a:lnTo>
                  <a:pt x="557" y="197"/>
                </a:lnTo>
                <a:lnTo>
                  <a:pt x="551" y="197"/>
                </a:lnTo>
                <a:lnTo>
                  <a:pt x="544" y="204"/>
                </a:lnTo>
                <a:lnTo>
                  <a:pt x="537" y="204"/>
                </a:lnTo>
                <a:lnTo>
                  <a:pt x="531" y="204"/>
                </a:lnTo>
                <a:lnTo>
                  <a:pt x="524" y="204"/>
                </a:lnTo>
                <a:lnTo>
                  <a:pt x="517" y="212"/>
                </a:lnTo>
                <a:lnTo>
                  <a:pt x="511" y="212"/>
                </a:lnTo>
                <a:lnTo>
                  <a:pt x="504" y="212"/>
                </a:lnTo>
                <a:lnTo>
                  <a:pt x="504" y="219"/>
                </a:lnTo>
                <a:lnTo>
                  <a:pt x="498" y="226"/>
                </a:lnTo>
                <a:lnTo>
                  <a:pt x="504" y="234"/>
                </a:lnTo>
                <a:lnTo>
                  <a:pt x="511" y="234"/>
                </a:lnTo>
                <a:lnTo>
                  <a:pt x="511" y="241"/>
                </a:lnTo>
                <a:lnTo>
                  <a:pt x="511" y="248"/>
                </a:lnTo>
                <a:lnTo>
                  <a:pt x="511" y="256"/>
                </a:lnTo>
                <a:lnTo>
                  <a:pt x="511" y="263"/>
                </a:lnTo>
                <a:lnTo>
                  <a:pt x="504" y="263"/>
                </a:lnTo>
                <a:lnTo>
                  <a:pt x="504" y="270"/>
                </a:lnTo>
                <a:lnTo>
                  <a:pt x="504" y="277"/>
                </a:lnTo>
                <a:lnTo>
                  <a:pt x="498" y="285"/>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198" name="Freeform 66"/>
          <p:cNvSpPr>
            <a:spLocks noEditPoints="1"/>
          </p:cNvSpPr>
          <p:nvPr/>
        </p:nvSpPr>
        <p:spPr bwMode="auto">
          <a:xfrm>
            <a:off x="8158163" y="1992313"/>
            <a:ext cx="331787" cy="195262"/>
          </a:xfrm>
          <a:custGeom>
            <a:avLst/>
            <a:gdLst>
              <a:gd name="T0" fmla="*/ 203156 w 325"/>
              <a:gd name="T1" fmla="*/ 124480 h 160"/>
              <a:gd name="T2" fmla="*/ 196010 w 325"/>
              <a:gd name="T3" fmla="*/ 115937 h 160"/>
              <a:gd name="T4" fmla="*/ 189884 w 325"/>
              <a:gd name="T5" fmla="*/ 106174 h 160"/>
              <a:gd name="T6" fmla="*/ 128631 w 325"/>
              <a:gd name="T7" fmla="*/ 106174 h 160"/>
              <a:gd name="T8" fmla="*/ 87796 w 325"/>
              <a:gd name="T9" fmla="*/ 97631 h 160"/>
              <a:gd name="T10" fmla="*/ 80650 w 325"/>
              <a:gd name="T11" fmla="*/ 106174 h 160"/>
              <a:gd name="T12" fmla="*/ 67378 w 325"/>
              <a:gd name="T13" fmla="*/ 97631 h 160"/>
              <a:gd name="T14" fmla="*/ 67378 w 325"/>
              <a:gd name="T15" fmla="*/ 97631 h 160"/>
              <a:gd name="T16" fmla="*/ 40835 w 325"/>
              <a:gd name="T17" fmla="*/ 97631 h 160"/>
              <a:gd name="T18" fmla="*/ 13271 w 325"/>
              <a:gd name="T19" fmla="*/ 43934 h 160"/>
              <a:gd name="T20" fmla="*/ 46961 w 325"/>
              <a:gd name="T21" fmla="*/ 17085 h 160"/>
              <a:gd name="T22" fmla="*/ 94942 w 325"/>
              <a:gd name="T23" fmla="*/ 17085 h 160"/>
              <a:gd name="T24" fmla="*/ 149049 w 325"/>
              <a:gd name="T25" fmla="*/ 17085 h 160"/>
              <a:gd name="T26" fmla="*/ 209281 w 325"/>
              <a:gd name="T27" fmla="*/ 17085 h 160"/>
              <a:gd name="T28" fmla="*/ 216427 w 325"/>
              <a:gd name="T29" fmla="*/ 8543 h 160"/>
              <a:gd name="T30" fmla="*/ 229699 w 325"/>
              <a:gd name="T31" fmla="*/ 0 h 160"/>
              <a:gd name="T32" fmla="*/ 243991 w 325"/>
              <a:gd name="T33" fmla="*/ 0 h 160"/>
              <a:gd name="T34" fmla="*/ 257263 w 325"/>
              <a:gd name="T35" fmla="*/ 26849 h 160"/>
              <a:gd name="T36" fmla="*/ 263388 w 325"/>
              <a:gd name="T37" fmla="*/ 35391 h 160"/>
              <a:gd name="T38" fmla="*/ 243991 w 325"/>
              <a:gd name="T39" fmla="*/ 53697 h 160"/>
              <a:gd name="T40" fmla="*/ 229699 w 325"/>
              <a:gd name="T41" fmla="*/ 70782 h 160"/>
              <a:gd name="T42" fmla="*/ 243991 w 325"/>
              <a:gd name="T43" fmla="*/ 70782 h 160"/>
              <a:gd name="T44" fmla="*/ 263388 w 325"/>
              <a:gd name="T45" fmla="*/ 89088 h 160"/>
              <a:gd name="T46" fmla="*/ 277680 w 325"/>
              <a:gd name="T47" fmla="*/ 115937 h 160"/>
              <a:gd name="T48" fmla="*/ 283806 w 325"/>
              <a:gd name="T49" fmla="*/ 133022 h 160"/>
              <a:gd name="T50" fmla="*/ 290952 w 325"/>
              <a:gd name="T51" fmla="*/ 142785 h 160"/>
              <a:gd name="T52" fmla="*/ 324641 w 325"/>
              <a:gd name="T53" fmla="*/ 133022 h 160"/>
              <a:gd name="T54" fmla="*/ 317495 w 325"/>
              <a:gd name="T55" fmla="*/ 106174 h 160"/>
              <a:gd name="T56" fmla="*/ 311369 w 325"/>
              <a:gd name="T57" fmla="*/ 97631 h 160"/>
              <a:gd name="T58" fmla="*/ 331787 w 325"/>
              <a:gd name="T59" fmla="*/ 115937 h 160"/>
              <a:gd name="T60" fmla="*/ 331787 w 325"/>
              <a:gd name="T61" fmla="*/ 142785 h 160"/>
              <a:gd name="T62" fmla="*/ 283806 w 325"/>
              <a:gd name="T63" fmla="*/ 159871 h 160"/>
              <a:gd name="T64" fmla="*/ 270534 w 325"/>
              <a:gd name="T65" fmla="*/ 133022 h 160"/>
              <a:gd name="T66" fmla="*/ 243991 w 325"/>
              <a:gd name="T67" fmla="*/ 151328 h 160"/>
              <a:gd name="T68" fmla="*/ 223573 w 325"/>
              <a:gd name="T69" fmla="*/ 168413 h 160"/>
              <a:gd name="T70" fmla="*/ 216427 w 325"/>
              <a:gd name="T71" fmla="*/ 142785 h 160"/>
              <a:gd name="T72" fmla="*/ 209281 w 325"/>
              <a:gd name="T73" fmla="*/ 133022 h 160"/>
              <a:gd name="T74" fmla="*/ 270534 w 325"/>
              <a:gd name="T75" fmla="*/ 178177 h 160"/>
              <a:gd name="T76" fmla="*/ 270534 w 325"/>
              <a:gd name="T77" fmla="*/ 178177 h 160"/>
              <a:gd name="T78" fmla="*/ 277680 w 325"/>
              <a:gd name="T79" fmla="*/ 186719 h 160"/>
              <a:gd name="T80" fmla="*/ 250116 w 325"/>
              <a:gd name="T81" fmla="*/ 186719 h 160"/>
              <a:gd name="T82" fmla="*/ 257263 w 325"/>
              <a:gd name="T83" fmla="*/ 178177 h 160"/>
              <a:gd name="T84" fmla="*/ 270534 w 325"/>
              <a:gd name="T85" fmla="*/ 168413 h 160"/>
              <a:gd name="T86" fmla="*/ 324641 w 325"/>
              <a:gd name="T87" fmla="*/ 186719 h 160"/>
              <a:gd name="T88" fmla="*/ 324641 w 325"/>
              <a:gd name="T89" fmla="*/ 186719 h 160"/>
              <a:gd name="T90" fmla="*/ 331787 w 325"/>
              <a:gd name="T91" fmla="*/ 195262 h 160"/>
              <a:gd name="T92" fmla="*/ 317495 w 325"/>
              <a:gd name="T93" fmla="*/ 195262 h 160"/>
              <a:gd name="T94" fmla="*/ 317495 w 325"/>
              <a:gd name="T95" fmla="*/ 195262 h 1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25"/>
              <a:gd name="T145" fmla="*/ 0 h 160"/>
              <a:gd name="T146" fmla="*/ 325 w 325"/>
              <a:gd name="T147" fmla="*/ 160 h 1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25" h="160">
                <a:moveTo>
                  <a:pt x="199" y="109"/>
                </a:moveTo>
                <a:lnTo>
                  <a:pt x="199" y="102"/>
                </a:lnTo>
                <a:lnTo>
                  <a:pt x="199" y="95"/>
                </a:lnTo>
                <a:lnTo>
                  <a:pt x="192" y="95"/>
                </a:lnTo>
                <a:lnTo>
                  <a:pt x="192" y="87"/>
                </a:lnTo>
                <a:lnTo>
                  <a:pt x="186" y="87"/>
                </a:lnTo>
                <a:lnTo>
                  <a:pt x="152" y="87"/>
                </a:lnTo>
                <a:lnTo>
                  <a:pt x="126" y="87"/>
                </a:lnTo>
                <a:lnTo>
                  <a:pt x="93" y="80"/>
                </a:lnTo>
                <a:lnTo>
                  <a:pt x="86" y="80"/>
                </a:lnTo>
                <a:lnTo>
                  <a:pt x="86" y="87"/>
                </a:lnTo>
                <a:lnTo>
                  <a:pt x="79" y="87"/>
                </a:lnTo>
                <a:lnTo>
                  <a:pt x="79" y="80"/>
                </a:lnTo>
                <a:lnTo>
                  <a:pt x="66" y="80"/>
                </a:lnTo>
                <a:lnTo>
                  <a:pt x="66" y="87"/>
                </a:lnTo>
                <a:lnTo>
                  <a:pt x="66" y="80"/>
                </a:lnTo>
                <a:lnTo>
                  <a:pt x="46" y="80"/>
                </a:lnTo>
                <a:lnTo>
                  <a:pt x="40" y="80"/>
                </a:lnTo>
                <a:lnTo>
                  <a:pt x="0" y="80"/>
                </a:lnTo>
                <a:lnTo>
                  <a:pt x="13" y="36"/>
                </a:lnTo>
                <a:lnTo>
                  <a:pt x="20" y="14"/>
                </a:lnTo>
                <a:lnTo>
                  <a:pt x="46" y="14"/>
                </a:lnTo>
                <a:lnTo>
                  <a:pt x="53" y="14"/>
                </a:lnTo>
                <a:lnTo>
                  <a:pt x="93" y="14"/>
                </a:lnTo>
                <a:lnTo>
                  <a:pt x="113" y="14"/>
                </a:lnTo>
                <a:lnTo>
                  <a:pt x="146" y="14"/>
                </a:lnTo>
                <a:lnTo>
                  <a:pt x="199" y="14"/>
                </a:lnTo>
                <a:lnTo>
                  <a:pt x="205" y="14"/>
                </a:lnTo>
                <a:lnTo>
                  <a:pt x="212" y="14"/>
                </a:lnTo>
                <a:lnTo>
                  <a:pt x="212" y="7"/>
                </a:lnTo>
                <a:lnTo>
                  <a:pt x="219" y="7"/>
                </a:lnTo>
                <a:lnTo>
                  <a:pt x="225" y="0"/>
                </a:lnTo>
                <a:lnTo>
                  <a:pt x="232" y="0"/>
                </a:lnTo>
                <a:lnTo>
                  <a:pt x="239" y="0"/>
                </a:lnTo>
                <a:lnTo>
                  <a:pt x="245" y="0"/>
                </a:lnTo>
                <a:lnTo>
                  <a:pt x="252" y="22"/>
                </a:lnTo>
                <a:lnTo>
                  <a:pt x="265" y="22"/>
                </a:lnTo>
                <a:lnTo>
                  <a:pt x="258" y="29"/>
                </a:lnTo>
                <a:lnTo>
                  <a:pt x="245" y="29"/>
                </a:lnTo>
                <a:lnTo>
                  <a:pt x="239" y="44"/>
                </a:lnTo>
                <a:lnTo>
                  <a:pt x="232" y="44"/>
                </a:lnTo>
                <a:lnTo>
                  <a:pt x="225" y="58"/>
                </a:lnTo>
                <a:lnTo>
                  <a:pt x="232" y="65"/>
                </a:lnTo>
                <a:lnTo>
                  <a:pt x="239" y="58"/>
                </a:lnTo>
                <a:lnTo>
                  <a:pt x="245" y="58"/>
                </a:lnTo>
                <a:lnTo>
                  <a:pt x="258" y="73"/>
                </a:lnTo>
                <a:lnTo>
                  <a:pt x="265" y="87"/>
                </a:lnTo>
                <a:lnTo>
                  <a:pt x="272" y="95"/>
                </a:lnTo>
                <a:lnTo>
                  <a:pt x="272" y="109"/>
                </a:lnTo>
                <a:lnTo>
                  <a:pt x="278" y="109"/>
                </a:lnTo>
                <a:lnTo>
                  <a:pt x="292" y="117"/>
                </a:lnTo>
                <a:lnTo>
                  <a:pt x="285" y="117"/>
                </a:lnTo>
                <a:lnTo>
                  <a:pt x="298" y="117"/>
                </a:lnTo>
                <a:lnTo>
                  <a:pt x="318" y="109"/>
                </a:lnTo>
                <a:lnTo>
                  <a:pt x="318" y="102"/>
                </a:lnTo>
                <a:lnTo>
                  <a:pt x="311" y="87"/>
                </a:lnTo>
                <a:lnTo>
                  <a:pt x="298" y="80"/>
                </a:lnTo>
                <a:lnTo>
                  <a:pt x="305" y="80"/>
                </a:lnTo>
                <a:lnTo>
                  <a:pt x="311" y="87"/>
                </a:lnTo>
                <a:lnTo>
                  <a:pt x="325" y="95"/>
                </a:lnTo>
                <a:lnTo>
                  <a:pt x="325" y="109"/>
                </a:lnTo>
                <a:lnTo>
                  <a:pt x="325" y="117"/>
                </a:lnTo>
                <a:lnTo>
                  <a:pt x="285" y="124"/>
                </a:lnTo>
                <a:lnTo>
                  <a:pt x="278" y="131"/>
                </a:lnTo>
                <a:lnTo>
                  <a:pt x="258" y="131"/>
                </a:lnTo>
                <a:lnTo>
                  <a:pt x="265" y="109"/>
                </a:lnTo>
                <a:lnTo>
                  <a:pt x="245" y="124"/>
                </a:lnTo>
                <a:lnTo>
                  <a:pt x="239" y="124"/>
                </a:lnTo>
                <a:lnTo>
                  <a:pt x="225" y="131"/>
                </a:lnTo>
                <a:lnTo>
                  <a:pt x="219" y="138"/>
                </a:lnTo>
                <a:lnTo>
                  <a:pt x="212" y="124"/>
                </a:lnTo>
                <a:lnTo>
                  <a:pt x="212" y="117"/>
                </a:lnTo>
                <a:lnTo>
                  <a:pt x="205" y="117"/>
                </a:lnTo>
                <a:lnTo>
                  <a:pt x="205" y="109"/>
                </a:lnTo>
                <a:lnTo>
                  <a:pt x="199" y="109"/>
                </a:lnTo>
                <a:close/>
                <a:moveTo>
                  <a:pt x="265" y="146"/>
                </a:moveTo>
                <a:lnTo>
                  <a:pt x="265" y="138"/>
                </a:lnTo>
                <a:lnTo>
                  <a:pt x="265" y="146"/>
                </a:lnTo>
                <a:lnTo>
                  <a:pt x="272" y="146"/>
                </a:lnTo>
                <a:lnTo>
                  <a:pt x="272" y="153"/>
                </a:lnTo>
                <a:lnTo>
                  <a:pt x="252" y="153"/>
                </a:lnTo>
                <a:lnTo>
                  <a:pt x="245" y="153"/>
                </a:lnTo>
                <a:lnTo>
                  <a:pt x="252" y="153"/>
                </a:lnTo>
                <a:lnTo>
                  <a:pt x="252" y="146"/>
                </a:lnTo>
                <a:lnTo>
                  <a:pt x="258" y="138"/>
                </a:lnTo>
                <a:lnTo>
                  <a:pt x="265" y="138"/>
                </a:lnTo>
                <a:lnTo>
                  <a:pt x="265" y="146"/>
                </a:lnTo>
                <a:close/>
                <a:moveTo>
                  <a:pt x="318" y="153"/>
                </a:moveTo>
                <a:lnTo>
                  <a:pt x="311" y="153"/>
                </a:lnTo>
                <a:lnTo>
                  <a:pt x="318" y="153"/>
                </a:lnTo>
                <a:lnTo>
                  <a:pt x="311" y="146"/>
                </a:lnTo>
                <a:lnTo>
                  <a:pt x="325" y="160"/>
                </a:lnTo>
                <a:lnTo>
                  <a:pt x="318" y="160"/>
                </a:lnTo>
                <a:lnTo>
                  <a:pt x="311" y="160"/>
                </a:lnTo>
                <a:lnTo>
                  <a:pt x="298" y="160"/>
                </a:lnTo>
                <a:lnTo>
                  <a:pt x="311" y="160"/>
                </a:lnTo>
                <a:lnTo>
                  <a:pt x="318" y="153"/>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199" name="Freeform 67"/>
          <p:cNvSpPr>
            <a:spLocks noEditPoints="1"/>
          </p:cNvSpPr>
          <p:nvPr/>
        </p:nvSpPr>
        <p:spPr bwMode="auto">
          <a:xfrm>
            <a:off x="7578725" y="1731963"/>
            <a:ext cx="728663" cy="544512"/>
          </a:xfrm>
          <a:custGeom>
            <a:avLst/>
            <a:gdLst>
              <a:gd name="T0" fmla="*/ 33915 w 709"/>
              <a:gd name="T1" fmla="*/ 303458 h 445"/>
              <a:gd name="T2" fmla="*/ 81191 w 709"/>
              <a:gd name="T3" fmla="*/ 267973 h 445"/>
              <a:gd name="T4" fmla="*/ 73997 w 709"/>
              <a:gd name="T5" fmla="*/ 232488 h 445"/>
              <a:gd name="T6" fmla="*/ 60636 w 709"/>
              <a:gd name="T7" fmla="*/ 214134 h 445"/>
              <a:gd name="T8" fmla="*/ 183964 w 709"/>
              <a:gd name="T9" fmla="*/ 205569 h 445"/>
              <a:gd name="T10" fmla="*/ 257961 w 709"/>
              <a:gd name="T11" fmla="*/ 205569 h 445"/>
              <a:gd name="T12" fmla="*/ 292904 w 709"/>
              <a:gd name="T13" fmla="*/ 197003 h 445"/>
              <a:gd name="T14" fmla="*/ 326819 w 709"/>
              <a:gd name="T15" fmla="*/ 170084 h 445"/>
              <a:gd name="T16" fmla="*/ 326819 w 709"/>
              <a:gd name="T17" fmla="*/ 134598 h 445"/>
              <a:gd name="T18" fmla="*/ 326819 w 709"/>
              <a:gd name="T19" fmla="*/ 116244 h 445"/>
              <a:gd name="T20" fmla="*/ 360734 w 709"/>
              <a:gd name="T21" fmla="*/ 72194 h 445"/>
              <a:gd name="T22" fmla="*/ 441925 w 709"/>
              <a:gd name="T23" fmla="*/ 8565 h 445"/>
              <a:gd name="T24" fmla="*/ 591975 w 709"/>
              <a:gd name="T25" fmla="*/ 0 h 445"/>
              <a:gd name="T26" fmla="*/ 599169 w 709"/>
              <a:gd name="T27" fmla="*/ 26920 h 445"/>
              <a:gd name="T28" fmla="*/ 591975 w 709"/>
              <a:gd name="T29" fmla="*/ 53839 h 445"/>
              <a:gd name="T30" fmla="*/ 591975 w 709"/>
              <a:gd name="T31" fmla="*/ 97890 h 445"/>
              <a:gd name="T32" fmla="*/ 585808 w 709"/>
              <a:gd name="T33" fmla="*/ 124809 h 445"/>
              <a:gd name="T34" fmla="*/ 591975 w 709"/>
              <a:gd name="T35" fmla="*/ 143164 h 445"/>
              <a:gd name="T36" fmla="*/ 591975 w 709"/>
              <a:gd name="T37" fmla="*/ 170084 h 445"/>
              <a:gd name="T38" fmla="*/ 605335 w 709"/>
              <a:gd name="T39" fmla="*/ 178649 h 445"/>
              <a:gd name="T40" fmla="*/ 599169 w 709"/>
              <a:gd name="T41" fmla="*/ 259408 h 445"/>
              <a:gd name="T42" fmla="*/ 591975 w 709"/>
              <a:gd name="T43" fmla="*/ 303458 h 445"/>
              <a:gd name="T44" fmla="*/ 578614 w 709"/>
              <a:gd name="T45" fmla="*/ 419703 h 445"/>
              <a:gd name="T46" fmla="*/ 578614 w 709"/>
              <a:gd name="T47" fmla="*/ 464977 h 445"/>
              <a:gd name="T48" fmla="*/ 565253 w 709"/>
              <a:gd name="T49" fmla="*/ 491896 h 445"/>
              <a:gd name="T50" fmla="*/ 537505 w 709"/>
              <a:gd name="T51" fmla="*/ 509027 h 445"/>
              <a:gd name="T52" fmla="*/ 537505 w 709"/>
              <a:gd name="T53" fmla="*/ 509027 h 445"/>
              <a:gd name="T54" fmla="*/ 544699 w 709"/>
              <a:gd name="T55" fmla="*/ 491896 h 445"/>
              <a:gd name="T56" fmla="*/ 469674 w 709"/>
              <a:gd name="T57" fmla="*/ 446622 h 445"/>
              <a:gd name="T58" fmla="*/ 456314 w 709"/>
              <a:gd name="T59" fmla="*/ 428268 h 445"/>
              <a:gd name="T60" fmla="*/ 435759 w 709"/>
              <a:gd name="T61" fmla="*/ 419703 h 445"/>
              <a:gd name="T62" fmla="*/ 435759 w 709"/>
              <a:gd name="T63" fmla="*/ 392783 h 445"/>
              <a:gd name="T64" fmla="*/ 428565 w 709"/>
              <a:gd name="T65" fmla="*/ 384218 h 445"/>
              <a:gd name="T66" fmla="*/ 415204 w 709"/>
              <a:gd name="T67" fmla="*/ 375652 h 445"/>
              <a:gd name="T68" fmla="*/ 394650 w 709"/>
              <a:gd name="T69" fmla="*/ 365863 h 445"/>
              <a:gd name="T70" fmla="*/ 292904 w 709"/>
              <a:gd name="T71" fmla="*/ 365863 h 445"/>
              <a:gd name="T72" fmla="*/ 183964 w 709"/>
              <a:gd name="T73" fmla="*/ 365863 h 445"/>
              <a:gd name="T74" fmla="*/ 73997 w 709"/>
              <a:gd name="T75" fmla="*/ 365863 h 445"/>
              <a:gd name="T76" fmla="*/ 0 w 709"/>
              <a:gd name="T77" fmla="*/ 365863 h 445"/>
              <a:gd name="T78" fmla="*/ 537505 w 709"/>
              <a:gd name="T79" fmla="*/ 544512 h 445"/>
              <a:gd name="T80" fmla="*/ 537505 w 709"/>
              <a:gd name="T81" fmla="*/ 535947 h 445"/>
              <a:gd name="T82" fmla="*/ 531338 w 709"/>
              <a:gd name="T83" fmla="*/ 527381 h 445"/>
              <a:gd name="T84" fmla="*/ 558059 w 709"/>
              <a:gd name="T85" fmla="*/ 509027 h 445"/>
              <a:gd name="T86" fmla="*/ 585808 w 709"/>
              <a:gd name="T87" fmla="*/ 500462 h 445"/>
              <a:gd name="T88" fmla="*/ 625890 w 709"/>
              <a:gd name="T89" fmla="*/ 491896 h 445"/>
              <a:gd name="T90" fmla="*/ 694748 w 709"/>
              <a:gd name="T91" fmla="*/ 473542 h 445"/>
              <a:gd name="T92" fmla="*/ 666999 w 709"/>
              <a:gd name="T93" fmla="*/ 491896 h 445"/>
              <a:gd name="T94" fmla="*/ 694748 w 709"/>
              <a:gd name="T95" fmla="*/ 482107 h 445"/>
              <a:gd name="T96" fmla="*/ 728663 w 709"/>
              <a:gd name="T97" fmla="*/ 473542 h 445"/>
              <a:gd name="T98" fmla="*/ 585808 w 709"/>
              <a:gd name="T99" fmla="*/ 527381 h 445"/>
              <a:gd name="T100" fmla="*/ 605335 w 709"/>
              <a:gd name="T101" fmla="*/ 535947 h 445"/>
              <a:gd name="T102" fmla="*/ 646444 w 709"/>
              <a:gd name="T103" fmla="*/ 517592 h 445"/>
              <a:gd name="T104" fmla="*/ 605335 w 709"/>
              <a:gd name="T105" fmla="*/ 535947 h 445"/>
              <a:gd name="T106" fmla="*/ 516950 w 709"/>
              <a:gd name="T107" fmla="*/ 535947 h 445"/>
              <a:gd name="T108" fmla="*/ 524144 w 709"/>
              <a:gd name="T109" fmla="*/ 544512 h 4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09"/>
              <a:gd name="T166" fmla="*/ 0 h 445"/>
              <a:gd name="T167" fmla="*/ 709 w 709"/>
              <a:gd name="T168" fmla="*/ 445 h 44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09" h="445">
                <a:moveTo>
                  <a:pt x="0" y="270"/>
                </a:moveTo>
                <a:lnTo>
                  <a:pt x="26" y="256"/>
                </a:lnTo>
                <a:lnTo>
                  <a:pt x="33" y="248"/>
                </a:lnTo>
                <a:lnTo>
                  <a:pt x="53" y="241"/>
                </a:lnTo>
                <a:lnTo>
                  <a:pt x="59" y="226"/>
                </a:lnTo>
                <a:lnTo>
                  <a:pt x="79" y="219"/>
                </a:lnTo>
                <a:lnTo>
                  <a:pt x="72" y="205"/>
                </a:lnTo>
                <a:lnTo>
                  <a:pt x="79" y="197"/>
                </a:lnTo>
                <a:lnTo>
                  <a:pt x="72" y="190"/>
                </a:lnTo>
                <a:lnTo>
                  <a:pt x="59" y="190"/>
                </a:lnTo>
                <a:lnTo>
                  <a:pt x="59" y="183"/>
                </a:lnTo>
                <a:lnTo>
                  <a:pt x="59" y="175"/>
                </a:lnTo>
                <a:lnTo>
                  <a:pt x="112" y="161"/>
                </a:lnTo>
                <a:lnTo>
                  <a:pt x="159" y="161"/>
                </a:lnTo>
                <a:lnTo>
                  <a:pt x="179" y="168"/>
                </a:lnTo>
                <a:lnTo>
                  <a:pt x="192" y="175"/>
                </a:lnTo>
                <a:lnTo>
                  <a:pt x="212" y="168"/>
                </a:lnTo>
                <a:lnTo>
                  <a:pt x="251" y="168"/>
                </a:lnTo>
                <a:lnTo>
                  <a:pt x="271" y="161"/>
                </a:lnTo>
                <a:lnTo>
                  <a:pt x="271" y="168"/>
                </a:lnTo>
                <a:lnTo>
                  <a:pt x="285" y="161"/>
                </a:lnTo>
                <a:lnTo>
                  <a:pt x="298" y="146"/>
                </a:lnTo>
                <a:lnTo>
                  <a:pt x="318" y="146"/>
                </a:lnTo>
                <a:lnTo>
                  <a:pt x="318" y="139"/>
                </a:lnTo>
                <a:lnTo>
                  <a:pt x="318" y="132"/>
                </a:lnTo>
                <a:lnTo>
                  <a:pt x="318" y="117"/>
                </a:lnTo>
                <a:lnTo>
                  <a:pt x="318" y="110"/>
                </a:lnTo>
                <a:lnTo>
                  <a:pt x="324" y="102"/>
                </a:lnTo>
                <a:lnTo>
                  <a:pt x="324" y="95"/>
                </a:lnTo>
                <a:lnTo>
                  <a:pt x="318" y="95"/>
                </a:lnTo>
                <a:lnTo>
                  <a:pt x="311" y="95"/>
                </a:lnTo>
                <a:lnTo>
                  <a:pt x="304" y="88"/>
                </a:lnTo>
                <a:lnTo>
                  <a:pt x="351" y="59"/>
                </a:lnTo>
                <a:lnTo>
                  <a:pt x="357" y="44"/>
                </a:lnTo>
                <a:lnTo>
                  <a:pt x="397" y="15"/>
                </a:lnTo>
                <a:lnTo>
                  <a:pt x="430" y="7"/>
                </a:lnTo>
                <a:lnTo>
                  <a:pt x="450" y="0"/>
                </a:lnTo>
                <a:lnTo>
                  <a:pt x="517" y="0"/>
                </a:lnTo>
                <a:lnTo>
                  <a:pt x="576" y="0"/>
                </a:lnTo>
                <a:lnTo>
                  <a:pt x="576" y="7"/>
                </a:lnTo>
                <a:lnTo>
                  <a:pt x="576" y="15"/>
                </a:lnTo>
                <a:lnTo>
                  <a:pt x="583" y="22"/>
                </a:lnTo>
                <a:lnTo>
                  <a:pt x="576" y="29"/>
                </a:lnTo>
                <a:lnTo>
                  <a:pt x="576" y="37"/>
                </a:lnTo>
                <a:lnTo>
                  <a:pt x="576" y="44"/>
                </a:lnTo>
                <a:lnTo>
                  <a:pt x="583" y="59"/>
                </a:lnTo>
                <a:lnTo>
                  <a:pt x="583" y="73"/>
                </a:lnTo>
                <a:lnTo>
                  <a:pt x="576" y="80"/>
                </a:lnTo>
                <a:lnTo>
                  <a:pt x="570" y="88"/>
                </a:lnTo>
                <a:lnTo>
                  <a:pt x="570" y="95"/>
                </a:lnTo>
                <a:lnTo>
                  <a:pt x="570" y="102"/>
                </a:lnTo>
                <a:lnTo>
                  <a:pt x="570" y="110"/>
                </a:lnTo>
                <a:lnTo>
                  <a:pt x="576" y="110"/>
                </a:lnTo>
                <a:lnTo>
                  <a:pt x="576" y="117"/>
                </a:lnTo>
                <a:lnTo>
                  <a:pt x="576" y="124"/>
                </a:lnTo>
                <a:lnTo>
                  <a:pt x="570" y="139"/>
                </a:lnTo>
                <a:lnTo>
                  <a:pt x="576" y="139"/>
                </a:lnTo>
                <a:lnTo>
                  <a:pt x="583" y="139"/>
                </a:lnTo>
                <a:lnTo>
                  <a:pt x="583" y="146"/>
                </a:lnTo>
                <a:lnTo>
                  <a:pt x="589" y="146"/>
                </a:lnTo>
                <a:lnTo>
                  <a:pt x="589" y="168"/>
                </a:lnTo>
                <a:lnTo>
                  <a:pt x="583" y="205"/>
                </a:lnTo>
                <a:lnTo>
                  <a:pt x="583" y="212"/>
                </a:lnTo>
                <a:lnTo>
                  <a:pt x="583" y="219"/>
                </a:lnTo>
                <a:lnTo>
                  <a:pt x="583" y="226"/>
                </a:lnTo>
                <a:lnTo>
                  <a:pt x="576" y="248"/>
                </a:lnTo>
                <a:lnTo>
                  <a:pt x="563" y="292"/>
                </a:lnTo>
                <a:lnTo>
                  <a:pt x="563" y="329"/>
                </a:lnTo>
                <a:lnTo>
                  <a:pt x="563" y="343"/>
                </a:lnTo>
                <a:lnTo>
                  <a:pt x="563" y="365"/>
                </a:lnTo>
                <a:lnTo>
                  <a:pt x="556" y="372"/>
                </a:lnTo>
                <a:lnTo>
                  <a:pt x="563" y="380"/>
                </a:lnTo>
                <a:lnTo>
                  <a:pt x="543" y="387"/>
                </a:lnTo>
                <a:lnTo>
                  <a:pt x="550" y="394"/>
                </a:lnTo>
                <a:lnTo>
                  <a:pt x="550" y="402"/>
                </a:lnTo>
                <a:lnTo>
                  <a:pt x="536" y="409"/>
                </a:lnTo>
                <a:lnTo>
                  <a:pt x="536" y="416"/>
                </a:lnTo>
                <a:lnTo>
                  <a:pt x="523" y="416"/>
                </a:lnTo>
                <a:lnTo>
                  <a:pt x="517" y="431"/>
                </a:lnTo>
                <a:lnTo>
                  <a:pt x="517" y="423"/>
                </a:lnTo>
                <a:lnTo>
                  <a:pt x="523" y="416"/>
                </a:lnTo>
                <a:lnTo>
                  <a:pt x="523" y="409"/>
                </a:lnTo>
                <a:lnTo>
                  <a:pt x="530" y="409"/>
                </a:lnTo>
                <a:lnTo>
                  <a:pt x="530" y="402"/>
                </a:lnTo>
                <a:lnTo>
                  <a:pt x="497" y="387"/>
                </a:lnTo>
                <a:lnTo>
                  <a:pt x="483" y="380"/>
                </a:lnTo>
                <a:lnTo>
                  <a:pt x="457" y="365"/>
                </a:lnTo>
                <a:lnTo>
                  <a:pt x="457" y="358"/>
                </a:lnTo>
                <a:lnTo>
                  <a:pt x="450" y="358"/>
                </a:lnTo>
                <a:lnTo>
                  <a:pt x="444" y="350"/>
                </a:lnTo>
                <a:lnTo>
                  <a:pt x="437" y="350"/>
                </a:lnTo>
                <a:lnTo>
                  <a:pt x="430" y="350"/>
                </a:lnTo>
                <a:lnTo>
                  <a:pt x="424" y="343"/>
                </a:lnTo>
                <a:lnTo>
                  <a:pt x="424" y="336"/>
                </a:lnTo>
                <a:lnTo>
                  <a:pt x="424" y="329"/>
                </a:lnTo>
                <a:lnTo>
                  <a:pt x="424" y="321"/>
                </a:lnTo>
                <a:lnTo>
                  <a:pt x="417" y="321"/>
                </a:lnTo>
                <a:lnTo>
                  <a:pt x="424" y="314"/>
                </a:lnTo>
                <a:lnTo>
                  <a:pt x="417" y="314"/>
                </a:lnTo>
                <a:lnTo>
                  <a:pt x="410" y="314"/>
                </a:lnTo>
                <a:lnTo>
                  <a:pt x="404" y="314"/>
                </a:lnTo>
                <a:lnTo>
                  <a:pt x="404" y="307"/>
                </a:lnTo>
                <a:lnTo>
                  <a:pt x="397" y="299"/>
                </a:lnTo>
                <a:lnTo>
                  <a:pt x="391" y="299"/>
                </a:lnTo>
                <a:lnTo>
                  <a:pt x="384" y="299"/>
                </a:lnTo>
                <a:lnTo>
                  <a:pt x="331" y="299"/>
                </a:lnTo>
                <a:lnTo>
                  <a:pt x="324" y="299"/>
                </a:lnTo>
                <a:lnTo>
                  <a:pt x="285" y="299"/>
                </a:lnTo>
                <a:lnTo>
                  <a:pt x="251" y="299"/>
                </a:lnTo>
                <a:lnTo>
                  <a:pt x="192" y="299"/>
                </a:lnTo>
                <a:lnTo>
                  <a:pt x="179" y="299"/>
                </a:lnTo>
                <a:lnTo>
                  <a:pt x="139" y="299"/>
                </a:lnTo>
                <a:lnTo>
                  <a:pt x="125" y="299"/>
                </a:lnTo>
                <a:lnTo>
                  <a:pt x="72" y="299"/>
                </a:lnTo>
                <a:lnTo>
                  <a:pt x="59" y="299"/>
                </a:lnTo>
                <a:lnTo>
                  <a:pt x="13" y="299"/>
                </a:lnTo>
                <a:lnTo>
                  <a:pt x="0" y="299"/>
                </a:lnTo>
                <a:lnTo>
                  <a:pt x="0" y="270"/>
                </a:lnTo>
                <a:close/>
                <a:moveTo>
                  <a:pt x="543" y="438"/>
                </a:moveTo>
                <a:lnTo>
                  <a:pt x="523" y="445"/>
                </a:lnTo>
                <a:lnTo>
                  <a:pt x="543" y="438"/>
                </a:lnTo>
                <a:lnTo>
                  <a:pt x="530" y="431"/>
                </a:lnTo>
                <a:lnTo>
                  <a:pt x="523" y="438"/>
                </a:lnTo>
                <a:lnTo>
                  <a:pt x="530" y="438"/>
                </a:lnTo>
                <a:lnTo>
                  <a:pt x="517" y="438"/>
                </a:lnTo>
                <a:lnTo>
                  <a:pt x="517" y="431"/>
                </a:lnTo>
                <a:lnTo>
                  <a:pt x="523" y="423"/>
                </a:lnTo>
                <a:lnTo>
                  <a:pt x="530" y="416"/>
                </a:lnTo>
                <a:lnTo>
                  <a:pt x="543" y="416"/>
                </a:lnTo>
                <a:lnTo>
                  <a:pt x="556" y="409"/>
                </a:lnTo>
                <a:lnTo>
                  <a:pt x="563" y="409"/>
                </a:lnTo>
                <a:lnTo>
                  <a:pt x="570" y="409"/>
                </a:lnTo>
                <a:lnTo>
                  <a:pt x="589" y="409"/>
                </a:lnTo>
                <a:lnTo>
                  <a:pt x="596" y="402"/>
                </a:lnTo>
                <a:lnTo>
                  <a:pt x="609" y="402"/>
                </a:lnTo>
                <a:lnTo>
                  <a:pt x="642" y="402"/>
                </a:lnTo>
                <a:lnTo>
                  <a:pt x="669" y="380"/>
                </a:lnTo>
                <a:lnTo>
                  <a:pt x="676" y="387"/>
                </a:lnTo>
                <a:lnTo>
                  <a:pt x="669" y="387"/>
                </a:lnTo>
                <a:lnTo>
                  <a:pt x="662" y="394"/>
                </a:lnTo>
                <a:lnTo>
                  <a:pt x="649" y="402"/>
                </a:lnTo>
                <a:lnTo>
                  <a:pt x="642" y="409"/>
                </a:lnTo>
                <a:lnTo>
                  <a:pt x="656" y="409"/>
                </a:lnTo>
                <a:lnTo>
                  <a:pt x="676" y="394"/>
                </a:lnTo>
                <a:lnTo>
                  <a:pt x="682" y="394"/>
                </a:lnTo>
                <a:lnTo>
                  <a:pt x="696" y="402"/>
                </a:lnTo>
                <a:lnTo>
                  <a:pt x="709" y="387"/>
                </a:lnTo>
                <a:lnTo>
                  <a:pt x="709" y="394"/>
                </a:lnTo>
                <a:lnTo>
                  <a:pt x="656" y="416"/>
                </a:lnTo>
                <a:lnTo>
                  <a:pt x="570" y="431"/>
                </a:lnTo>
                <a:lnTo>
                  <a:pt x="543" y="438"/>
                </a:lnTo>
                <a:close/>
                <a:moveTo>
                  <a:pt x="583" y="438"/>
                </a:moveTo>
                <a:lnTo>
                  <a:pt x="589" y="438"/>
                </a:lnTo>
                <a:lnTo>
                  <a:pt x="603" y="431"/>
                </a:lnTo>
                <a:lnTo>
                  <a:pt x="623" y="423"/>
                </a:lnTo>
                <a:lnTo>
                  <a:pt x="629" y="423"/>
                </a:lnTo>
                <a:lnTo>
                  <a:pt x="616" y="431"/>
                </a:lnTo>
                <a:lnTo>
                  <a:pt x="609" y="431"/>
                </a:lnTo>
                <a:lnTo>
                  <a:pt x="589" y="438"/>
                </a:lnTo>
                <a:lnTo>
                  <a:pt x="583" y="438"/>
                </a:lnTo>
                <a:close/>
                <a:moveTo>
                  <a:pt x="497" y="445"/>
                </a:moveTo>
                <a:lnTo>
                  <a:pt x="503" y="438"/>
                </a:lnTo>
                <a:lnTo>
                  <a:pt x="510" y="431"/>
                </a:lnTo>
                <a:lnTo>
                  <a:pt x="517" y="438"/>
                </a:lnTo>
                <a:lnTo>
                  <a:pt x="510" y="445"/>
                </a:lnTo>
                <a:lnTo>
                  <a:pt x="503" y="445"/>
                </a:lnTo>
                <a:lnTo>
                  <a:pt x="497" y="445"/>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00" name="Freeform 68"/>
          <p:cNvSpPr>
            <a:spLocks/>
          </p:cNvSpPr>
          <p:nvPr/>
        </p:nvSpPr>
        <p:spPr bwMode="auto">
          <a:xfrm>
            <a:off x="8135938" y="2089150"/>
            <a:ext cx="185737" cy="134938"/>
          </a:xfrm>
          <a:custGeom>
            <a:avLst/>
            <a:gdLst>
              <a:gd name="T0" fmla="*/ 20753 w 179"/>
              <a:gd name="T1" fmla="*/ 62562 h 110"/>
              <a:gd name="T2" fmla="*/ 20753 w 179"/>
              <a:gd name="T3" fmla="*/ 45388 h 110"/>
              <a:gd name="T4" fmla="*/ 20753 w 179"/>
              <a:gd name="T5" fmla="*/ 0 h 110"/>
              <a:gd name="T6" fmla="*/ 62258 w 179"/>
              <a:gd name="T7" fmla="*/ 0 h 110"/>
              <a:gd name="T8" fmla="*/ 68484 w 179"/>
              <a:gd name="T9" fmla="*/ 0 h 110"/>
              <a:gd name="T10" fmla="*/ 89237 w 179"/>
              <a:gd name="T11" fmla="*/ 0 h 110"/>
              <a:gd name="T12" fmla="*/ 89237 w 179"/>
              <a:gd name="T13" fmla="*/ 8587 h 110"/>
              <a:gd name="T14" fmla="*/ 89237 w 179"/>
              <a:gd name="T15" fmla="*/ 0 h 110"/>
              <a:gd name="T16" fmla="*/ 102726 w 179"/>
              <a:gd name="T17" fmla="*/ 0 h 110"/>
              <a:gd name="T18" fmla="*/ 102726 w 179"/>
              <a:gd name="T19" fmla="*/ 8587 h 110"/>
              <a:gd name="T20" fmla="*/ 109990 w 179"/>
              <a:gd name="T21" fmla="*/ 8587 h 110"/>
              <a:gd name="T22" fmla="*/ 109990 w 179"/>
              <a:gd name="T23" fmla="*/ 0 h 110"/>
              <a:gd name="T24" fmla="*/ 117253 w 179"/>
              <a:gd name="T25" fmla="*/ 0 h 110"/>
              <a:gd name="T26" fmla="*/ 151495 w 179"/>
              <a:gd name="T27" fmla="*/ 8587 h 110"/>
              <a:gd name="T28" fmla="*/ 178474 w 179"/>
              <a:gd name="T29" fmla="*/ 8587 h 110"/>
              <a:gd name="T30" fmla="*/ 185737 w 179"/>
              <a:gd name="T31" fmla="*/ 45388 h 110"/>
              <a:gd name="T32" fmla="*/ 185737 w 179"/>
              <a:gd name="T33" fmla="*/ 53975 h 110"/>
              <a:gd name="T34" fmla="*/ 178474 w 179"/>
              <a:gd name="T35" fmla="*/ 80963 h 110"/>
              <a:gd name="T36" fmla="*/ 178474 w 179"/>
              <a:gd name="T37" fmla="*/ 89550 h 110"/>
              <a:gd name="T38" fmla="*/ 138006 w 179"/>
              <a:gd name="T39" fmla="*/ 98137 h 110"/>
              <a:gd name="T40" fmla="*/ 130742 w 179"/>
              <a:gd name="T41" fmla="*/ 98137 h 110"/>
              <a:gd name="T42" fmla="*/ 130742 w 179"/>
              <a:gd name="T43" fmla="*/ 89550 h 110"/>
              <a:gd name="T44" fmla="*/ 130742 w 179"/>
              <a:gd name="T45" fmla="*/ 98137 h 110"/>
              <a:gd name="T46" fmla="*/ 109990 w 179"/>
              <a:gd name="T47" fmla="*/ 98137 h 110"/>
              <a:gd name="T48" fmla="*/ 75747 w 179"/>
              <a:gd name="T49" fmla="*/ 98137 h 110"/>
              <a:gd name="T50" fmla="*/ 62258 w 179"/>
              <a:gd name="T51" fmla="*/ 107950 h 110"/>
              <a:gd name="T52" fmla="*/ 7263 w 179"/>
              <a:gd name="T53" fmla="*/ 134938 h 110"/>
              <a:gd name="T54" fmla="*/ 7263 w 179"/>
              <a:gd name="T55" fmla="*/ 125124 h 110"/>
              <a:gd name="T56" fmla="*/ 0 w 179"/>
              <a:gd name="T57" fmla="*/ 116537 h 110"/>
              <a:gd name="T58" fmla="*/ 20753 w 179"/>
              <a:gd name="T59" fmla="*/ 107950 h 110"/>
              <a:gd name="T60" fmla="*/ 13489 w 179"/>
              <a:gd name="T61" fmla="*/ 98137 h 110"/>
              <a:gd name="T62" fmla="*/ 20753 w 179"/>
              <a:gd name="T63" fmla="*/ 89550 h 110"/>
              <a:gd name="T64" fmla="*/ 20753 w 179"/>
              <a:gd name="T65" fmla="*/ 62562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9"/>
              <a:gd name="T100" fmla="*/ 0 h 110"/>
              <a:gd name="T101" fmla="*/ 179 w 179"/>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9" h="110">
                <a:moveTo>
                  <a:pt x="20" y="51"/>
                </a:moveTo>
                <a:lnTo>
                  <a:pt x="20" y="37"/>
                </a:lnTo>
                <a:lnTo>
                  <a:pt x="20" y="0"/>
                </a:lnTo>
                <a:lnTo>
                  <a:pt x="60" y="0"/>
                </a:lnTo>
                <a:lnTo>
                  <a:pt x="66" y="0"/>
                </a:lnTo>
                <a:lnTo>
                  <a:pt x="86" y="0"/>
                </a:lnTo>
                <a:lnTo>
                  <a:pt x="86" y="7"/>
                </a:lnTo>
                <a:lnTo>
                  <a:pt x="86" y="0"/>
                </a:lnTo>
                <a:lnTo>
                  <a:pt x="99" y="0"/>
                </a:lnTo>
                <a:lnTo>
                  <a:pt x="99" y="7"/>
                </a:lnTo>
                <a:lnTo>
                  <a:pt x="106" y="7"/>
                </a:lnTo>
                <a:lnTo>
                  <a:pt x="106" y="0"/>
                </a:lnTo>
                <a:lnTo>
                  <a:pt x="113" y="0"/>
                </a:lnTo>
                <a:lnTo>
                  <a:pt x="146" y="7"/>
                </a:lnTo>
                <a:lnTo>
                  <a:pt x="172" y="7"/>
                </a:lnTo>
                <a:lnTo>
                  <a:pt x="179" y="37"/>
                </a:lnTo>
                <a:lnTo>
                  <a:pt x="179" y="44"/>
                </a:lnTo>
                <a:lnTo>
                  <a:pt x="172" y="66"/>
                </a:lnTo>
                <a:lnTo>
                  <a:pt x="172" y="73"/>
                </a:lnTo>
                <a:lnTo>
                  <a:pt x="133" y="80"/>
                </a:lnTo>
                <a:lnTo>
                  <a:pt x="126" y="80"/>
                </a:lnTo>
                <a:lnTo>
                  <a:pt x="126" y="73"/>
                </a:lnTo>
                <a:lnTo>
                  <a:pt x="126" y="80"/>
                </a:lnTo>
                <a:lnTo>
                  <a:pt x="106" y="80"/>
                </a:lnTo>
                <a:lnTo>
                  <a:pt x="73" y="80"/>
                </a:lnTo>
                <a:lnTo>
                  <a:pt x="60" y="88"/>
                </a:lnTo>
                <a:lnTo>
                  <a:pt x="7" y="110"/>
                </a:lnTo>
                <a:lnTo>
                  <a:pt x="7" y="102"/>
                </a:lnTo>
                <a:lnTo>
                  <a:pt x="0" y="95"/>
                </a:lnTo>
                <a:lnTo>
                  <a:pt x="20" y="88"/>
                </a:lnTo>
                <a:lnTo>
                  <a:pt x="13" y="80"/>
                </a:lnTo>
                <a:lnTo>
                  <a:pt x="20" y="73"/>
                </a:lnTo>
                <a:lnTo>
                  <a:pt x="20" y="51"/>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01" name="Freeform 69"/>
          <p:cNvSpPr>
            <a:spLocks noEditPoints="1"/>
          </p:cNvSpPr>
          <p:nvPr/>
        </p:nvSpPr>
        <p:spPr bwMode="auto">
          <a:xfrm>
            <a:off x="8313738" y="2098675"/>
            <a:ext cx="68262" cy="79375"/>
          </a:xfrm>
          <a:custGeom>
            <a:avLst/>
            <a:gdLst>
              <a:gd name="T0" fmla="*/ 7132 w 67"/>
              <a:gd name="T1" fmla="*/ 44498 h 66"/>
              <a:gd name="T2" fmla="*/ 7132 w 67"/>
              <a:gd name="T3" fmla="*/ 36080 h 66"/>
              <a:gd name="T4" fmla="*/ 0 w 67"/>
              <a:gd name="T5" fmla="*/ 0 h 66"/>
              <a:gd name="T6" fmla="*/ 34640 w 67"/>
              <a:gd name="T7" fmla="*/ 0 h 66"/>
              <a:gd name="T8" fmla="*/ 40753 w 67"/>
              <a:gd name="T9" fmla="*/ 0 h 66"/>
              <a:gd name="T10" fmla="*/ 40753 w 67"/>
              <a:gd name="T11" fmla="*/ 9621 h 66"/>
              <a:gd name="T12" fmla="*/ 47885 w 67"/>
              <a:gd name="T13" fmla="*/ 9621 h 66"/>
              <a:gd name="T14" fmla="*/ 47885 w 67"/>
              <a:gd name="T15" fmla="*/ 18040 h 66"/>
              <a:gd name="T16" fmla="*/ 47885 w 67"/>
              <a:gd name="T17" fmla="*/ 26458 h 66"/>
              <a:gd name="T18" fmla="*/ 53998 w 67"/>
              <a:gd name="T19" fmla="*/ 26458 h 66"/>
              <a:gd name="T20" fmla="*/ 53998 w 67"/>
              <a:gd name="T21" fmla="*/ 36080 h 66"/>
              <a:gd name="T22" fmla="*/ 47885 w 67"/>
              <a:gd name="T23" fmla="*/ 36080 h 66"/>
              <a:gd name="T24" fmla="*/ 40753 w 67"/>
              <a:gd name="T25" fmla="*/ 26458 h 66"/>
              <a:gd name="T26" fmla="*/ 40753 w 67"/>
              <a:gd name="T27" fmla="*/ 36080 h 66"/>
              <a:gd name="T28" fmla="*/ 40753 w 67"/>
              <a:gd name="T29" fmla="*/ 44498 h 66"/>
              <a:gd name="T30" fmla="*/ 40753 w 67"/>
              <a:gd name="T31" fmla="*/ 61335 h 66"/>
              <a:gd name="T32" fmla="*/ 34640 w 67"/>
              <a:gd name="T33" fmla="*/ 70956 h 66"/>
              <a:gd name="T34" fmla="*/ 7132 w 67"/>
              <a:gd name="T35" fmla="*/ 79375 h 66"/>
              <a:gd name="T36" fmla="*/ 0 w 67"/>
              <a:gd name="T37" fmla="*/ 79375 h 66"/>
              <a:gd name="T38" fmla="*/ 0 w 67"/>
              <a:gd name="T39" fmla="*/ 70956 h 66"/>
              <a:gd name="T40" fmla="*/ 7132 w 67"/>
              <a:gd name="T41" fmla="*/ 44498 h 66"/>
              <a:gd name="T42" fmla="*/ 61130 w 67"/>
              <a:gd name="T43" fmla="*/ 36080 h 66"/>
              <a:gd name="T44" fmla="*/ 61130 w 67"/>
              <a:gd name="T45" fmla="*/ 44498 h 66"/>
              <a:gd name="T46" fmla="*/ 68262 w 67"/>
              <a:gd name="T47" fmla="*/ 61335 h 66"/>
              <a:gd name="T48" fmla="*/ 61130 w 67"/>
              <a:gd name="T49" fmla="*/ 61335 h 66"/>
              <a:gd name="T50" fmla="*/ 61130 w 67"/>
              <a:gd name="T51" fmla="*/ 36080 h 66"/>
              <a:gd name="T52" fmla="*/ 53998 w 67"/>
              <a:gd name="T53" fmla="*/ 44498 h 66"/>
              <a:gd name="T54" fmla="*/ 53998 w 67"/>
              <a:gd name="T55" fmla="*/ 61335 h 66"/>
              <a:gd name="T56" fmla="*/ 47885 w 67"/>
              <a:gd name="T57" fmla="*/ 61335 h 66"/>
              <a:gd name="T58" fmla="*/ 53998 w 67"/>
              <a:gd name="T59" fmla="*/ 44498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7"/>
              <a:gd name="T91" fmla="*/ 0 h 66"/>
              <a:gd name="T92" fmla="*/ 67 w 67"/>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7" h="66">
                <a:moveTo>
                  <a:pt x="7" y="37"/>
                </a:moveTo>
                <a:lnTo>
                  <a:pt x="7" y="30"/>
                </a:lnTo>
                <a:lnTo>
                  <a:pt x="0" y="0"/>
                </a:lnTo>
                <a:lnTo>
                  <a:pt x="34" y="0"/>
                </a:lnTo>
                <a:lnTo>
                  <a:pt x="40" y="0"/>
                </a:lnTo>
                <a:lnTo>
                  <a:pt x="40" y="8"/>
                </a:lnTo>
                <a:lnTo>
                  <a:pt x="47" y="8"/>
                </a:lnTo>
                <a:lnTo>
                  <a:pt x="47" y="15"/>
                </a:lnTo>
                <a:lnTo>
                  <a:pt x="47" y="22"/>
                </a:lnTo>
                <a:lnTo>
                  <a:pt x="53" y="22"/>
                </a:lnTo>
                <a:lnTo>
                  <a:pt x="53" y="30"/>
                </a:lnTo>
                <a:lnTo>
                  <a:pt x="47" y="30"/>
                </a:lnTo>
                <a:lnTo>
                  <a:pt x="40" y="22"/>
                </a:lnTo>
                <a:lnTo>
                  <a:pt x="40" y="30"/>
                </a:lnTo>
                <a:lnTo>
                  <a:pt x="40" y="37"/>
                </a:lnTo>
                <a:lnTo>
                  <a:pt x="40" y="51"/>
                </a:lnTo>
                <a:lnTo>
                  <a:pt x="34" y="59"/>
                </a:lnTo>
                <a:lnTo>
                  <a:pt x="7" y="66"/>
                </a:lnTo>
                <a:lnTo>
                  <a:pt x="0" y="66"/>
                </a:lnTo>
                <a:lnTo>
                  <a:pt x="0" y="59"/>
                </a:lnTo>
                <a:lnTo>
                  <a:pt x="7" y="37"/>
                </a:lnTo>
                <a:close/>
                <a:moveTo>
                  <a:pt x="60" y="30"/>
                </a:moveTo>
                <a:lnTo>
                  <a:pt x="60" y="37"/>
                </a:lnTo>
                <a:lnTo>
                  <a:pt x="67" y="51"/>
                </a:lnTo>
                <a:lnTo>
                  <a:pt x="60" y="51"/>
                </a:lnTo>
                <a:lnTo>
                  <a:pt x="60" y="30"/>
                </a:lnTo>
                <a:close/>
                <a:moveTo>
                  <a:pt x="53" y="37"/>
                </a:moveTo>
                <a:lnTo>
                  <a:pt x="53" y="51"/>
                </a:lnTo>
                <a:lnTo>
                  <a:pt x="47" y="51"/>
                </a:lnTo>
                <a:lnTo>
                  <a:pt x="53" y="37"/>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02" name="Freeform 70"/>
          <p:cNvSpPr>
            <a:spLocks/>
          </p:cNvSpPr>
          <p:nvPr/>
        </p:nvSpPr>
        <p:spPr bwMode="auto">
          <a:xfrm>
            <a:off x="7966075" y="2178050"/>
            <a:ext cx="157163" cy="288925"/>
          </a:xfrm>
          <a:custGeom>
            <a:avLst/>
            <a:gdLst>
              <a:gd name="T0" fmla="*/ 7190 w 153"/>
              <a:gd name="T1" fmla="*/ 188913 h 234"/>
              <a:gd name="T2" fmla="*/ 20544 w 153"/>
              <a:gd name="T3" fmla="*/ 180269 h 234"/>
              <a:gd name="T4" fmla="*/ 33898 w 153"/>
              <a:gd name="T5" fmla="*/ 180269 h 234"/>
              <a:gd name="T6" fmla="*/ 41088 w 153"/>
              <a:gd name="T7" fmla="*/ 171626 h 234"/>
              <a:gd name="T8" fmla="*/ 48279 w 153"/>
              <a:gd name="T9" fmla="*/ 161749 h 234"/>
              <a:gd name="T10" fmla="*/ 54442 w 153"/>
              <a:gd name="T11" fmla="*/ 153106 h 234"/>
              <a:gd name="T12" fmla="*/ 68823 w 153"/>
              <a:gd name="T13" fmla="*/ 153106 h 234"/>
              <a:gd name="T14" fmla="*/ 74986 w 153"/>
              <a:gd name="T15" fmla="*/ 144463 h 234"/>
              <a:gd name="T16" fmla="*/ 61633 w 153"/>
              <a:gd name="T17" fmla="*/ 125942 h 234"/>
              <a:gd name="T18" fmla="*/ 48279 w 153"/>
              <a:gd name="T19" fmla="*/ 117299 h 234"/>
              <a:gd name="T20" fmla="*/ 48279 w 153"/>
              <a:gd name="T21" fmla="*/ 98778 h 234"/>
              <a:gd name="T22" fmla="*/ 33898 w 153"/>
              <a:gd name="T23" fmla="*/ 98778 h 234"/>
              <a:gd name="T24" fmla="*/ 33898 w 153"/>
              <a:gd name="T25" fmla="*/ 81492 h 234"/>
              <a:gd name="T26" fmla="*/ 41088 w 153"/>
              <a:gd name="T27" fmla="*/ 71614 h 234"/>
              <a:gd name="T28" fmla="*/ 48279 w 153"/>
              <a:gd name="T29" fmla="*/ 62971 h 234"/>
              <a:gd name="T30" fmla="*/ 41088 w 153"/>
              <a:gd name="T31" fmla="*/ 45685 h 234"/>
              <a:gd name="T32" fmla="*/ 54442 w 153"/>
              <a:gd name="T33" fmla="*/ 35807 h 234"/>
              <a:gd name="T34" fmla="*/ 61633 w 153"/>
              <a:gd name="T35" fmla="*/ 27164 h 234"/>
              <a:gd name="T36" fmla="*/ 61633 w 153"/>
              <a:gd name="T37" fmla="*/ 8643 h 234"/>
              <a:gd name="T38" fmla="*/ 74986 w 153"/>
              <a:gd name="T39" fmla="*/ 0 h 234"/>
              <a:gd name="T40" fmla="*/ 108884 w 153"/>
              <a:gd name="T41" fmla="*/ 18521 h 234"/>
              <a:gd name="T42" fmla="*/ 157163 w 153"/>
              <a:gd name="T43" fmla="*/ 45685 h 234"/>
              <a:gd name="T44" fmla="*/ 149973 w 153"/>
              <a:gd name="T45" fmla="*/ 54328 h 234"/>
              <a:gd name="T46" fmla="*/ 143809 w 153"/>
              <a:gd name="T47" fmla="*/ 71614 h 234"/>
              <a:gd name="T48" fmla="*/ 136619 w 153"/>
              <a:gd name="T49" fmla="*/ 81492 h 234"/>
              <a:gd name="T50" fmla="*/ 123265 w 153"/>
              <a:gd name="T51" fmla="*/ 90135 h 234"/>
              <a:gd name="T52" fmla="*/ 123265 w 153"/>
              <a:gd name="T53" fmla="*/ 108656 h 234"/>
              <a:gd name="T54" fmla="*/ 149973 w 153"/>
              <a:gd name="T55" fmla="*/ 125942 h 234"/>
              <a:gd name="T56" fmla="*/ 136619 w 153"/>
              <a:gd name="T57" fmla="*/ 153106 h 234"/>
              <a:gd name="T58" fmla="*/ 136619 w 153"/>
              <a:gd name="T59" fmla="*/ 161749 h 234"/>
              <a:gd name="T60" fmla="*/ 129428 w 153"/>
              <a:gd name="T61" fmla="*/ 198790 h 234"/>
              <a:gd name="T62" fmla="*/ 116075 w 153"/>
              <a:gd name="T63" fmla="*/ 216076 h 234"/>
              <a:gd name="T64" fmla="*/ 108884 w 153"/>
              <a:gd name="T65" fmla="*/ 216076 h 234"/>
              <a:gd name="T66" fmla="*/ 102721 w 153"/>
              <a:gd name="T67" fmla="*/ 234597 h 234"/>
              <a:gd name="T68" fmla="*/ 82177 w 153"/>
              <a:gd name="T69" fmla="*/ 251883 h 234"/>
              <a:gd name="T70" fmla="*/ 68823 w 153"/>
              <a:gd name="T71" fmla="*/ 288925 h 234"/>
              <a:gd name="T72" fmla="*/ 54442 w 153"/>
              <a:gd name="T73" fmla="*/ 288925 h 234"/>
              <a:gd name="T74" fmla="*/ 48279 w 153"/>
              <a:gd name="T75" fmla="*/ 261761 h 234"/>
              <a:gd name="T76" fmla="*/ 14381 w 153"/>
              <a:gd name="T77" fmla="*/ 243240 h 234"/>
              <a:gd name="T78" fmla="*/ 7190 w 153"/>
              <a:gd name="T79" fmla="*/ 216076 h 234"/>
              <a:gd name="T80" fmla="*/ 7190 w 153"/>
              <a:gd name="T81" fmla="*/ 198790 h 2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3"/>
              <a:gd name="T124" fmla="*/ 0 h 234"/>
              <a:gd name="T125" fmla="*/ 153 w 153"/>
              <a:gd name="T126" fmla="*/ 234 h 2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3" h="234">
                <a:moveTo>
                  <a:pt x="7" y="161"/>
                </a:moveTo>
                <a:lnTo>
                  <a:pt x="7" y="153"/>
                </a:lnTo>
                <a:lnTo>
                  <a:pt x="14" y="153"/>
                </a:lnTo>
                <a:lnTo>
                  <a:pt x="20" y="146"/>
                </a:lnTo>
                <a:lnTo>
                  <a:pt x="27" y="146"/>
                </a:lnTo>
                <a:lnTo>
                  <a:pt x="33" y="146"/>
                </a:lnTo>
                <a:lnTo>
                  <a:pt x="40" y="146"/>
                </a:lnTo>
                <a:lnTo>
                  <a:pt x="40" y="139"/>
                </a:lnTo>
                <a:lnTo>
                  <a:pt x="47" y="139"/>
                </a:lnTo>
                <a:lnTo>
                  <a:pt x="47" y="131"/>
                </a:lnTo>
                <a:lnTo>
                  <a:pt x="53" y="131"/>
                </a:lnTo>
                <a:lnTo>
                  <a:pt x="53" y="124"/>
                </a:lnTo>
                <a:lnTo>
                  <a:pt x="60" y="124"/>
                </a:lnTo>
                <a:lnTo>
                  <a:pt x="67" y="124"/>
                </a:lnTo>
                <a:lnTo>
                  <a:pt x="73" y="124"/>
                </a:lnTo>
                <a:lnTo>
                  <a:pt x="73" y="117"/>
                </a:lnTo>
                <a:lnTo>
                  <a:pt x="67" y="110"/>
                </a:lnTo>
                <a:lnTo>
                  <a:pt x="60" y="102"/>
                </a:lnTo>
                <a:lnTo>
                  <a:pt x="53" y="95"/>
                </a:lnTo>
                <a:lnTo>
                  <a:pt x="47" y="95"/>
                </a:lnTo>
                <a:lnTo>
                  <a:pt x="47" y="88"/>
                </a:lnTo>
                <a:lnTo>
                  <a:pt x="47" y="80"/>
                </a:lnTo>
                <a:lnTo>
                  <a:pt x="40" y="73"/>
                </a:lnTo>
                <a:lnTo>
                  <a:pt x="33" y="80"/>
                </a:lnTo>
                <a:lnTo>
                  <a:pt x="33" y="73"/>
                </a:lnTo>
                <a:lnTo>
                  <a:pt x="33" y="66"/>
                </a:lnTo>
                <a:lnTo>
                  <a:pt x="33" y="58"/>
                </a:lnTo>
                <a:lnTo>
                  <a:pt x="40" y="58"/>
                </a:lnTo>
                <a:lnTo>
                  <a:pt x="40" y="51"/>
                </a:lnTo>
                <a:lnTo>
                  <a:pt x="47" y="51"/>
                </a:lnTo>
                <a:lnTo>
                  <a:pt x="47" y="44"/>
                </a:lnTo>
                <a:lnTo>
                  <a:pt x="40" y="37"/>
                </a:lnTo>
                <a:lnTo>
                  <a:pt x="47" y="29"/>
                </a:lnTo>
                <a:lnTo>
                  <a:pt x="53" y="29"/>
                </a:lnTo>
                <a:lnTo>
                  <a:pt x="53" y="22"/>
                </a:lnTo>
                <a:lnTo>
                  <a:pt x="60" y="22"/>
                </a:lnTo>
                <a:lnTo>
                  <a:pt x="67" y="15"/>
                </a:lnTo>
                <a:lnTo>
                  <a:pt x="60" y="7"/>
                </a:lnTo>
                <a:lnTo>
                  <a:pt x="67" y="7"/>
                </a:lnTo>
                <a:lnTo>
                  <a:pt x="73" y="0"/>
                </a:lnTo>
                <a:lnTo>
                  <a:pt x="80" y="0"/>
                </a:lnTo>
                <a:lnTo>
                  <a:pt x="106" y="15"/>
                </a:lnTo>
                <a:lnTo>
                  <a:pt x="120" y="22"/>
                </a:lnTo>
                <a:lnTo>
                  <a:pt x="153" y="37"/>
                </a:lnTo>
                <a:lnTo>
                  <a:pt x="153" y="44"/>
                </a:lnTo>
                <a:lnTo>
                  <a:pt x="146" y="44"/>
                </a:lnTo>
                <a:lnTo>
                  <a:pt x="146" y="51"/>
                </a:lnTo>
                <a:lnTo>
                  <a:pt x="140" y="58"/>
                </a:lnTo>
                <a:lnTo>
                  <a:pt x="140" y="66"/>
                </a:lnTo>
                <a:lnTo>
                  <a:pt x="133" y="66"/>
                </a:lnTo>
                <a:lnTo>
                  <a:pt x="126" y="66"/>
                </a:lnTo>
                <a:lnTo>
                  <a:pt x="120" y="73"/>
                </a:lnTo>
                <a:lnTo>
                  <a:pt x="120" y="80"/>
                </a:lnTo>
                <a:lnTo>
                  <a:pt x="120" y="88"/>
                </a:lnTo>
                <a:lnTo>
                  <a:pt x="133" y="88"/>
                </a:lnTo>
                <a:lnTo>
                  <a:pt x="146" y="102"/>
                </a:lnTo>
                <a:lnTo>
                  <a:pt x="140" y="124"/>
                </a:lnTo>
                <a:lnTo>
                  <a:pt x="133" y="124"/>
                </a:lnTo>
                <a:lnTo>
                  <a:pt x="140" y="124"/>
                </a:lnTo>
                <a:lnTo>
                  <a:pt x="133" y="131"/>
                </a:lnTo>
                <a:lnTo>
                  <a:pt x="126" y="146"/>
                </a:lnTo>
                <a:lnTo>
                  <a:pt x="126" y="161"/>
                </a:lnTo>
                <a:lnTo>
                  <a:pt x="120" y="168"/>
                </a:lnTo>
                <a:lnTo>
                  <a:pt x="113" y="175"/>
                </a:lnTo>
                <a:lnTo>
                  <a:pt x="113" y="182"/>
                </a:lnTo>
                <a:lnTo>
                  <a:pt x="106" y="175"/>
                </a:lnTo>
                <a:lnTo>
                  <a:pt x="106" y="182"/>
                </a:lnTo>
                <a:lnTo>
                  <a:pt x="100" y="190"/>
                </a:lnTo>
                <a:lnTo>
                  <a:pt x="100" y="197"/>
                </a:lnTo>
                <a:lnTo>
                  <a:pt x="80" y="204"/>
                </a:lnTo>
                <a:lnTo>
                  <a:pt x="87" y="204"/>
                </a:lnTo>
                <a:lnTo>
                  <a:pt x="67" y="234"/>
                </a:lnTo>
                <a:lnTo>
                  <a:pt x="60" y="234"/>
                </a:lnTo>
                <a:lnTo>
                  <a:pt x="53" y="234"/>
                </a:lnTo>
                <a:lnTo>
                  <a:pt x="60" y="219"/>
                </a:lnTo>
                <a:lnTo>
                  <a:pt x="47" y="212"/>
                </a:lnTo>
                <a:lnTo>
                  <a:pt x="40" y="212"/>
                </a:lnTo>
                <a:lnTo>
                  <a:pt x="14" y="197"/>
                </a:lnTo>
                <a:lnTo>
                  <a:pt x="0" y="182"/>
                </a:lnTo>
                <a:lnTo>
                  <a:pt x="7" y="175"/>
                </a:lnTo>
                <a:lnTo>
                  <a:pt x="0" y="168"/>
                </a:lnTo>
                <a:lnTo>
                  <a:pt x="7" y="161"/>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03" name="Freeform 71"/>
          <p:cNvSpPr>
            <a:spLocks/>
          </p:cNvSpPr>
          <p:nvPr/>
        </p:nvSpPr>
        <p:spPr bwMode="auto">
          <a:xfrm>
            <a:off x="6796088" y="2125663"/>
            <a:ext cx="314325" cy="492125"/>
          </a:xfrm>
          <a:custGeom>
            <a:avLst/>
            <a:gdLst>
              <a:gd name="T0" fmla="*/ 171075 w 305"/>
              <a:gd name="T1" fmla="*/ 438261 h 402"/>
              <a:gd name="T2" fmla="*/ 157678 w 305"/>
              <a:gd name="T3" fmla="*/ 446830 h 402"/>
              <a:gd name="T4" fmla="*/ 150464 w 305"/>
              <a:gd name="T5" fmla="*/ 465193 h 402"/>
              <a:gd name="T6" fmla="*/ 143250 w 305"/>
              <a:gd name="T7" fmla="*/ 482331 h 402"/>
              <a:gd name="T8" fmla="*/ 129852 w 305"/>
              <a:gd name="T9" fmla="*/ 473762 h 402"/>
              <a:gd name="T10" fmla="*/ 109241 w 305"/>
              <a:gd name="T11" fmla="*/ 465193 h 402"/>
              <a:gd name="T12" fmla="*/ 103057 w 305"/>
              <a:gd name="T13" fmla="*/ 482331 h 402"/>
              <a:gd name="T14" fmla="*/ 88629 w 305"/>
              <a:gd name="T15" fmla="*/ 482331 h 402"/>
              <a:gd name="T16" fmla="*/ 75232 w 305"/>
              <a:gd name="T17" fmla="*/ 473762 h 402"/>
              <a:gd name="T18" fmla="*/ 61834 w 305"/>
              <a:gd name="T19" fmla="*/ 473762 h 402"/>
              <a:gd name="T20" fmla="*/ 48437 w 305"/>
              <a:gd name="T21" fmla="*/ 482331 h 402"/>
              <a:gd name="T22" fmla="*/ 34009 w 305"/>
              <a:gd name="T23" fmla="*/ 473762 h 402"/>
              <a:gd name="T24" fmla="*/ 20611 w 305"/>
              <a:gd name="T25" fmla="*/ 482331 h 402"/>
              <a:gd name="T26" fmla="*/ 7214 w 305"/>
              <a:gd name="T27" fmla="*/ 482331 h 402"/>
              <a:gd name="T28" fmla="*/ 7214 w 305"/>
              <a:gd name="T29" fmla="*/ 473762 h 402"/>
              <a:gd name="T30" fmla="*/ 7214 w 305"/>
              <a:gd name="T31" fmla="*/ 465193 h 402"/>
              <a:gd name="T32" fmla="*/ 14428 w 305"/>
              <a:gd name="T33" fmla="*/ 465193 h 402"/>
              <a:gd name="T34" fmla="*/ 7214 w 305"/>
              <a:gd name="T35" fmla="*/ 455399 h 402"/>
              <a:gd name="T36" fmla="*/ 20611 w 305"/>
              <a:gd name="T37" fmla="*/ 446830 h 402"/>
              <a:gd name="T38" fmla="*/ 14428 w 305"/>
              <a:gd name="T39" fmla="*/ 429691 h 402"/>
              <a:gd name="T40" fmla="*/ 20611 w 305"/>
              <a:gd name="T41" fmla="*/ 419898 h 402"/>
              <a:gd name="T42" fmla="*/ 27825 w 305"/>
              <a:gd name="T43" fmla="*/ 419898 h 402"/>
              <a:gd name="T44" fmla="*/ 41223 w 305"/>
              <a:gd name="T45" fmla="*/ 402759 h 402"/>
              <a:gd name="T46" fmla="*/ 48437 w 305"/>
              <a:gd name="T47" fmla="*/ 392966 h 402"/>
              <a:gd name="T48" fmla="*/ 61834 w 305"/>
              <a:gd name="T49" fmla="*/ 366033 h 402"/>
              <a:gd name="T50" fmla="*/ 54620 w 305"/>
              <a:gd name="T51" fmla="*/ 357464 h 402"/>
              <a:gd name="T52" fmla="*/ 48437 w 305"/>
              <a:gd name="T53" fmla="*/ 340325 h 402"/>
              <a:gd name="T54" fmla="*/ 48437 w 305"/>
              <a:gd name="T55" fmla="*/ 330532 h 402"/>
              <a:gd name="T56" fmla="*/ 48437 w 305"/>
              <a:gd name="T57" fmla="*/ 321962 h 402"/>
              <a:gd name="T58" fmla="*/ 48437 w 305"/>
              <a:gd name="T59" fmla="*/ 313393 h 402"/>
              <a:gd name="T60" fmla="*/ 48437 w 305"/>
              <a:gd name="T61" fmla="*/ 303599 h 402"/>
              <a:gd name="T62" fmla="*/ 54620 w 305"/>
              <a:gd name="T63" fmla="*/ 276667 h 402"/>
              <a:gd name="T64" fmla="*/ 54620 w 305"/>
              <a:gd name="T65" fmla="*/ 197095 h 402"/>
              <a:gd name="T66" fmla="*/ 54620 w 305"/>
              <a:gd name="T67" fmla="*/ 124868 h 402"/>
              <a:gd name="T68" fmla="*/ 54620 w 305"/>
              <a:gd name="T69" fmla="*/ 53864 h 402"/>
              <a:gd name="T70" fmla="*/ 61834 w 305"/>
              <a:gd name="T71" fmla="*/ 9794 h 402"/>
              <a:gd name="T72" fmla="*/ 82446 w 305"/>
              <a:gd name="T73" fmla="*/ 18363 h 402"/>
              <a:gd name="T74" fmla="*/ 150464 w 305"/>
              <a:gd name="T75" fmla="*/ 0 h 402"/>
              <a:gd name="T76" fmla="*/ 218482 w 305"/>
              <a:gd name="T77" fmla="*/ 0 h 402"/>
              <a:gd name="T78" fmla="*/ 273102 w 305"/>
              <a:gd name="T79" fmla="*/ 0 h 402"/>
              <a:gd name="T80" fmla="*/ 314325 w 305"/>
              <a:gd name="T81" fmla="*/ 9794 h 402"/>
              <a:gd name="T82" fmla="*/ 314325 w 305"/>
              <a:gd name="T83" fmla="*/ 62434 h 402"/>
              <a:gd name="T84" fmla="*/ 314325 w 305"/>
              <a:gd name="T85" fmla="*/ 143230 h 402"/>
              <a:gd name="T86" fmla="*/ 314325 w 305"/>
              <a:gd name="T87" fmla="*/ 214234 h 402"/>
              <a:gd name="T88" fmla="*/ 308142 w 305"/>
              <a:gd name="T89" fmla="*/ 268098 h 402"/>
              <a:gd name="T90" fmla="*/ 308142 w 305"/>
              <a:gd name="T91" fmla="*/ 321962 h 402"/>
              <a:gd name="T92" fmla="*/ 308142 w 305"/>
              <a:gd name="T93" fmla="*/ 340325 h 402"/>
              <a:gd name="T94" fmla="*/ 314325 w 305"/>
              <a:gd name="T95" fmla="*/ 357464 h 402"/>
              <a:gd name="T96" fmla="*/ 293714 w 305"/>
              <a:gd name="T97" fmla="*/ 366033 h 402"/>
              <a:gd name="T98" fmla="*/ 273102 w 305"/>
              <a:gd name="T99" fmla="*/ 375827 h 402"/>
              <a:gd name="T100" fmla="*/ 253521 w 305"/>
              <a:gd name="T101" fmla="*/ 366033 h 402"/>
              <a:gd name="T102" fmla="*/ 246307 w 305"/>
              <a:gd name="T103" fmla="*/ 402759 h 402"/>
              <a:gd name="T104" fmla="*/ 232910 w 305"/>
              <a:gd name="T105" fmla="*/ 419898 h 402"/>
              <a:gd name="T106" fmla="*/ 212298 w 305"/>
              <a:gd name="T107" fmla="*/ 429691 h 402"/>
              <a:gd name="T108" fmla="*/ 198901 w 305"/>
              <a:gd name="T109" fmla="*/ 465193 h 402"/>
              <a:gd name="T110" fmla="*/ 178289 w 305"/>
              <a:gd name="T111" fmla="*/ 455399 h 402"/>
              <a:gd name="T112" fmla="*/ 171075 w 305"/>
              <a:gd name="T113" fmla="*/ 438261 h 40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5"/>
              <a:gd name="T172" fmla="*/ 0 h 402"/>
              <a:gd name="T173" fmla="*/ 305 w 305"/>
              <a:gd name="T174" fmla="*/ 402 h 40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5" h="402">
                <a:moveTo>
                  <a:pt x="166" y="358"/>
                </a:moveTo>
                <a:lnTo>
                  <a:pt x="159" y="358"/>
                </a:lnTo>
                <a:lnTo>
                  <a:pt x="166" y="358"/>
                </a:lnTo>
                <a:lnTo>
                  <a:pt x="166" y="365"/>
                </a:lnTo>
                <a:lnTo>
                  <a:pt x="159" y="365"/>
                </a:lnTo>
                <a:lnTo>
                  <a:pt x="153" y="365"/>
                </a:lnTo>
                <a:lnTo>
                  <a:pt x="153" y="372"/>
                </a:lnTo>
                <a:lnTo>
                  <a:pt x="146" y="372"/>
                </a:lnTo>
                <a:lnTo>
                  <a:pt x="146" y="380"/>
                </a:lnTo>
                <a:lnTo>
                  <a:pt x="146" y="387"/>
                </a:lnTo>
                <a:lnTo>
                  <a:pt x="139" y="387"/>
                </a:lnTo>
                <a:lnTo>
                  <a:pt x="139" y="394"/>
                </a:lnTo>
                <a:lnTo>
                  <a:pt x="133" y="394"/>
                </a:lnTo>
                <a:lnTo>
                  <a:pt x="133" y="387"/>
                </a:lnTo>
                <a:lnTo>
                  <a:pt x="126" y="387"/>
                </a:lnTo>
                <a:lnTo>
                  <a:pt x="120" y="380"/>
                </a:lnTo>
                <a:lnTo>
                  <a:pt x="113" y="380"/>
                </a:lnTo>
                <a:lnTo>
                  <a:pt x="106" y="380"/>
                </a:lnTo>
                <a:lnTo>
                  <a:pt x="106" y="387"/>
                </a:lnTo>
                <a:lnTo>
                  <a:pt x="100" y="387"/>
                </a:lnTo>
                <a:lnTo>
                  <a:pt x="100" y="394"/>
                </a:lnTo>
                <a:lnTo>
                  <a:pt x="93" y="402"/>
                </a:lnTo>
                <a:lnTo>
                  <a:pt x="93" y="394"/>
                </a:lnTo>
                <a:lnTo>
                  <a:pt x="86" y="394"/>
                </a:lnTo>
                <a:lnTo>
                  <a:pt x="80" y="394"/>
                </a:lnTo>
                <a:lnTo>
                  <a:pt x="80" y="387"/>
                </a:lnTo>
                <a:lnTo>
                  <a:pt x="73" y="387"/>
                </a:lnTo>
                <a:lnTo>
                  <a:pt x="67" y="380"/>
                </a:lnTo>
                <a:lnTo>
                  <a:pt x="60" y="380"/>
                </a:lnTo>
                <a:lnTo>
                  <a:pt x="60" y="387"/>
                </a:lnTo>
                <a:lnTo>
                  <a:pt x="47" y="380"/>
                </a:lnTo>
                <a:lnTo>
                  <a:pt x="47" y="387"/>
                </a:lnTo>
                <a:lnTo>
                  <a:pt x="47" y="394"/>
                </a:lnTo>
                <a:lnTo>
                  <a:pt x="40" y="394"/>
                </a:lnTo>
                <a:lnTo>
                  <a:pt x="40" y="387"/>
                </a:lnTo>
                <a:lnTo>
                  <a:pt x="33" y="387"/>
                </a:lnTo>
                <a:lnTo>
                  <a:pt x="27" y="387"/>
                </a:lnTo>
                <a:lnTo>
                  <a:pt x="20" y="387"/>
                </a:lnTo>
                <a:lnTo>
                  <a:pt x="20" y="394"/>
                </a:lnTo>
                <a:lnTo>
                  <a:pt x="14" y="402"/>
                </a:lnTo>
                <a:lnTo>
                  <a:pt x="14" y="394"/>
                </a:lnTo>
                <a:lnTo>
                  <a:pt x="7" y="394"/>
                </a:lnTo>
                <a:lnTo>
                  <a:pt x="7" y="387"/>
                </a:lnTo>
                <a:lnTo>
                  <a:pt x="0" y="387"/>
                </a:lnTo>
                <a:lnTo>
                  <a:pt x="7" y="387"/>
                </a:lnTo>
                <a:lnTo>
                  <a:pt x="14" y="387"/>
                </a:lnTo>
                <a:lnTo>
                  <a:pt x="7" y="387"/>
                </a:lnTo>
                <a:lnTo>
                  <a:pt x="7" y="380"/>
                </a:lnTo>
                <a:lnTo>
                  <a:pt x="7" y="387"/>
                </a:lnTo>
                <a:lnTo>
                  <a:pt x="7" y="380"/>
                </a:lnTo>
                <a:lnTo>
                  <a:pt x="14" y="380"/>
                </a:lnTo>
                <a:lnTo>
                  <a:pt x="7" y="372"/>
                </a:lnTo>
                <a:lnTo>
                  <a:pt x="14" y="372"/>
                </a:lnTo>
                <a:lnTo>
                  <a:pt x="7" y="372"/>
                </a:lnTo>
                <a:lnTo>
                  <a:pt x="14" y="372"/>
                </a:lnTo>
                <a:lnTo>
                  <a:pt x="14" y="365"/>
                </a:lnTo>
                <a:lnTo>
                  <a:pt x="20" y="365"/>
                </a:lnTo>
                <a:lnTo>
                  <a:pt x="20" y="358"/>
                </a:lnTo>
                <a:lnTo>
                  <a:pt x="14" y="358"/>
                </a:lnTo>
                <a:lnTo>
                  <a:pt x="14" y="351"/>
                </a:lnTo>
                <a:lnTo>
                  <a:pt x="20" y="343"/>
                </a:lnTo>
                <a:lnTo>
                  <a:pt x="20" y="351"/>
                </a:lnTo>
                <a:lnTo>
                  <a:pt x="20" y="343"/>
                </a:lnTo>
                <a:lnTo>
                  <a:pt x="27" y="343"/>
                </a:lnTo>
                <a:lnTo>
                  <a:pt x="27" y="351"/>
                </a:lnTo>
                <a:lnTo>
                  <a:pt x="27" y="343"/>
                </a:lnTo>
                <a:lnTo>
                  <a:pt x="33" y="336"/>
                </a:lnTo>
                <a:lnTo>
                  <a:pt x="33" y="329"/>
                </a:lnTo>
                <a:lnTo>
                  <a:pt x="40" y="329"/>
                </a:lnTo>
                <a:lnTo>
                  <a:pt x="47" y="329"/>
                </a:lnTo>
                <a:lnTo>
                  <a:pt x="40" y="321"/>
                </a:lnTo>
                <a:lnTo>
                  <a:pt x="47" y="321"/>
                </a:lnTo>
                <a:lnTo>
                  <a:pt x="47" y="314"/>
                </a:lnTo>
                <a:lnTo>
                  <a:pt x="53" y="307"/>
                </a:lnTo>
                <a:lnTo>
                  <a:pt x="60" y="299"/>
                </a:lnTo>
                <a:lnTo>
                  <a:pt x="53" y="299"/>
                </a:lnTo>
                <a:lnTo>
                  <a:pt x="60" y="299"/>
                </a:lnTo>
                <a:lnTo>
                  <a:pt x="53" y="292"/>
                </a:lnTo>
                <a:lnTo>
                  <a:pt x="53" y="285"/>
                </a:lnTo>
                <a:lnTo>
                  <a:pt x="53" y="278"/>
                </a:lnTo>
                <a:lnTo>
                  <a:pt x="47" y="278"/>
                </a:lnTo>
                <a:lnTo>
                  <a:pt x="53" y="278"/>
                </a:lnTo>
                <a:lnTo>
                  <a:pt x="53" y="270"/>
                </a:lnTo>
                <a:lnTo>
                  <a:pt x="47" y="270"/>
                </a:lnTo>
                <a:lnTo>
                  <a:pt x="47" y="263"/>
                </a:lnTo>
                <a:lnTo>
                  <a:pt x="40" y="263"/>
                </a:lnTo>
                <a:lnTo>
                  <a:pt x="47" y="263"/>
                </a:lnTo>
                <a:lnTo>
                  <a:pt x="40" y="263"/>
                </a:lnTo>
                <a:lnTo>
                  <a:pt x="47" y="263"/>
                </a:lnTo>
                <a:lnTo>
                  <a:pt x="47" y="256"/>
                </a:lnTo>
                <a:lnTo>
                  <a:pt x="53" y="256"/>
                </a:lnTo>
                <a:lnTo>
                  <a:pt x="53" y="248"/>
                </a:lnTo>
                <a:lnTo>
                  <a:pt x="47" y="248"/>
                </a:lnTo>
                <a:lnTo>
                  <a:pt x="47" y="241"/>
                </a:lnTo>
                <a:lnTo>
                  <a:pt x="53" y="241"/>
                </a:lnTo>
                <a:lnTo>
                  <a:pt x="53" y="226"/>
                </a:lnTo>
                <a:lnTo>
                  <a:pt x="53" y="219"/>
                </a:lnTo>
                <a:lnTo>
                  <a:pt x="53" y="190"/>
                </a:lnTo>
                <a:lnTo>
                  <a:pt x="53" y="161"/>
                </a:lnTo>
                <a:lnTo>
                  <a:pt x="53" y="132"/>
                </a:lnTo>
                <a:lnTo>
                  <a:pt x="53" y="124"/>
                </a:lnTo>
                <a:lnTo>
                  <a:pt x="53" y="102"/>
                </a:lnTo>
                <a:lnTo>
                  <a:pt x="53" y="73"/>
                </a:lnTo>
                <a:lnTo>
                  <a:pt x="53" y="59"/>
                </a:lnTo>
                <a:lnTo>
                  <a:pt x="53" y="44"/>
                </a:lnTo>
                <a:lnTo>
                  <a:pt x="53" y="29"/>
                </a:lnTo>
                <a:lnTo>
                  <a:pt x="53" y="8"/>
                </a:lnTo>
                <a:lnTo>
                  <a:pt x="60" y="8"/>
                </a:lnTo>
                <a:lnTo>
                  <a:pt x="67" y="8"/>
                </a:lnTo>
                <a:lnTo>
                  <a:pt x="67" y="15"/>
                </a:lnTo>
                <a:lnTo>
                  <a:pt x="80" y="15"/>
                </a:lnTo>
                <a:lnTo>
                  <a:pt x="106" y="8"/>
                </a:lnTo>
                <a:lnTo>
                  <a:pt x="120" y="0"/>
                </a:lnTo>
                <a:lnTo>
                  <a:pt x="146" y="0"/>
                </a:lnTo>
                <a:lnTo>
                  <a:pt x="173" y="0"/>
                </a:lnTo>
                <a:lnTo>
                  <a:pt x="186" y="0"/>
                </a:lnTo>
                <a:lnTo>
                  <a:pt x="212" y="0"/>
                </a:lnTo>
                <a:lnTo>
                  <a:pt x="226" y="0"/>
                </a:lnTo>
                <a:lnTo>
                  <a:pt x="259" y="0"/>
                </a:lnTo>
                <a:lnTo>
                  <a:pt x="265" y="0"/>
                </a:lnTo>
                <a:lnTo>
                  <a:pt x="299" y="0"/>
                </a:lnTo>
                <a:lnTo>
                  <a:pt x="305" y="0"/>
                </a:lnTo>
                <a:lnTo>
                  <a:pt x="305" y="8"/>
                </a:lnTo>
                <a:lnTo>
                  <a:pt x="305" y="22"/>
                </a:lnTo>
                <a:lnTo>
                  <a:pt x="305" y="37"/>
                </a:lnTo>
                <a:lnTo>
                  <a:pt x="305" y="51"/>
                </a:lnTo>
                <a:lnTo>
                  <a:pt x="305" y="81"/>
                </a:lnTo>
                <a:lnTo>
                  <a:pt x="305" y="102"/>
                </a:lnTo>
                <a:lnTo>
                  <a:pt x="305" y="117"/>
                </a:lnTo>
                <a:lnTo>
                  <a:pt x="305" y="139"/>
                </a:lnTo>
                <a:lnTo>
                  <a:pt x="305" y="146"/>
                </a:lnTo>
                <a:lnTo>
                  <a:pt x="305" y="175"/>
                </a:lnTo>
                <a:lnTo>
                  <a:pt x="305" y="183"/>
                </a:lnTo>
                <a:lnTo>
                  <a:pt x="305" y="205"/>
                </a:lnTo>
                <a:lnTo>
                  <a:pt x="299" y="219"/>
                </a:lnTo>
                <a:lnTo>
                  <a:pt x="299" y="226"/>
                </a:lnTo>
                <a:lnTo>
                  <a:pt x="299" y="248"/>
                </a:lnTo>
                <a:lnTo>
                  <a:pt x="299" y="263"/>
                </a:lnTo>
                <a:lnTo>
                  <a:pt x="292" y="270"/>
                </a:lnTo>
                <a:lnTo>
                  <a:pt x="299" y="270"/>
                </a:lnTo>
                <a:lnTo>
                  <a:pt x="299" y="278"/>
                </a:lnTo>
                <a:lnTo>
                  <a:pt x="299" y="285"/>
                </a:lnTo>
                <a:lnTo>
                  <a:pt x="305" y="285"/>
                </a:lnTo>
                <a:lnTo>
                  <a:pt x="305" y="292"/>
                </a:lnTo>
                <a:lnTo>
                  <a:pt x="299" y="292"/>
                </a:lnTo>
                <a:lnTo>
                  <a:pt x="299" y="299"/>
                </a:lnTo>
                <a:lnTo>
                  <a:pt x="285" y="299"/>
                </a:lnTo>
                <a:lnTo>
                  <a:pt x="279" y="299"/>
                </a:lnTo>
                <a:lnTo>
                  <a:pt x="272" y="307"/>
                </a:lnTo>
                <a:lnTo>
                  <a:pt x="265" y="307"/>
                </a:lnTo>
                <a:lnTo>
                  <a:pt x="259" y="299"/>
                </a:lnTo>
                <a:lnTo>
                  <a:pt x="252" y="299"/>
                </a:lnTo>
                <a:lnTo>
                  <a:pt x="246" y="299"/>
                </a:lnTo>
                <a:lnTo>
                  <a:pt x="246" y="307"/>
                </a:lnTo>
                <a:lnTo>
                  <a:pt x="246" y="321"/>
                </a:lnTo>
                <a:lnTo>
                  <a:pt x="239" y="329"/>
                </a:lnTo>
                <a:lnTo>
                  <a:pt x="232" y="329"/>
                </a:lnTo>
                <a:lnTo>
                  <a:pt x="226" y="336"/>
                </a:lnTo>
                <a:lnTo>
                  <a:pt x="226" y="343"/>
                </a:lnTo>
                <a:lnTo>
                  <a:pt x="219" y="351"/>
                </a:lnTo>
                <a:lnTo>
                  <a:pt x="212" y="351"/>
                </a:lnTo>
                <a:lnTo>
                  <a:pt x="206" y="351"/>
                </a:lnTo>
                <a:lnTo>
                  <a:pt x="199" y="358"/>
                </a:lnTo>
                <a:lnTo>
                  <a:pt x="199" y="372"/>
                </a:lnTo>
                <a:lnTo>
                  <a:pt x="193" y="380"/>
                </a:lnTo>
                <a:lnTo>
                  <a:pt x="186" y="372"/>
                </a:lnTo>
                <a:lnTo>
                  <a:pt x="179" y="372"/>
                </a:lnTo>
                <a:lnTo>
                  <a:pt x="173" y="372"/>
                </a:lnTo>
                <a:lnTo>
                  <a:pt x="166" y="372"/>
                </a:lnTo>
                <a:lnTo>
                  <a:pt x="166" y="365"/>
                </a:lnTo>
                <a:lnTo>
                  <a:pt x="166" y="358"/>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04" name="Freeform 72"/>
          <p:cNvSpPr>
            <a:spLocks/>
          </p:cNvSpPr>
          <p:nvPr/>
        </p:nvSpPr>
        <p:spPr bwMode="auto">
          <a:xfrm>
            <a:off x="7102475" y="2098675"/>
            <a:ext cx="401638" cy="438150"/>
          </a:xfrm>
          <a:custGeom>
            <a:avLst/>
            <a:gdLst>
              <a:gd name="T0" fmla="*/ 135591 w 391"/>
              <a:gd name="T1" fmla="*/ 411225 h 358"/>
              <a:gd name="T2" fmla="*/ 115047 w 391"/>
              <a:gd name="T3" fmla="*/ 402657 h 358"/>
              <a:gd name="T4" fmla="*/ 94503 w 391"/>
              <a:gd name="T5" fmla="*/ 402657 h 358"/>
              <a:gd name="T6" fmla="*/ 81149 w 391"/>
              <a:gd name="T7" fmla="*/ 392866 h 358"/>
              <a:gd name="T8" fmla="*/ 60605 w 391"/>
              <a:gd name="T9" fmla="*/ 392866 h 358"/>
              <a:gd name="T10" fmla="*/ 47252 w 391"/>
              <a:gd name="T11" fmla="*/ 367165 h 358"/>
              <a:gd name="T12" fmla="*/ 33898 w 391"/>
              <a:gd name="T13" fmla="*/ 348807 h 358"/>
              <a:gd name="T14" fmla="*/ 13354 w 391"/>
              <a:gd name="T15" fmla="*/ 357374 h 358"/>
              <a:gd name="T16" fmla="*/ 0 w 391"/>
              <a:gd name="T17" fmla="*/ 330448 h 358"/>
              <a:gd name="T18" fmla="*/ 6163 w 391"/>
              <a:gd name="T19" fmla="*/ 277821 h 358"/>
              <a:gd name="T20" fmla="*/ 6163 w 391"/>
              <a:gd name="T21" fmla="*/ 205612 h 358"/>
              <a:gd name="T22" fmla="*/ 6163 w 391"/>
              <a:gd name="T23" fmla="*/ 151761 h 358"/>
              <a:gd name="T24" fmla="*/ 6163 w 391"/>
              <a:gd name="T25" fmla="*/ 72209 h 358"/>
              <a:gd name="T26" fmla="*/ 40061 w 391"/>
              <a:gd name="T27" fmla="*/ 36716 h 358"/>
              <a:gd name="T28" fmla="*/ 101694 w 391"/>
              <a:gd name="T29" fmla="*/ 36716 h 358"/>
              <a:gd name="T30" fmla="*/ 169489 w 391"/>
              <a:gd name="T31" fmla="*/ 53851 h 358"/>
              <a:gd name="T32" fmla="*/ 163326 w 391"/>
              <a:gd name="T33" fmla="*/ 62418 h 358"/>
              <a:gd name="T34" fmla="*/ 210577 w 391"/>
              <a:gd name="T35" fmla="*/ 72209 h 358"/>
              <a:gd name="T36" fmla="*/ 265019 w 391"/>
              <a:gd name="T37" fmla="*/ 62418 h 358"/>
              <a:gd name="T38" fmla="*/ 326652 w 391"/>
              <a:gd name="T39" fmla="*/ 36716 h 358"/>
              <a:gd name="T40" fmla="*/ 401638 w 391"/>
              <a:gd name="T41" fmla="*/ 18358 h 358"/>
              <a:gd name="T42" fmla="*/ 401638 w 391"/>
              <a:gd name="T43" fmla="*/ 134627 h 358"/>
              <a:gd name="T44" fmla="*/ 394448 w 391"/>
              <a:gd name="T45" fmla="*/ 170120 h 358"/>
              <a:gd name="T46" fmla="*/ 394448 w 391"/>
              <a:gd name="T47" fmla="*/ 188478 h 358"/>
              <a:gd name="T48" fmla="*/ 387257 w 391"/>
              <a:gd name="T49" fmla="*/ 215403 h 358"/>
              <a:gd name="T50" fmla="*/ 381094 w 391"/>
              <a:gd name="T51" fmla="*/ 250896 h 358"/>
              <a:gd name="T52" fmla="*/ 373903 w 391"/>
              <a:gd name="T53" fmla="*/ 268030 h 358"/>
              <a:gd name="T54" fmla="*/ 366713 w 391"/>
              <a:gd name="T55" fmla="*/ 286389 h 358"/>
              <a:gd name="T56" fmla="*/ 353359 w 391"/>
              <a:gd name="T57" fmla="*/ 294956 h 358"/>
              <a:gd name="T58" fmla="*/ 340006 w 391"/>
              <a:gd name="T59" fmla="*/ 313314 h 358"/>
              <a:gd name="T60" fmla="*/ 319461 w 391"/>
              <a:gd name="T61" fmla="*/ 321881 h 358"/>
              <a:gd name="T62" fmla="*/ 306108 w 391"/>
              <a:gd name="T63" fmla="*/ 321881 h 358"/>
              <a:gd name="T64" fmla="*/ 292754 w 391"/>
              <a:gd name="T65" fmla="*/ 340239 h 358"/>
              <a:gd name="T66" fmla="*/ 285564 w 391"/>
              <a:gd name="T67" fmla="*/ 357374 h 358"/>
              <a:gd name="T68" fmla="*/ 285564 w 391"/>
              <a:gd name="T69" fmla="*/ 375732 h 358"/>
              <a:gd name="T70" fmla="*/ 272210 w 391"/>
              <a:gd name="T71" fmla="*/ 375732 h 358"/>
              <a:gd name="T72" fmla="*/ 257829 w 391"/>
              <a:gd name="T73" fmla="*/ 367165 h 358"/>
              <a:gd name="T74" fmla="*/ 251666 w 391"/>
              <a:gd name="T75" fmla="*/ 384299 h 358"/>
              <a:gd name="T76" fmla="*/ 251666 w 391"/>
              <a:gd name="T77" fmla="*/ 411225 h 358"/>
              <a:gd name="T78" fmla="*/ 238312 w 391"/>
              <a:gd name="T79" fmla="*/ 411225 h 358"/>
              <a:gd name="T80" fmla="*/ 231122 w 391"/>
              <a:gd name="T81" fmla="*/ 438150 h 358"/>
              <a:gd name="T82" fmla="*/ 210577 w 391"/>
              <a:gd name="T83" fmla="*/ 438150 h 358"/>
              <a:gd name="T84" fmla="*/ 197224 w 391"/>
              <a:gd name="T85" fmla="*/ 419792 h 358"/>
              <a:gd name="T86" fmla="*/ 183870 w 391"/>
              <a:gd name="T87" fmla="*/ 402657 h 358"/>
              <a:gd name="T88" fmla="*/ 176680 w 391"/>
              <a:gd name="T89" fmla="*/ 402657 h 358"/>
              <a:gd name="T90" fmla="*/ 156136 w 391"/>
              <a:gd name="T91" fmla="*/ 411225 h 35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1"/>
              <a:gd name="T139" fmla="*/ 0 h 358"/>
              <a:gd name="T140" fmla="*/ 391 w 391"/>
              <a:gd name="T141" fmla="*/ 358 h 35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1" h="358">
                <a:moveTo>
                  <a:pt x="145" y="336"/>
                </a:moveTo>
                <a:lnTo>
                  <a:pt x="139" y="336"/>
                </a:lnTo>
                <a:lnTo>
                  <a:pt x="132" y="336"/>
                </a:lnTo>
                <a:lnTo>
                  <a:pt x="125" y="329"/>
                </a:lnTo>
                <a:lnTo>
                  <a:pt x="119" y="329"/>
                </a:lnTo>
                <a:lnTo>
                  <a:pt x="112" y="329"/>
                </a:lnTo>
                <a:lnTo>
                  <a:pt x="106" y="336"/>
                </a:lnTo>
                <a:lnTo>
                  <a:pt x="99" y="336"/>
                </a:lnTo>
                <a:lnTo>
                  <a:pt x="92" y="329"/>
                </a:lnTo>
                <a:lnTo>
                  <a:pt x="92" y="321"/>
                </a:lnTo>
                <a:lnTo>
                  <a:pt x="86" y="321"/>
                </a:lnTo>
                <a:lnTo>
                  <a:pt x="79" y="321"/>
                </a:lnTo>
                <a:lnTo>
                  <a:pt x="72" y="321"/>
                </a:lnTo>
                <a:lnTo>
                  <a:pt x="66" y="321"/>
                </a:lnTo>
                <a:lnTo>
                  <a:pt x="59" y="321"/>
                </a:lnTo>
                <a:lnTo>
                  <a:pt x="53" y="314"/>
                </a:lnTo>
                <a:lnTo>
                  <a:pt x="53" y="307"/>
                </a:lnTo>
                <a:lnTo>
                  <a:pt x="46" y="300"/>
                </a:lnTo>
                <a:lnTo>
                  <a:pt x="46" y="292"/>
                </a:lnTo>
                <a:lnTo>
                  <a:pt x="39" y="292"/>
                </a:lnTo>
                <a:lnTo>
                  <a:pt x="33" y="285"/>
                </a:lnTo>
                <a:lnTo>
                  <a:pt x="33" y="292"/>
                </a:lnTo>
                <a:lnTo>
                  <a:pt x="19" y="292"/>
                </a:lnTo>
                <a:lnTo>
                  <a:pt x="13" y="292"/>
                </a:lnTo>
                <a:lnTo>
                  <a:pt x="6" y="285"/>
                </a:lnTo>
                <a:lnTo>
                  <a:pt x="0" y="285"/>
                </a:lnTo>
                <a:lnTo>
                  <a:pt x="0" y="270"/>
                </a:lnTo>
                <a:lnTo>
                  <a:pt x="0" y="248"/>
                </a:lnTo>
                <a:lnTo>
                  <a:pt x="0" y="241"/>
                </a:lnTo>
                <a:lnTo>
                  <a:pt x="6" y="227"/>
                </a:lnTo>
                <a:lnTo>
                  <a:pt x="6" y="205"/>
                </a:lnTo>
                <a:lnTo>
                  <a:pt x="6" y="197"/>
                </a:lnTo>
                <a:lnTo>
                  <a:pt x="6" y="168"/>
                </a:lnTo>
                <a:lnTo>
                  <a:pt x="6" y="161"/>
                </a:lnTo>
                <a:lnTo>
                  <a:pt x="6" y="139"/>
                </a:lnTo>
                <a:lnTo>
                  <a:pt x="6" y="124"/>
                </a:lnTo>
                <a:lnTo>
                  <a:pt x="6" y="103"/>
                </a:lnTo>
                <a:lnTo>
                  <a:pt x="6" y="73"/>
                </a:lnTo>
                <a:lnTo>
                  <a:pt x="6" y="59"/>
                </a:lnTo>
                <a:lnTo>
                  <a:pt x="6" y="44"/>
                </a:lnTo>
                <a:lnTo>
                  <a:pt x="6" y="30"/>
                </a:lnTo>
                <a:lnTo>
                  <a:pt x="39" y="30"/>
                </a:lnTo>
                <a:lnTo>
                  <a:pt x="46" y="30"/>
                </a:lnTo>
                <a:lnTo>
                  <a:pt x="86" y="30"/>
                </a:lnTo>
                <a:lnTo>
                  <a:pt x="99" y="30"/>
                </a:lnTo>
                <a:lnTo>
                  <a:pt x="125" y="30"/>
                </a:lnTo>
                <a:lnTo>
                  <a:pt x="152" y="37"/>
                </a:lnTo>
                <a:lnTo>
                  <a:pt x="165" y="44"/>
                </a:lnTo>
                <a:lnTo>
                  <a:pt x="185" y="44"/>
                </a:lnTo>
                <a:lnTo>
                  <a:pt x="185" y="51"/>
                </a:lnTo>
                <a:lnTo>
                  <a:pt x="159" y="51"/>
                </a:lnTo>
                <a:lnTo>
                  <a:pt x="179" y="59"/>
                </a:lnTo>
                <a:lnTo>
                  <a:pt x="192" y="51"/>
                </a:lnTo>
                <a:lnTo>
                  <a:pt x="205" y="59"/>
                </a:lnTo>
                <a:lnTo>
                  <a:pt x="225" y="59"/>
                </a:lnTo>
                <a:lnTo>
                  <a:pt x="258" y="44"/>
                </a:lnTo>
                <a:lnTo>
                  <a:pt x="258" y="51"/>
                </a:lnTo>
                <a:lnTo>
                  <a:pt x="285" y="51"/>
                </a:lnTo>
                <a:lnTo>
                  <a:pt x="304" y="37"/>
                </a:lnTo>
                <a:lnTo>
                  <a:pt x="318" y="30"/>
                </a:lnTo>
                <a:lnTo>
                  <a:pt x="351" y="15"/>
                </a:lnTo>
                <a:lnTo>
                  <a:pt x="391" y="0"/>
                </a:lnTo>
                <a:lnTo>
                  <a:pt x="391" y="15"/>
                </a:lnTo>
                <a:lnTo>
                  <a:pt x="391" y="51"/>
                </a:lnTo>
                <a:lnTo>
                  <a:pt x="391" y="88"/>
                </a:lnTo>
                <a:lnTo>
                  <a:pt x="391" y="110"/>
                </a:lnTo>
                <a:lnTo>
                  <a:pt x="391" y="117"/>
                </a:lnTo>
                <a:lnTo>
                  <a:pt x="391" y="132"/>
                </a:lnTo>
                <a:lnTo>
                  <a:pt x="384" y="139"/>
                </a:lnTo>
                <a:lnTo>
                  <a:pt x="377" y="139"/>
                </a:lnTo>
                <a:lnTo>
                  <a:pt x="384" y="146"/>
                </a:lnTo>
                <a:lnTo>
                  <a:pt x="384" y="154"/>
                </a:lnTo>
                <a:lnTo>
                  <a:pt x="384" y="161"/>
                </a:lnTo>
                <a:lnTo>
                  <a:pt x="384" y="168"/>
                </a:lnTo>
                <a:lnTo>
                  <a:pt x="377" y="176"/>
                </a:lnTo>
                <a:lnTo>
                  <a:pt x="377" y="183"/>
                </a:lnTo>
                <a:lnTo>
                  <a:pt x="371" y="197"/>
                </a:lnTo>
                <a:lnTo>
                  <a:pt x="371" y="205"/>
                </a:lnTo>
                <a:lnTo>
                  <a:pt x="364" y="205"/>
                </a:lnTo>
                <a:lnTo>
                  <a:pt x="364" y="212"/>
                </a:lnTo>
                <a:lnTo>
                  <a:pt x="364" y="219"/>
                </a:lnTo>
                <a:lnTo>
                  <a:pt x="357" y="219"/>
                </a:lnTo>
                <a:lnTo>
                  <a:pt x="364" y="227"/>
                </a:lnTo>
                <a:lnTo>
                  <a:pt x="357" y="234"/>
                </a:lnTo>
                <a:lnTo>
                  <a:pt x="357" y="241"/>
                </a:lnTo>
                <a:lnTo>
                  <a:pt x="351" y="241"/>
                </a:lnTo>
                <a:lnTo>
                  <a:pt x="344" y="241"/>
                </a:lnTo>
                <a:lnTo>
                  <a:pt x="344" y="248"/>
                </a:lnTo>
                <a:lnTo>
                  <a:pt x="338" y="248"/>
                </a:lnTo>
                <a:lnTo>
                  <a:pt x="331" y="256"/>
                </a:lnTo>
                <a:lnTo>
                  <a:pt x="324" y="263"/>
                </a:lnTo>
                <a:lnTo>
                  <a:pt x="318" y="263"/>
                </a:lnTo>
                <a:lnTo>
                  <a:pt x="311" y="263"/>
                </a:lnTo>
                <a:lnTo>
                  <a:pt x="311" y="256"/>
                </a:lnTo>
                <a:lnTo>
                  <a:pt x="304" y="256"/>
                </a:lnTo>
                <a:lnTo>
                  <a:pt x="298" y="263"/>
                </a:lnTo>
                <a:lnTo>
                  <a:pt x="298" y="270"/>
                </a:lnTo>
                <a:lnTo>
                  <a:pt x="285" y="270"/>
                </a:lnTo>
                <a:lnTo>
                  <a:pt x="285" y="278"/>
                </a:lnTo>
                <a:lnTo>
                  <a:pt x="278" y="278"/>
                </a:lnTo>
                <a:lnTo>
                  <a:pt x="278" y="285"/>
                </a:lnTo>
                <a:lnTo>
                  <a:pt x="278" y="292"/>
                </a:lnTo>
                <a:lnTo>
                  <a:pt x="271" y="292"/>
                </a:lnTo>
                <a:lnTo>
                  <a:pt x="278" y="300"/>
                </a:lnTo>
                <a:lnTo>
                  <a:pt x="278" y="307"/>
                </a:lnTo>
                <a:lnTo>
                  <a:pt x="271" y="307"/>
                </a:lnTo>
                <a:lnTo>
                  <a:pt x="265" y="314"/>
                </a:lnTo>
                <a:lnTo>
                  <a:pt x="265" y="307"/>
                </a:lnTo>
                <a:lnTo>
                  <a:pt x="265" y="300"/>
                </a:lnTo>
                <a:lnTo>
                  <a:pt x="258" y="300"/>
                </a:lnTo>
                <a:lnTo>
                  <a:pt x="251" y="300"/>
                </a:lnTo>
                <a:lnTo>
                  <a:pt x="251" y="307"/>
                </a:lnTo>
                <a:lnTo>
                  <a:pt x="245" y="307"/>
                </a:lnTo>
                <a:lnTo>
                  <a:pt x="245" y="314"/>
                </a:lnTo>
                <a:lnTo>
                  <a:pt x="238" y="321"/>
                </a:lnTo>
                <a:lnTo>
                  <a:pt x="238" y="329"/>
                </a:lnTo>
                <a:lnTo>
                  <a:pt x="245" y="336"/>
                </a:lnTo>
                <a:lnTo>
                  <a:pt x="238" y="336"/>
                </a:lnTo>
                <a:lnTo>
                  <a:pt x="238" y="343"/>
                </a:lnTo>
                <a:lnTo>
                  <a:pt x="232" y="336"/>
                </a:lnTo>
                <a:lnTo>
                  <a:pt x="232" y="343"/>
                </a:lnTo>
                <a:lnTo>
                  <a:pt x="232" y="351"/>
                </a:lnTo>
                <a:lnTo>
                  <a:pt x="225" y="358"/>
                </a:lnTo>
                <a:lnTo>
                  <a:pt x="218" y="358"/>
                </a:lnTo>
                <a:lnTo>
                  <a:pt x="212" y="358"/>
                </a:lnTo>
                <a:lnTo>
                  <a:pt x="205" y="358"/>
                </a:lnTo>
                <a:lnTo>
                  <a:pt x="205" y="351"/>
                </a:lnTo>
                <a:lnTo>
                  <a:pt x="198" y="351"/>
                </a:lnTo>
                <a:lnTo>
                  <a:pt x="192" y="343"/>
                </a:lnTo>
                <a:lnTo>
                  <a:pt x="185" y="343"/>
                </a:lnTo>
                <a:lnTo>
                  <a:pt x="179" y="336"/>
                </a:lnTo>
                <a:lnTo>
                  <a:pt x="179" y="329"/>
                </a:lnTo>
                <a:lnTo>
                  <a:pt x="179" y="321"/>
                </a:lnTo>
                <a:lnTo>
                  <a:pt x="172" y="321"/>
                </a:lnTo>
                <a:lnTo>
                  <a:pt x="172" y="329"/>
                </a:lnTo>
                <a:lnTo>
                  <a:pt x="165" y="329"/>
                </a:lnTo>
                <a:lnTo>
                  <a:pt x="159" y="329"/>
                </a:lnTo>
                <a:lnTo>
                  <a:pt x="152" y="336"/>
                </a:lnTo>
                <a:lnTo>
                  <a:pt x="145" y="336"/>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05" name="Freeform 73"/>
          <p:cNvSpPr>
            <a:spLocks/>
          </p:cNvSpPr>
          <p:nvPr/>
        </p:nvSpPr>
        <p:spPr bwMode="auto">
          <a:xfrm>
            <a:off x="6483350" y="2036763"/>
            <a:ext cx="373063" cy="669925"/>
          </a:xfrm>
          <a:custGeom>
            <a:avLst/>
            <a:gdLst>
              <a:gd name="T0" fmla="*/ 291296 w 365"/>
              <a:gd name="T1" fmla="*/ 624693 h 548"/>
              <a:gd name="T2" fmla="*/ 278009 w 365"/>
              <a:gd name="T3" fmla="*/ 643030 h 548"/>
              <a:gd name="T4" fmla="*/ 278009 w 365"/>
              <a:gd name="T5" fmla="*/ 660145 h 548"/>
              <a:gd name="T6" fmla="*/ 244280 w 365"/>
              <a:gd name="T7" fmla="*/ 643030 h 548"/>
              <a:gd name="T8" fmla="*/ 223838 w 365"/>
              <a:gd name="T9" fmla="*/ 660145 h 548"/>
              <a:gd name="T10" fmla="*/ 210551 w 365"/>
              <a:gd name="T11" fmla="*/ 660145 h 548"/>
              <a:gd name="T12" fmla="*/ 197263 w 365"/>
              <a:gd name="T13" fmla="*/ 669925 h 548"/>
              <a:gd name="T14" fmla="*/ 182954 w 365"/>
              <a:gd name="T15" fmla="*/ 633250 h 548"/>
              <a:gd name="T16" fmla="*/ 182954 w 365"/>
              <a:gd name="T17" fmla="*/ 616135 h 548"/>
              <a:gd name="T18" fmla="*/ 169667 w 365"/>
              <a:gd name="T19" fmla="*/ 580683 h 548"/>
              <a:gd name="T20" fmla="*/ 149225 w 365"/>
              <a:gd name="T21" fmla="*/ 562346 h 548"/>
              <a:gd name="T22" fmla="*/ 128783 w 365"/>
              <a:gd name="T23" fmla="*/ 544008 h 548"/>
              <a:gd name="T24" fmla="*/ 108342 w 365"/>
              <a:gd name="T25" fmla="*/ 526893 h 548"/>
              <a:gd name="T26" fmla="*/ 108342 w 365"/>
              <a:gd name="T27" fmla="*/ 499999 h 548"/>
              <a:gd name="T28" fmla="*/ 122651 w 365"/>
              <a:gd name="T29" fmla="*/ 454767 h 548"/>
              <a:gd name="T30" fmla="*/ 108342 w 365"/>
              <a:gd name="T31" fmla="*/ 437652 h 548"/>
              <a:gd name="T32" fmla="*/ 88922 w 365"/>
              <a:gd name="T33" fmla="*/ 446209 h 548"/>
              <a:gd name="T34" fmla="*/ 74613 w 365"/>
              <a:gd name="T35" fmla="*/ 410757 h 548"/>
              <a:gd name="T36" fmla="*/ 61325 w 365"/>
              <a:gd name="T37" fmla="*/ 383862 h 548"/>
              <a:gd name="T38" fmla="*/ 34751 w 365"/>
              <a:gd name="T39" fmla="*/ 356967 h 548"/>
              <a:gd name="T40" fmla="*/ 14309 w 365"/>
              <a:gd name="T41" fmla="*/ 330073 h 548"/>
              <a:gd name="T42" fmla="*/ 0 w 365"/>
              <a:gd name="T43" fmla="*/ 294620 h 548"/>
              <a:gd name="T44" fmla="*/ 7155 w 365"/>
              <a:gd name="T45" fmla="*/ 259168 h 548"/>
              <a:gd name="T46" fmla="*/ 7155 w 365"/>
              <a:gd name="T47" fmla="*/ 240831 h 548"/>
              <a:gd name="T48" fmla="*/ 27596 w 365"/>
              <a:gd name="T49" fmla="*/ 223716 h 548"/>
              <a:gd name="T50" fmla="*/ 40884 w 365"/>
              <a:gd name="T51" fmla="*/ 196821 h 548"/>
              <a:gd name="T52" fmla="*/ 48038 w 365"/>
              <a:gd name="T53" fmla="*/ 169926 h 548"/>
              <a:gd name="T54" fmla="*/ 40884 w 365"/>
              <a:gd name="T55" fmla="*/ 143031 h 548"/>
              <a:gd name="T56" fmla="*/ 61325 w 365"/>
              <a:gd name="T57" fmla="*/ 124694 h 548"/>
              <a:gd name="T58" fmla="*/ 88922 w 365"/>
              <a:gd name="T59" fmla="*/ 116137 h 548"/>
              <a:gd name="T60" fmla="*/ 108342 w 365"/>
              <a:gd name="T61" fmla="*/ 107579 h 548"/>
              <a:gd name="T62" fmla="*/ 122651 w 365"/>
              <a:gd name="T63" fmla="*/ 89242 h 548"/>
              <a:gd name="T64" fmla="*/ 122651 w 365"/>
              <a:gd name="T65" fmla="*/ 45232 h 548"/>
              <a:gd name="T66" fmla="*/ 102209 w 365"/>
              <a:gd name="T67" fmla="*/ 26895 h 548"/>
              <a:gd name="T68" fmla="*/ 81767 w 365"/>
              <a:gd name="T69" fmla="*/ 9780 h 548"/>
              <a:gd name="T70" fmla="*/ 156380 w 365"/>
              <a:gd name="T71" fmla="*/ 0 h 548"/>
              <a:gd name="T72" fmla="*/ 257567 w 365"/>
              <a:gd name="T73" fmla="*/ 0 h 548"/>
              <a:gd name="T74" fmla="*/ 339334 w 365"/>
              <a:gd name="T75" fmla="*/ 26895 h 548"/>
              <a:gd name="T76" fmla="*/ 365908 w 365"/>
              <a:gd name="T77" fmla="*/ 99022 h 548"/>
              <a:gd name="T78" fmla="*/ 365908 w 365"/>
              <a:gd name="T79" fmla="*/ 178484 h 548"/>
              <a:gd name="T80" fmla="*/ 365908 w 365"/>
              <a:gd name="T81" fmla="*/ 286063 h 548"/>
              <a:gd name="T82" fmla="*/ 365908 w 365"/>
              <a:gd name="T83" fmla="*/ 383862 h 548"/>
              <a:gd name="T84" fmla="*/ 365908 w 365"/>
              <a:gd name="T85" fmla="*/ 402199 h 548"/>
              <a:gd name="T86" fmla="*/ 359776 w 365"/>
              <a:gd name="T87" fmla="*/ 410757 h 548"/>
              <a:gd name="T88" fmla="*/ 365908 w 365"/>
              <a:gd name="T89" fmla="*/ 419314 h 548"/>
              <a:gd name="T90" fmla="*/ 365908 w 365"/>
              <a:gd name="T91" fmla="*/ 437652 h 548"/>
              <a:gd name="T92" fmla="*/ 373063 w 365"/>
              <a:gd name="T93" fmla="*/ 454767 h 548"/>
              <a:gd name="T94" fmla="*/ 352621 w 365"/>
              <a:gd name="T95" fmla="*/ 481661 h 548"/>
              <a:gd name="T96" fmla="*/ 345467 w 365"/>
              <a:gd name="T97" fmla="*/ 499999 h 548"/>
              <a:gd name="T98" fmla="*/ 332179 w 365"/>
              <a:gd name="T99" fmla="*/ 508556 h 548"/>
              <a:gd name="T100" fmla="*/ 326047 w 365"/>
              <a:gd name="T101" fmla="*/ 526893 h 548"/>
              <a:gd name="T102" fmla="*/ 326047 w 365"/>
              <a:gd name="T103" fmla="*/ 544008 h 548"/>
              <a:gd name="T104" fmla="*/ 326047 w 365"/>
              <a:gd name="T105" fmla="*/ 553788 h 548"/>
              <a:gd name="T106" fmla="*/ 318892 w 365"/>
              <a:gd name="T107" fmla="*/ 562346 h 548"/>
              <a:gd name="T108" fmla="*/ 318892 w 365"/>
              <a:gd name="T109" fmla="*/ 562346 h 548"/>
              <a:gd name="T110" fmla="*/ 311738 w 365"/>
              <a:gd name="T111" fmla="*/ 597798 h 5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65"/>
              <a:gd name="T169" fmla="*/ 0 h 548"/>
              <a:gd name="T170" fmla="*/ 365 w 365"/>
              <a:gd name="T171" fmla="*/ 548 h 5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65" h="548">
                <a:moveTo>
                  <a:pt x="312" y="497"/>
                </a:moveTo>
                <a:lnTo>
                  <a:pt x="312" y="504"/>
                </a:lnTo>
                <a:lnTo>
                  <a:pt x="292" y="504"/>
                </a:lnTo>
                <a:lnTo>
                  <a:pt x="285" y="511"/>
                </a:lnTo>
                <a:lnTo>
                  <a:pt x="279" y="504"/>
                </a:lnTo>
                <a:lnTo>
                  <a:pt x="272" y="511"/>
                </a:lnTo>
                <a:lnTo>
                  <a:pt x="272" y="518"/>
                </a:lnTo>
                <a:lnTo>
                  <a:pt x="272" y="526"/>
                </a:lnTo>
                <a:lnTo>
                  <a:pt x="279" y="526"/>
                </a:lnTo>
                <a:lnTo>
                  <a:pt x="279" y="533"/>
                </a:lnTo>
                <a:lnTo>
                  <a:pt x="279" y="540"/>
                </a:lnTo>
                <a:lnTo>
                  <a:pt x="272" y="540"/>
                </a:lnTo>
                <a:lnTo>
                  <a:pt x="266" y="540"/>
                </a:lnTo>
                <a:lnTo>
                  <a:pt x="259" y="540"/>
                </a:lnTo>
                <a:lnTo>
                  <a:pt x="252" y="533"/>
                </a:lnTo>
                <a:lnTo>
                  <a:pt x="239" y="526"/>
                </a:lnTo>
                <a:lnTo>
                  <a:pt x="232" y="526"/>
                </a:lnTo>
                <a:lnTo>
                  <a:pt x="226" y="526"/>
                </a:lnTo>
                <a:lnTo>
                  <a:pt x="219" y="533"/>
                </a:lnTo>
                <a:lnTo>
                  <a:pt x="219" y="540"/>
                </a:lnTo>
                <a:lnTo>
                  <a:pt x="212" y="540"/>
                </a:lnTo>
                <a:lnTo>
                  <a:pt x="212" y="548"/>
                </a:lnTo>
                <a:lnTo>
                  <a:pt x="206" y="548"/>
                </a:lnTo>
                <a:lnTo>
                  <a:pt x="206" y="540"/>
                </a:lnTo>
                <a:lnTo>
                  <a:pt x="199" y="540"/>
                </a:lnTo>
                <a:lnTo>
                  <a:pt x="206" y="548"/>
                </a:lnTo>
                <a:lnTo>
                  <a:pt x="199" y="548"/>
                </a:lnTo>
                <a:lnTo>
                  <a:pt x="193" y="548"/>
                </a:lnTo>
                <a:lnTo>
                  <a:pt x="193" y="540"/>
                </a:lnTo>
                <a:lnTo>
                  <a:pt x="186" y="533"/>
                </a:lnTo>
                <a:lnTo>
                  <a:pt x="186" y="526"/>
                </a:lnTo>
                <a:lnTo>
                  <a:pt x="179" y="518"/>
                </a:lnTo>
                <a:lnTo>
                  <a:pt x="186" y="518"/>
                </a:lnTo>
                <a:lnTo>
                  <a:pt x="186" y="511"/>
                </a:lnTo>
                <a:lnTo>
                  <a:pt x="186" y="504"/>
                </a:lnTo>
                <a:lnTo>
                  <a:pt x="179" y="504"/>
                </a:lnTo>
                <a:lnTo>
                  <a:pt x="179" y="489"/>
                </a:lnTo>
                <a:lnTo>
                  <a:pt x="179" y="482"/>
                </a:lnTo>
                <a:lnTo>
                  <a:pt x="173" y="482"/>
                </a:lnTo>
                <a:lnTo>
                  <a:pt x="166" y="475"/>
                </a:lnTo>
                <a:lnTo>
                  <a:pt x="166" y="467"/>
                </a:lnTo>
                <a:lnTo>
                  <a:pt x="159" y="467"/>
                </a:lnTo>
                <a:lnTo>
                  <a:pt x="153" y="460"/>
                </a:lnTo>
                <a:lnTo>
                  <a:pt x="146" y="460"/>
                </a:lnTo>
                <a:lnTo>
                  <a:pt x="140" y="460"/>
                </a:lnTo>
                <a:lnTo>
                  <a:pt x="140" y="453"/>
                </a:lnTo>
                <a:lnTo>
                  <a:pt x="133" y="453"/>
                </a:lnTo>
                <a:lnTo>
                  <a:pt x="126" y="445"/>
                </a:lnTo>
                <a:lnTo>
                  <a:pt x="120" y="438"/>
                </a:lnTo>
                <a:lnTo>
                  <a:pt x="113" y="438"/>
                </a:lnTo>
                <a:lnTo>
                  <a:pt x="113" y="431"/>
                </a:lnTo>
                <a:lnTo>
                  <a:pt x="106" y="431"/>
                </a:lnTo>
                <a:lnTo>
                  <a:pt x="106" y="424"/>
                </a:lnTo>
                <a:lnTo>
                  <a:pt x="100" y="416"/>
                </a:lnTo>
                <a:lnTo>
                  <a:pt x="106" y="416"/>
                </a:lnTo>
                <a:lnTo>
                  <a:pt x="106" y="409"/>
                </a:lnTo>
                <a:lnTo>
                  <a:pt x="113" y="394"/>
                </a:lnTo>
                <a:lnTo>
                  <a:pt x="120" y="387"/>
                </a:lnTo>
                <a:lnTo>
                  <a:pt x="120" y="380"/>
                </a:lnTo>
                <a:lnTo>
                  <a:pt x="120" y="372"/>
                </a:lnTo>
                <a:lnTo>
                  <a:pt x="126" y="372"/>
                </a:lnTo>
                <a:lnTo>
                  <a:pt x="126" y="365"/>
                </a:lnTo>
                <a:lnTo>
                  <a:pt x="113" y="358"/>
                </a:lnTo>
                <a:lnTo>
                  <a:pt x="106" y="358"/>
                </a:lnTo>
                <a:lnTo>
                  <a:pt x="100" y="351"/>
                </a:lnTo>
                <a:lnTo>
                  <a:pt x="93" y="351"/>
                </a:lnTo>
                <a:lnTo>
                  <a:pt x="87" y="358"/>
                </a:lnTo>
                <a:lnTo>
                  <a:pt x="87" y="365"/>
                </a:lnTo>
                <a:lnTo>
                  <a:pt x="80" y="365"/>
                </a:lnTo>
                <a:lnTo>
                  <a:pt x="73" y="358"/>
                </a:lnTo>
                <a:lnTo>
                  <a:pt x="73" y="343"/>
                </a:lnTo>
                <a:lnTo>
                  <a:pt x="73" y="336"/>
                </a:lnTo>
                <a:lnTo>
                  <a:pt x="73" y="329"/>
                </a:lnTo>
                <a:lnTo>
                  <a:pt x="67" y="329"/>
                </a:lnTo>
                <a:lnTo>
                  <a:pt x="67" y="321"/>
                </a:lnTo>
                <a:lnTo>
                  <a:pt x="60" y="314"/>
                </a:lnTo>
                <a:lnTo>
                  <a:pt x="53" y="307"/>
                </a:lnTo>
                <a:lnTo>
                  <a:pt x="40" y="307"/>
                </a:lnTo>
                <a:lnTo>
                  <a:pt x="40" y="299"/>
                </a:lnTo>
                <a:lnTo>
                  <a:pt x="34" y="292"/>
                </a:lnTo>
                <a:lnTo>
                  <a:pt x="27" y="292"/>
                </a:lnTo>
                <a:lnTo>
                  <a:pt x="14" y="285"/>
                </a:lnTo>
                <a:lnTo>
                  <a:pt x="14" y="278"/>
                </a:lnTo>
                <a:lnTo>
                  <a:pt x="14" y="270"/>
                </a:lnTo>
                <a:lnTo>
                  <a:pt x="7" y="263"/>
                </a:lnTo>
                <a:lnTo>
                  <a:pt x="7" y="256"/>
                </a:lnTo>
                <a:lnTo>
                  <a:pt x="0" y="248"/>
                </a:lnTo>
                <a:lnTo>
                  <a:pt x="0" y="241"/>
                </a:lnTo>
                <a:lnTo>
                  <a:pt x="0" y="234"/>
                </a:lnTo>
                <a:lnTo>
                  <a:pt x="0" y="227"/>
                </a:lnTo>
                <a:lnTo>
                  <a:pt x="0" y="219"/>
                </a:lnTo>
                <a:lnTo>
                  <a:pt x="7" y="212"/>
                </a:lnTo>
                <a:lnTo>
                  <a:pt x="14" y="212"/>
                </a:lnTo>
                <a:lnTo>
                  <a:pt x="14" y="205"/>
                </a:lnTo>
                <a:lnTo>
                  <a:pt x="14" y="197"/>
                </a:lnTo>
                <a:lnTo>
                  <a:pt x="7" y="197"/>
                </a:lnTo>
                <a:lnTo>
                  <a:pt x="7" y="190"/>
                </a:lnTo>
                <a:lnTo>
                  <a:pt x="14" y="190"/>
                </a:lnTo>
                <a:lnTo>
                  <a:pt x="20" y="183"/>
                </a:lnTo>
                <a:lnTo>
                  <a:pt x="27" y="183"/>
                </a:lnTo>
                <a:lnTo>
                  <a:pt x="34" y="183"/>
                </a:lnTo>
                <a:lnTo>
                  <a:pt x="40" y="175"/>
                </a:lnTo>
                <a:lnTo>
                  <a:pt x="40" y="168"/>
                </a:lnTo>
                <a:lnTo>
                  <a:pt x="40" y="161"/>
                </a:lnTo>
                <a:lnTo>
                  <a:pt x="47" y="161"/>
                </a:lnTo>
                <a:lnTo>
                  <a:pt x="47" y="154"/>
                </a:lnTo>
                <a:lnTo>
                  <a:pt x="47" y="146"/>
                </a:lnTo>
                <a:lnTo>
                  <a:pt x="47" y="139"/>
                </a:lnTo>
                <a:lnTo>
                  <a:pt x="47" y="132"/>
                </a:lnTo>
                <a:lnTo>
                  <a:pt x="40" y="132"/>
                </a:lnTo>
                <a:lnTo>
                  <a:pt x="34" y="124"/>
                </a:lnTo>
                <a:lnTo>
                  <a:pt x="40" y="117"/>
                </a:lnTo>
                <a:lnTo>
                  <a:pt x="40" y="110"/>
                </a:lnTo>
                <a:lnTo>
                  <a:pt x="47" y="110"/>
                </a:lnTo>
                <a:lnTo>
                  <a:pt x="53" y="110"/>
                </a:lnTo>
                <a:lnTo>
                  <a:pt x="60" y="102"/>
                </a:lnTo>
                <a:lnTo>
                  <a:pt x="67" y="102"/>
                </a:lnTo>
                <a:lnTo>
                  <a:pt x="73" y="102"/>
                </a:lnTo>
                <a:lnTo>
                  <a:pt x="80" y="102"/>
                </a:lnTo>
                <a:lnTo>
                  <a:pt x="87" y="95"/>
                </a:lnTo>
                <a:lnTo>
                  <a:pt x="93" y="95"/>
                </a:lnTo>
                <a:lnTo>
                  <a:pt x="100" y="95"/>
                </a:lnTo>
                <a:lnTo>
                  <a:pt x="106" y="95"/>
                </a:lnTo>
                <a:lnTo>
                  <a:pt x="106" y="88"/>
                </a:lnTo>
                <a:lnTo>
                  <a:pt x="106" y="81"/>
                </a:lnTo>
                <a:lnTo>
                  <a:pt x="106" y="73"/>
                </a:lnTo>
                <a:lnTo>
                  <a:pt x="113" y="73"/>
                </a:lnTo>
                <a:lnTo>
                  <a:pt x="120" y="73"/>
                </a:lnTo>
                <a:lnTo>
                  <a:pt x="120" y="59"/>
                </a:lnTo>
                <a:lnTo>
                  <a:pt x="126" y="51"/>
                </a:lnTo>
                <a:lnTo>
                  <a:pt x="120" y="44"/>
                </a:lnTo>
                <a:lnTo>
                  <a:pt x="120" y="37"/>
                </a:lnTo>
                <a:lnTo>
                  <a:pt x="113" y="37"/>
                </a:lnTo>
                <a:lnTo>
                  <a:pt x="106" y="29"/>
                </a:lnTo>
                <a:lnTo>
                  <a:pt x="100" y="29"/>
                </a:lnTo>
                <a:lnTo>
                  <a:pt x="100" y="22"/>
                </a:lnTo>
                <a:lnTo>
                  <a:pt x="100" y="15"/>
                </a:lnTo>
                <a:lnTo>
                  <a:pt x="93" y="15"/>
                </a:lnTo>
                <a:lnTo>
                  <a:pt x="87" y="8"/>
                </a:lnTo>
                <a:lnTo>
                  <a:pt x="80" y="8"/>
                </a:lnTo>
                <a:lnTo>
                  <a:pt x="80" y="0"/>
                </a:lnTo>
                <a:lnTo>
                  <a:pt x="100" y="0"/>
                </a:lnTo>
                <a:lnTo>
                  <a:pt x="146" y="0"/>
                </a:lnTo>
                <a:lnTo>
                  <a:pt x="153" y="0"/>
                </a:lnTo>
                <a:lnTo>
                  <a:pt x="193" y="0"/>
                </a:lnTo>
                <a:lnTo>
                  <a:pt x="232" y="0"/>
                </a:lnTo>
                <a:lnTo>
                  <a:pt x="246" y="0"/>
                </a:lnTo>
                <a:lnTo>
                  <a:pt x="252" y="0"/>
                </a:lnTo>
                <a:lnTo>
                  <a:pt x="292" y="0"/>
                </a:lnTo>
                <a:lnTo>
                  <a:pt x="299" y="0"/>
                </a:lnTo>
                <a:lnTo>
                  <a:pt x="338" y="0"/>
                </a:lnTo>
                <a:lnTo>
                  <a:pt x="332" y="22"/>
                </a:lnTo>
                <a:lnTo>
                  <a:pt x="338" y="37"/>
                </a:lnTo>
                <a:lnTo>
                  <a:pt x="345" y="44"/>
                </a:lnTo>
                <a:lnTo>
                  <a:pt x="352" y="66"/>
                </a:lnTo>
                <a:lnTo>
                  <a:pt x="358" y="81"/>
                </a:lnTo>
                <a:lnTo>
                  <a:pt x="358" y="102"/>
                </a:lnTo>
                <a:lnTo>
                  <a:pt x="358" y="117"/>
                </a:lnTo>
                <a:lnTo>
                  <a:pt x="358" y="132"/>
                </a:lnTo>
                <a:lnTo>
                  <a:pt x="358" y="146"/>
                </a:lnTo>
                <a:lnTo>
                  <a:pt x="358" y="175"/>
                </a:lnTo>
                <a:lnTo>
                  <a:pt x="358" y="197"/>
                </a:lnTo>
                <a:lnTo>
                  <a:pt x="358" y="205"/>
                </a:lnTo>
                <a:lnTo>
                  <a:pt x="358" y="234"/>
                </a:lnTo>
                <a:lnTo>
                  <a:pt x="358" y="263"/>
                </a:lnTo>
                <a:lnTo>
                  <a:pt x="358" y="292"/>
                </a:lnTo>
                <a:lnTo>
                  <a:pt x="358" y="299"/>
                </a:lnTo>
                <a:lnTo>
                  <a:pt x="358" y="314"/>
                </a:lnTo>
                <a:lnTo>
                  <a:pt x="352" y="314"/>
                </a:lnTo>
                <a:lnTo>
                  <a:pt x="352" y="321"/>
                </a:lnTo>
                <a:lnTo>
                  <a:pt x="358" y="321"/>
                </a:lnTo>
                <a:lnTo>
                  <a:pt x="358" y="329"/>
                </a:lnTo>
                <a:lnTo>
                  <a:pt x="352" y="329"/>
                </a:lnTo>
                <a:lnTo>
                  <a:pt x="352" y="336"/>
                </a:lnTo>
                <a:lnTo>
                  <a:pt x="345" y="336"/>
                </a:lnTo>
                <a:lnTo>
                  <a:pt x="352" y="336"/>
                </a:lnTo>
                <a:lnTo>
                  <a:pt x="345" y="336"/>
                </a:lnTo>
                <a:lnTo>
                  <a:pt x="352" y="336"/>
                </a:lnTo>
                <a:lnTo>
                  <a:pt x="352" y="343"/>
                </a:lnTo>
                <a:lnTo>
                  <a:pt x="358" y="343"/>
                </a:lnTo>
                <a:lnTo>
                  <a:pt x="358" y="351"/>
                </a:lnTo>
                <a:lnTo>
                  <a:pt x="352" y="351"/>
                </a:lnTo>
                <a:lnTo>
                  <a:pt x="358" y="351"/>
                </a:lnTo>
                <a:lnTo>
                  <a:pt x="358" y="358"/>
                </a:lnTo>
                <a:lnTo>
                  <a:pt x="358" y="365"/>
                </a:lnTo>
                <a:lnTo>
                  <a:pt x="365" y="372"/>
                </a:lnTo>
                <a:lnTo>
                  <a:pt x="358" y="372"/>
                </a:lnTo>
                <a:lnTo>
                  <a:pt x="365" y="372"/>
                </a:lnTo>
                <a:lnTo>
                  <a:pt x="358" y="380"/>
                </a:lnTo>
                <a:lnTo>
                  <a:pt x="352" y="387"/>
                </a:lnTo>
                <a:lnTo>
                  <a:pt x="352" y="394"/>
                </a:lnTo>
                <a:lnTo>
                  <a:pt x="345" y="394"/>
                </a:lnTo>
                <a:lnTo>
                  <a:pt x="352" y="402"/>
                </a:lnTo>
                <a:lnTo>
                  <a:pt x="345" y="402"/>
                </a:lnTo>
                <a:lnTo>
                  <a:pt x="338" y="402"/>
                </a:lnTo>
                <a:lnTo>
                  <a:pt x="338" y="409"/>
                </a:lnTo>
                <a:lnTo>
                  <a:pt x="332" y="416"/>
                </a:lnTo>
                <a:lnTo>
                  <a:pt x="332" y="424"/>
                </a:lnTo>
                <a:lnTo>
                  <a:pt x="332" y="416"/>
                </a:lnTo>
                <a:lnTo>
                  <a:pt x="325" y="416"/>
                </a:lnTo>
                <a:lnTo>
                  <a:pt x="325" y="424"/>
                </a:lnTo>
                <a:lnTo>
                  <a:pt x="325" y="416"/>
                </a:lnTo>
                <a:lnTo>
                  <a:pt x="319" y="424"/>
                </a:lnTo>
                <a:lnTo>
                  <a:pt x="319" y="431"/>
                </a:lnTo>
                <a:lnTo>
                  <a:pt x="325" y="431"/>
                </a:lnTo>
                <a:lnTo>
                  <a:pt x="325" y="438"/>
                </a:lnTo>
                <a:lnTo>
                  <a:pt x="319" y="438"/>
                </a:lnTo>
                <a:lnTo>
                  <a:pt x="319" y="445"/>
                </a:lnTo>
                <a:lnTo>
                  <a:pt x="312" y="445"/>
                </a:lnTo>
                <a:lnTo>
                  <a:pt x="319" y="445"/>
                </a:lnTo>
                <a:lnTo>
                  <a:pt x="312" y="445"/>
                </a:lnTo>
                <a:lnTo>
                  <a:pt x="319" y="453"/>
                </a:lnTo>
                <a:lnTo>
                  <a:pt x="312" y="453"/>
                </a:lnTo>
                <a:lnTo>
                  <a:pt x="312" y="460"/>
                </a:lnTo>
                <a:lnTo>
                  <a:pt x="312" y="453"/>
                </a:lnTo>
                <a:lnTo>
                  <a:pt x="312" y="460"/>
                </a:lnTo>
                <a:lnTo>
                  <a:pt x="319" y="460"/>
                </a:lnTo>
                <a:lnTo>
                  <a:pt x="312" y="460"/>
                </a:lnTo>
                <a:lnTo>
                  <a:pt x="305" y="460"/>
                </a:lnTo>
                <a:lnTo>
                  <a:pt x="312" y="460"/>
                </a:lnTo>
                <a:lnTo>
                  <a:pt x="312" y="467"/>
                </a:lnTo>
                <a:lnTo>
                  <a:pt x="312" y="475"/>
                </a:lnTo>
                <a:lnTo>
                  <a:pt x="305" y="482"/>
                </a:lnTo>
                <a:lnTo>
                  <a:pt x="305" y="489"/>
                </a:lnTo>
                <a:lnTo>
                  <a:pt x="312" y="497"/>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06" name="Freeform 74"/>
          <p:cNvSpPr>
            <a:spLocks/>
          </p:cNvSpPr>
          <p:nvPr/>
        </p:nvSpPr>
        <p:spPr bwMode="auto">
          <a:xfrm>
            <a:off x="7824788" y="2466975"/>
            <a:ext cx="19050" cy="23813"/>
          </a:xfrm>
          <a:custGeom>
            <a:avLst/>
            <a:gdLst>
              <a:gd name="T0" fmla="*/ 6667 w 20"/>
              <a:gd name="T1" fmla="*/ 0 h 21"/>
              <a:gd name="T2" fmla="*/ 19050 w 20"/>
              <a:gd name="T3" fmla="*/ 7938 h 21"/>
              <a:gd name="T4" fmla="*/ 6667 w 20"/>
              <a:gd name="T5" fmla="*/ 23813 h 21"/>
              <a:gd name="T6" fmla="*/ 6667 w 20"/>
              <a:gd name="T7" fmla="*/ 15875 h 21"/>
              <a:gd name="T8" fmla="*/ 0 w 20"/>
              <a:gd name="T9" fmla="*/ 7938 h 21"/>
              <a:gd name="T10" fmla="*/ 6667 w 20"/>
              <a:gd name="T11" fmla="*/ 0 h 21"/>
              <a:gd name="T12" fmla="*/ 0 60000 65536"/>
              <a:gd name="T13" fmla="*/ 0 60000 65536"/>
              <a:gd name="T14" fmla="*/ 0 60000 65536"/>
              <a:gd name="T15" fmla="*/ 0 60000 65536"/>
              <a:gd name="T16" fmla="*/ 0 60000 65536"/>
              <a:gd name="T17" fmla="*/ 0 60000 65536"/>
              <a:gd name="T18" fmla="*/ 0 w 20"/>
              <a:gd name="T19" fmla="*/ 0 h 21"/>
              <a:gd name="T20" fmla="*/ 20 w 20"/>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0" h="21">
                <a:moveTo>
                  <a:pt x="7" y="0"/>
                </a:moveTo>
                <a:lnTo>
                  <a:pt x="20" y="7"/>
                </a:lnTo>
                <a:lnTo>
                  <a:pt x="7" y="21"/>
                </a:lnTo>
                <a:lnTo>
                  <a:pt x="7" y="14"/>
                </a:lnTo>
                <a:lnTo>
                  <a:pt x="0" y="7"/>
                </a:lnTo>
                <a:lnTo>
                  <a:pt x="7" y="0"/>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07" name="Freeform 75"/>
          <p:cNvSpPr>
            <a:spLocks/>
          </p:cNvSpPr>
          <p:nvPr/>
        </p:nvSpPr>
        <p:spPr bwMode="auto">
          <a:xfrm>
            <a:off x="7945438" y="2357438"/>
            <a:ext cx="69850" cy="171450"/>
          </a:xfrm>
          <a:custGeom>
            <a:avLst/>
            <a:gdLst>
              <a:gd name="T0" fmla="*/ 7298 w 67"/>
              <a:gd name="T1" fmla="*/ 161582 h 139"/>
              <a:gd name="T2" fmla="*/ 7298 w 67"/>
              <a:gd name="T3" fmla="*/ 152948 h 139"/>
              <a:gd name="T4" fmla="*/ 7298 w 67"/>
              <a:gd name="T5" fmla="*/ 125812 h 139"/>
              <a:gd name="T6" fmla="*/ 0 w 67"/>
              <a:gd name="T7" fmla="*/ 90042 h 139"/>
              <a:gd name="T8" fmla="*/ 0 w 67"/>
              <a:gd name="T9" fmla="*/ 81408 h 139"/>
              <a:gd name="T10" fmla="*/ 0 w 67"/>
              <a:gd name="T11" fmla="*/ 71540 h 139"/>
              <a:gd name="T12" fmla="*/ 0 w 67"/>
              <a:gd name="T13" fmla="*/ 62906 h 139"/>
              <a:gd name="T14" fmla="*/ 0 w 67"/>
              <a:gd name="T15" fmla="*/ 18502 h 139"/>
              <a:gd name="T16" fmla="*/ 0 w 67"/>
              <a:gd name="T17" fmla="*/ 8634 h 139"/>
              <a:gd name="T18" fmla="*/ 7298 w 67"/>
              <a:gd name="T19" fmla="*/ 8634 h 139"/>
              <a:gd name="T20" fmla="*/ 14596 w 67"/>
              <a:gd name="T21" fmla="*/ 0 h 139"/>
              <a:gd name="T22" fmla="*/ 20851 w 67"/>
              <a:gd name="T23" fmla="*/ 0 h 139"/>
              <a:gd name="T24" fmla="*/ 28149 w 67"/>
              <a:gd name="T25" fmla="*/ 8634 h 139"/>
              <a:gd name="T26" fmla="*/ 35446 w 67"/>
              <a:gd name="T27" fmla="*/ 8634 h 139"/>
              <a:gd name="T28" fmla="*/ 28149 w 67"/>
              <a:gd name="T29" fmla="*/ 8634 h 139"/>
              <a:gd name="T30" fmla="*/ 28149 w 67"/>
              <a:gd name="T31" fmla="*/ 18502 h 139"/>
              <a:gd name="T32" fmla="*/ 14596 w 67"/>
              <a:gd name="T33" fmla="*/ 35770 h 139"/>
              <a:gd name="T34" fmla="*/ 20851 w 67"/>
              <a:gd name="T35" fmla="*/ 35770 h 139"/>
              <a:gd name="T36" fmla="*/ 20851 w 67"/>
              <a:gd name="T37" fmla="*/ 54272 h 139"/>
              <a:gd name="T38" fmla="*/ 28149 w 67"/>
              <a:gd name="T39" fmla="*/ 62906 h 139"/>
              <a:gd name="T40" fmla="*/ 35446 w 67"/>
              <a:gd name="T41" fmla="*/ 71540 h 139"/>
              <a:gd name="T42" fmla="*/ 35446 w 67"/>
              <a:gd name="T43" fmla="*/ 98676 h 139"/>
              <a:gd name="T44" fmla="*/ 41701 w 67"/>
              <a:gd name="T45" fmla="*/ 108544 h 139"/>
              <a:gd name="T46" fmla="*/ 41701 w 67"/>
              <a:gd name="T47" fmla="*/ 117178 h 139"/>
              <a:gd name="T48" fmla="*/ 55254 w 67"/>
              <a:gd name="T49" fmla="*/ 134446 h 139"/>
              <a:gd name="T50" fmla="*/ 69850 w 67"/>
              <a:gd name="T51" fmla="*/ 134446 h 139"/>
              <a:gd name="T52" fmla="*/ 69850 w 67"/>
              <a:gd name="T53" fmla="*/ 171450 h 139"/>
              <a:gd name="T54" fmla="*/ 62552 w 67"/>
              <a:gd name="T55" fmla="*/ 171450 h 139"/>
              <a:gd name="T56" fmla="*/ 41701 w 67"/>
              <a:gd name="T57" fmla="*/ 171450 h 139"/>
              <a:gd name="T58" fmla="*/ 7298 w 67"/>
              <a:gd name="T59" fmla="*/ 171450 h 139"/>
              <a:gd name="T60" fmla="*/ 7298 w 67"/>
              <a:gd name="T61" fmla="*/ 161582 h 1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7"/>
              <a:gd name="T94" fmla="*/ 0 h 139"/>
              <a:gd name="T95" fmla="*/ 67 w 67"/>
              <a:gd name="T96" fmla="*/ 139 h 1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7" h="139">
                <a:moveTo>
                  <a:pt x="7" y="131"/>
                </a:moveTo>
                <a:lnTo>
                  <a:pt x="7" y="124"/>
                </a:lnTo>
                <a:lnTo>
                  <a:pt x="7" y="102"/>
                </a:lnTo>
                <a:lnTo>
                  <a:pt x="0" y="73"/>
                </a:lnTo>
                <a:lnTo>
                  <a:pt x="0" y="66"/>
                </a:lnTo>
                <a:lnTo>
                  <a:pt x="0" y="58"/>
                </a:lnTo>
                <a:lnTo>
                  <a:pt x="0" y="51"/>
                </a:lnTo>
                <a:lnTo>
                  <a:pt x="0" y="15"/>
                </a:lnTo>
                <a:lnTo>
                  <a:pt x="0" y="7"/>
                </a:lnTo>
                <a:lnTo>
                  <a:pt x="7" y="7"/>
                </a:lnTo>
                <a:lnTo>
                  <a:pt x="14" y="0"/>
                </a:lnTo>
                <a:lnTo>
                  <a:pt x="20" y="0"/>
                </a:lnTo>
                <a:lnTo>
                  <a:pt x="27" y="7"/>
                </a:lnTo>
                <a:lnTo>
                  <a:pt x="34" y="7"/>
                </a:lnTo>
                <a:lnTo>
                  <a:pt x="27" y="7"/>
                </a:lnTo>
                <a:lnTo>
                  <a:pt x="27" y="15"/>
                </a:lnTo>
                <a:lnTo>
                  <a:pt x="14" y="29"/>
                </a:lnTo>
                <a:lnTo>
                  <a:pt x="20" y="29"/>
                </a:lnTo>
                <a:lnTo>
                  <a:pt x="20" y="44"/>
                </a:lnTo>
                <a:lnTo>
                  <a:pt x="27" y="51"/>
                </a:lnTo>
                <a:lnTo>
                  <a:pt x="34" y="58"/>
                </a:lnTo>
                <a:lnTo>
                  <a:pt x="34" y="80"/>
                </a:lnTo>
                <a:lnTo>
                  <a:pt x="40" y="88"/>
                </a:lnTo>
                <a:lnTo>
                  <a:pt x="40" y="95"/>
                </a:lnTo>
                <a:lnTo>
                  <a:pt x="53" y="109"/>
                </a:lnTo>
                <a:lnTo>
                  <a:pt x="67" y="109"/>
                </a:lnTo>
                <a:lnTo>
                  <a:pt x="67" y="139"/>
                </a:lnTo>
                <a:lnTo>
                  <a:pt x="60" y="139"/>
                </a:lnTo>
                <a:lnTo>
                  <a:pt x="40" y="139"/>
                </a:lnTo>
                <a:lnTo>
                  <a:pt x="7" y="139"/>
                </a:lnTo>
                <a:lnTo>
                  <a:pt x="7" y="131"/>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08" name="Freeform 76"/>
          <p:cNvSpPr>
            <a:spLocks noEditPoints="1"/>
          </p:cNvSpPr>
          <p:nvPr/>
        </p:nvSpPr>
        <p:spPr bwMode="auto">
          <a:xfrm>
            <a:off x="7597775" y="2374900"/>
            <a:ext cx="409575" cy="215900"/>
          </a:xfrm>
          <a:custGeom>
            <a:avLst/>
            <a:gdLst>
              <a:gd name="T0" fmla="*/ 355034 w 398"/>
              <a:gd name="T1" fmla="*/ 152981 h 175"/>
              <a:gd name="T2" fmla="*/ 409575 w 398"/>
              <a:gd name="T3" fmla="*/ 170253 h 175"/>
              <a:gd name="T4" fmla="*/ 388993 w 398"/>
              <a:gd name="T5" fmla="*/ 206030 h 175"/>
              <a:gd name="T6" fmla="*/ 347830 w 398"/>
              <a:gd name="T7" fmla="*/ 197394 h 175"/>
              <a:gd name="T8" fmla="*/ 347830 w 398"/>
              <a:gd name="T9" fmla="*/ 180122 h 175"/>
              <a:gd name="T10" fmla="*/ 341656 w 398"/>
              <a:gd name="T11" fmla="*/ 161617 h 175"/>
              <a:gd name="T12" fmla="*/ 328277 w 398"/>
              <a:gd name="T13" fmla="*/ 170253 h 175"/>
              <a:gd name="T14" fmla="*/ 300492 w 398"/>
              <a:gd name="T15" fmla="*/ 152981 h 175"/>
              <a:gd name="T16" fmla="*/ 328277 w 398"/>
              <a:gd name="T17" fmla="*/ 143111 h 175"/>
              <a:gd name="T18" fmla="*/ 313870 w 398"/>
              <a:gd name="T19" fmla="*/ 125839 h 175"/>
              <a:gd name="T20" fmla="*/ 293289 w 398"/>
              <a:gd name="T21" fmla="*/ 125839 h 175"/>
              <a:gd name="T22" fmla="*/ 313870 w 398"/>
              <a:gd name="T23" fmla="*/ 115969 h 175"/>
              <a:gd name="T24" fmla="*/ 313870 w 398"/>
              <a:gd name="T25" fmla="*/ 98697 h 175"/>
              <a:gd name="T26" fmla="*/ 307696 w 398"/>
              <a:gd name="T27" fmla="*/ 80191 h 175"/>
              <a:gd name="T28" fmla="*/ 313870 w 398"/>
              <a:gd name="T29" fmla="*/ 44414 h 175"/>
              <a:gd name="T30" fmla="*/ 328277 w 398"/>
              <a:gd name="T31" fmla="*/ 35778 h 175"/>
              <a:gd name="T32" fmla="*/ 328277 w 398"/>
              <a:gd name="T33" fmla="*/ 17272 h 175"/>
              <a:gd name="T34" fmla="*/ 307696 w 398"/>
              <a:gd name="T35" fmla="*/ 44414 h 175"/>
              <a:gd name="T36" fmla="*/ 279911 w 398"/>
              <a:gd name="T37" fmla="*/ 62919 h 175"/>
              <a:gd name="T38" fmla="*/ 273736 w 398"/>
              <a:gd name="T39" fmla="*/ 71555 h 175"/>
              <a:gd name="T40" fmla="*/ 287114 w 398"/>
              <a:gd name="T41" fmla="*/ 98697 h 175"/>
              <a:gd name="T42" fmla="*/ 279911 w 398"/>
              <a:gd name="T43" fmla="*/ 143111 h 175"/>
              <a:gd name="T44" fmla="*/ 279911 w 398"/>
              <a:gd name="T45" fmla="*/ 161617 h 175"/>
              <a:gd name="T46" fmla="*/ 293289 w 398"/>
              <a:gd name="T47" fmla="*/ 206030 h 175"/>
              <a:gd name="T48" fmla="*/ 245951 w 398"/>
              <a:gd name="T49" fmla="*/ 161617 h 175"/>
              <a:gd name="T50" fmla="*/ 232573 w 398"/>
              <a:gd name="T51" fmla="*/ 161617 h 175"/>
              <a:gd name="T52" fmla="*/ 225369 w 398"/>
              <a:gd name="T53" fmla="*/ 134475 h 175"/>
              <a:gd name="T54" fmla="*/ 232573 w 398"/>
              <a:gd name="T55" fmla="*/ 115969 h 175"/>
              <a:gd name="T56" fmla="*/ 225369 w 398"/>
              <a:gd name="T57" fmla="*/ 98697 h 175"/>
              <a:gd name="T58" fmla="*/ 204787 w 398"/>
              <a:gd name="T59" fmla="*/ 80191 h 175"/>
              <a:gd name="T60" fmla="*/ 184206 w 398"/>
              <a:gd name="T61" fmla="*/ 71555 h 175"/>
              <a:gd name="T62" fmla="*/ 184206 w 398"/>
              <a:gd name="T63" fmla="*/ 53050 h 175"/>
              <a:gd name="T64" fmla="*/ 164653 w 398"/>
              <a:gd name="T65" fmla="*/ 53050 h 175"/>
              <a:gd name="T66" fmla="*/ 157450 w 398"/>
              <a:gd name="T67" fmla="*/ 35778 h 175"/>
              <a:gd name="T68" fmla="*/ 164653 w 398"/>
              <a:gd name="T69" fmla="*/ 25908 h 175"/>
              <a:gd name="T70" fmla="*/ 150246 w 398"/>
              <a:gd name="T71" fmla="*/ 17272 h 175"/>
              <a:gd name="T72" fmla="*/ 150246 w 398"/>
              <a:gd name="T73" fmla="*/ 17272 h 175"/>
              <a:gd name="T74" fmla="*/ 144072 w 398"/>
              <a:gd name="T75" fmla="*/ 17272 h 175"/>
              <a:gd name="T76" fmla="*/ 123490 w 398"/>
              <a:gd name="T77" fmla="*/ 0 h 175"/>
              <a:gd name="T78" fmla="*/ 109083 w 398"/>
              <a:gd name="T79" fmla="*/ 8636 h 175"/>
              <a:gd name="T80" fmla="*/ 95705 w 398"/>
              <a:gd name="T81" fmla="*/ 17272 h 175"/>
              <a:gd name="T82" fmla="*/ 89530 w 398"/>
              <a:gd name="T83" fmla="*/ 25908 h 175"/>
              <a:gd name="T84" fmla="*/ 68949 w 398"/>
              <a:gd name="T85" fmla="*/ 17272 h 175"/>
              <a:gd name="T86" fmla="*/ 68949 w 398"/>
              <a:gd name="T87" fmla="*/ 8636 h 175"/>
              <a:gd name="T88" fmla="*/ 61745 w 398"/>
              <a:gd name="T89" fmla="*/ 17272 h 175"/>
              <a:gd name="T90" fmla="*/ 48367 w 398"/>
              <a:gd name="T91" fmla="*/ 35778 h 175"/>
              <a:gd name="T92" fmla="*/ 34989 w 398"/>
              <a:gd name="T93" fmla="*/ 35778 h 175"/>
              <a:gd name="T94" fmla="*/ 20582 w 398"/>
              <a:gd name="T95" fmla="*/ 53050 h 175"/>
              <a:gd name="T96" fmla="*/ 0 w 398"/>
              <a:gd name="T97" fmla="*/ 62919 h 175"/>
              <a:gd name="T98" fmla="*/ 54541 w 398"/>
              <a:gd name="T99" fmla="*/ 0 h 175"/>
              <a:gd name="T100" fmla="*/ 109083 w 398"/>
              <a:gd name="T101" fmla="*/ 0 h 175"/>
              <a:gd name="T102" fmla="*/ 211991 w 398"/>
              <a:gd name="T103" fmla="*/ 0 h 175"/>
              <a:gd name="T104" fmla="*/ 273736 w 398"/>
              <a:gd name="T105" fmla="*/ 0 h 175"/>
              <a:gd name="T106" fmla="*/ 347830 w 398"/>
              <a:gd name="T107" fmla="*/ 0 h 175"/>
              <a:gd name="T108" fmla="*/ 347830 w 398"/>
              <a:gd name="T109" fmla="*/ 62919 h 175"/>
              <a:gd name="T110" fmla="*/ 355034 w 398"/>
              <a:gd name="T111" fmla="*/ 134475 h 175"/>
              <a:gd name="T112" fmla="*/ 293289 w 398"/>
              <a:gd name="T113" fmla="*/ 90061 h 175"/>
              <a:gd name="T114" fmla="*/ 293289 w 398"/>
              <a:gd name="T115" fmla="*/ 107333 h 175"/>
              <a:gd name="T116" fmla="*/ 307696 w 398"/>
              <a:gd name="T117" fmla="*/ 90061 h 175"/>
              <a:gd name="T118" fmla="*/ 396197 w 398"/>
              <a:gd name="T119" fmla="*/ 206030 h 175"/>
              <a:gd name="T120" fmla="*/ 409575 w 398"/>
              <a:gd name="T121" fmla="*/ 170253 h 1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98"/>
              <a:gd name="T184" fmla="*/ 0 h 175"/>
              <a:gd name="T185" fmla="*/ 398 w 398"/>
              <a:gd name="T186" fmla="*/ 175 h 17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98" h="175">
                <a:moveTo>
                  <a:pt x="345" y="109"/>
                </a:moveTo>
                <a:lnTo>
                  <a:pt x="345" y="116"/>
                </a:lnTo>
                <a:lnTo>
                  <a:pt x="345" y="124"/>
                </a:lnTo>
                <a:lnTo>
                  <a:pt x="378" y="124"/>
                </a:lnTo>
                <a:lnTo>
                  <a:pt x="398" y="124"/>
                </a:lnTo>
                <a:lnTo>
                  <a:pt x="398" y="138"/>
                </a:lnTo>
                <a:lnTo>
                  <a:pt x="398" y="146"/>
                </a:lnTo>
                <a:lnTo>
                  <a:pt x="385" y="153"/>
                </a:lnTo>
                <a:lnTo>
                  <a:pt x="378" y="167"/>
                </a:lnTo>
                <a:lnTo>
                  <a:pt x="352" y="175"/>
                </a:lnTo>
                <a:lnTo>
                  <a:pt x="332" y="175"/>
                </a:lnTo>
                <a:lnTo>
                  <a:pt x="338" y="160"/>
                </a:lnTo>
                <a:lnTo>
                  <a:pt x="325" y="153"/>
                </a:lnTo>
                <a:lnTo>
                  <a:pt x="332" y="146"/>
                </a:lnTo>
                <a:lnTo>
                  <a:pt x="338" y="146"/>
                </a:lnTo>
                <a:lnTo>
                  <a:pt x="325" y="146"/>
                </a:lnTo>
                <a:lnTo>
                  <a:pt x="332" y="138"/>
                </a:lnTo>
                <a:lnTo>
                  <a:pt x="332" y="131"/>
                </a:lnTo>
                <a:lnTo>
                  <a:pt x="325" y="146"/>
                </a:lnTo>
                <a:lnTo>
                  <a:pt x="319" y="146"/>
                </a:lnTo>
                <a:lnTo>
                  <a:pt x="319" y="138"/>
                </a:lnTo>
                <a:lnTo>
                  <a:pt x="312" y="146"/>
                </a:lnTo>
                <a:lnTo>
                  <a:pt x="292" y="131"/>
                </a:lnTo>
                <a:lnTo>
                  <a:pt x="292" y="124"/>
                </a:lnTo>
                <a:lnTo>
                  <a:pt x="299" y="116"/>
                </a:lnTo>
                <a:lnTo>
                  <a:pt x="299" y="109"/>
                </a:lnTo>
                <a:lnTo>
                  <a:pt x="319" y="116"/>
                </a:lnTo>
                <a:lnTo>
                  <a:pt x="319" y="109"/>
                </a:lnTo>
                <a:lnTo>
                  <a:pt x="312" y="109"/>
                </a:lnTo>
                <a:lnTo>
                  <a:pt x="305" y="102"/>
                </a:lnTo>
                <a:lnTo>
                  <a:pt x="299" y="94"/>
                </a:lnTo>
                <a:lnTo>
                  <a:pt x="292" y="94"/>
                </a:lnTo>
                <a:lnTo>
                  <a:pt x="285" y="102"/>
                </a:lnTo>
                <a:lnTo>
                  <a:pt x="292" y="87"/>
                </a:lnTo>
                <a:lnTo>
                  <a:pt x="299" y="94"/>
                </a:lnTo>
                <a:lnTo>
                  <a:pt x="305" y="94"/>
                </a:lnTo>
                <a:lnTo>
                  <a:pt x="305" y="80"/>
                </a:lnTo>
                <a:lnTo>
                  <a:pt x="312" y="80"/>
                </a:lnTo>
                <a:lnTo>
                  <a:pt x="305" y="80"/>
                </a:lnTo>
                <a:lnTo>
                  <a:pt x="299" y="73"/>
                </a:lnTo>
                <a:lnTo>
                  <a:pt x="305" y="58"/>
                </a:lnTo>
                <a:lnTo>
                  <a:pt x="299" y="65"/>
                </a:lnTo>
                <a:lnTo>
                  <a:pt x="299" y="58"/>
                </a:lnTo>
                <a:lnTo>
                  <a:pt x="299" y="51"/>
                </a:lnTo>
                <a:lnTo>
                  <a:pt x="305" y="36"/>
                </a:lnTo>
                <a:lnTo>
                  <a:pt x="312" y="36"/>
                </a:lnTo>
                <a:lnTo>
                  <a:pt x="332" y="36"/>
                </a:lnTo>
                <a:lnTo>
                  <a:pt x="319" y="29"/>
                </a:lnTo>
                <a:lnTo>
                  <a:pt x="325" y="21"/>
                </a:lnTo>
                <a:lnTo>
                  <a:pt x="319" y="21"/>
                </a:lnTo>
                <a:lnTo>
                  <a:pt x="319" y="14"/>
                </a:lnTo>
                <a:lnTo>
                  <a:pt x="312" y="14"/>
                </a:lnTo>
                <a:lnTo>
                  <a:pt x="305" y="29"/>
                </a:lnTo>
                <a:lnTo>
                  <a:pt x="299" y="36"/>
                </a:lnTo>
                <a:lnTo>
                  <a:pt x="285" y="36"/>
                </a:lnTo>
                <a:lnTo>
                  <a:pt x="285" y="51"/>
                </a:lnTo>
                <a:lnTo>
                  <a:pt x="272" y="51"/>
                </a:lnTo>
                <a:lnTo>
                  <a:pt x="266" y="43"/>
                </a:lnTo>
                <a:lnTo>
                  <a:pt x="266" y="51"/>
                </a:lnTo>
                <a:lnTo>
                  <a:pt x="266" y="58"/>
                </a:lnTo>
                <a:lnTo>
                  <a:pt x="266" y="51"/>
                </a:lnTo>
                <a:lnTo>
                  <a:pt x="279" y="58"/>
                </a:lnTo>
                <a:lnTo>
                  <a:pt x="279" y="80"/>
                </a:lnTo>
                <a:lnTo>
                  <a:pt x="266" y="94"/>
                </a:lnTo>
                <a:lnTo>
                  <a:pt x="272" y="102"/>
                </a:lnTo>
                <a:lnTo>
                  <a:pt x="272" y="116"/>
                </a:lnTo>
                <a:lnTo>
                  <a:pt x="285" y="131"/>
                </a:lnTo>
                <a:lnTo>
                  <a:pt x="279" y="138"/>
                </a:lnTo>
                <a:lnTo>
                  <a:pt x="272" y="131"/>
                </a:lnTo>
                <a:lnTo>
                  <a:pt x="259" y="124"/>
                </a:lnTo>
                <a:lnTo>
                  <a:pt x="285" y="153"/>
                </a:lnTo>
                <a:lnTo>
                  <a:pt x="285" y="167"/>
                </a:lnTo>
                <a:lnTo>
                  <a:pt x="266" y="153"/>
                </a:lnTo>
                <a:lnTo>
                  <a:pt x="252" y="146"/>
                </a:lnTo>
                <a:lnTo>
                  <a:pt x="239" y="131"/>
                </a:lnTo>
                <a:lnTo>
                  <a:pt x="239" y="138"/>
                </a:lnTo>
                <a:lnTo>
                  <a:pt x="232" y="138"/>
                </a:lnTo>
                <a:lnTo>
                  <a:pt x="226" y="131"/>
                </a:lnTo>
                <a:lnTo>
                  <a:pt x="206" y="131"/>
                </a:lnTo>
                <a:lnTo>
                  <a:pt x="206" y="124"/>
                </a:lnTo>
                <a:lnTo>
                  <a:pt x="219" y="109"/>
                </a:lnTo>
                <a:lnTo>
                  <a:pt x="219" y="102"/>
                </a:lnTo>
                <a:lnTo>
                  <a:pt x="226" y="102"/>
                </a:lnTo>
                <a:lnTo>
                  <a:pt x="226" y="94"/>
                </a:lnTo>
                <a:lnTo>
                  <a:pt x="239" y="80"/>
                </a:lnTo>
                <a:lnTo>
                  <a:pt x="226" y="73"/>
                </a:lnTo>
                <a:lnTo>
                  <a:pt x="219" y="80"/>
                </a:lnTo>
                <a:lnTo>
                  <a:pt x="213" y="73"/>
                </a:lnTo>
                <a:lnTo>
                  <a:pt x="206" y="73"/>
                </a:lnTo>
                <a:lnTo>
                  <a:pt x="199" y="65"/>
                </a:lnTo>
                <a:lnTo>
                  <a:pt x="186" y="65"/>
                </a:lnTo>
                <a:lnTo>
                  <a:pt x="186" y="58"/>
                </a:lnTo>
                <a:lnTo>
                  <a:pt x="179" y="58"/>
                </a:lnTo>
                <a:lnTo>
                  <a:pt x="186" y="51"/>
                </a:lnTo>
                <a:lnTo>
                  <a:pt x="186" y="43"/>
                </a:lnTo>
                <a:lnTo>
                  <a:pt x="179" y="43"/>
                </a:lnTo>
                <a:lnTo>
                  <a:pt x="173" y="43"/>
                </a:lnTo>
                <a:lnTo>
                  <a:pt x="166" y="43"/>
                </a:lnTo>
                <a:lnTo>
                  <a:pt x="160" y="43"/>
                </a:lnTo>
                <a:lnTo>
                  <a:pt x="160" y="36"/>
                </a:lnTo>
                <a:lnTo>
                  <a:pt x="160" y="29"/>
                </a:lnTo>
                <a:lnTo>
                  <a:pt x="153" y="29"/>
                </a:lnTo>
                <a:lnTo>
                  <a:pt x="160" y="29"/>
                </a:lnTo>
                <a:lnTo>
                  <a:pt x="153" y="21"/>
                </a:lnTo>
                <a:lnTo>
                  <a:pt x="160" y="21"/>
                </a:lnTo>
                <a:lnTo>
                  <a:pt x="153" y="21"/>
                </a:lnTo>
                <a:lnTo>
                  <a:pt x="146" y="21"/>
                </a:lnTo>
                <a:lnTo>
                  <a:pt x="146" y="14"/>
                </a:lnTo>
                <a:lnTo>
                  <a:pt x="153" y="14"/>
                </a:lnTo>
                <a:lnTo>
                  <a:pt x="146" y="7"/>
                </a:lnTo>
                <a:lnTo>
                  <a:pt x="146" y="14"/>
                </a:lnTo>
                <a:lnTo>
                  <a:pt x="140" y="7"/>
                </a:lnTo>
                <a:lnTo>
                  <a:pt x="146" y="14"/>
                </a:lnTo>
                <a:lnTo>
                  <a:pt x="140" y="14"/>
                </a:lnTo>
                <a:lnTo>
                  <a:pt x="133" y="7"/>
                </a:lnTo>
                <a:lnTo>
                  <a:pt x="126" y="7"/>
                </a:lnTo>
                <a:lnTo>
                  <a:pt x="120" y="0"/>
                </a:lnTo>
                <a:lnTo>
                  <a:pt x="120" y="7"/>
                </a:lnTo>
                <a:lnTo>
                  <a:pt x="113" y="7"/>
                </a:lnTo>
                <a:lnTo>
                  <a:pt x="106" y="7"/>
                </a:lnTo>
                <a:lnTo>
                  <a:pt x="100" y="7"/>
                </a:lnTo>
                <a:lnTo>
                  <a:pt x="100" y="14"/>
                </a:lnTo>
                <a:lnTo>
                  <a:pt x="93" y="14"/>
                </a:lnTo>
                <a:lnTo>
                  <a:pt x="100" y="14"/>
                </a:lnTo>
                <a:lnTo>
                  <a:pt x="93" y="21"/>
                </a:lnTo>
                <a:lnTo>
                  <a:pt x="87" y="21"/>
                </a:lnTo>
                <a:lnTo>
                  <a:pt x="80" y="21"/>
                </a:lnTo>
                <a:lnTo>
                  <a:pt x="73" y="14"/>
                </a:lnTo>
                <a:lnTo>
                  <a:pt x="67" y="14"/>
                </a:lnTo>
                <a:lnTo>
                  <a:pt x="73" y="14"/>
                </a:lnTo>
                <a:lnTo>
                  <a:pt x="73" y="7"/>
                </a:lnTo>
                <a:lnTo>
                  <a:pt x="67" y="7"/>
                </a:lnTo>
                <a:lnTo>
                  <a:pt x="60" y="14"/>
                </a:lnTo>
                <a:lnTo>
                  <a:pt x="67" y="14"/>
                </a:lnTo>
                <a:lnTo>
                  <a:pt x="60" y="14"/>
                </a:lnTo>
                <a:lnTo>
                  <a:pt x="60" y="21"/>
                </a:lnTo>
                <a:lnTo>
                  <a:pt x="53" y="29"/>
                </a:lnTo>
                <a:lnTo>
                  <a:pt x="47" y="29"/>
                </a:lnTo>
                <a:lnTo>
                  <a:pt x="40" y="21"/>
                </a:lnTo>
                <a:lnTo>
                  <a:pt x="40" y="29"/>
                </a:lnTo>
                <a:lnTo>
                  <a:pt x="34" y="29"/>
                </a:lnTo>
                <a:lnTo>
                  <a:pt x="34" y="36"/>
                </a:lnTo>
                <a:lnTo>
                  <a:pt x="20" y="36"/>
                </a:lnTo>
                <a:lnTo>
                  <a:pt x="20" y="43"/>
                </a:lnTo>
                <a:lnTo>
                  <a:pt x="14" y="43"/>
                </a:lnTo>
                <a:lnTo>
                  <a:pt x="7" y="51"/>
                </a:lnTo>
                <a:lnTo>
                  <a:pt x="0" y="51"/>
                </a:lnTo>
                <a:lnTo>
                  <a:pt x="0" y="0"/>
                </a:lnTo>
                <a:lnTo>
                  <a:pt x="14" y="0"/>
                </a:lnTo>
                <a:lnTo>
                  <a:pt x="53" y="0"/>
                </a:lnTo>
                <a:lnTo>
                  <a:pt x="60" y="0"/>
                </a:lnTo>
                <a:lnTo>
                  <a:pt x="100" y="0"/>
                </a:lnTo>
                <a:lnTo>
                  <a:pt x="106" y="0"/>
                </a:lnTo>
                <a:lnTo>
                  <a:pt x="126" y="0"/>
                </a:lnTo>
                <a:lnTo>
                  <a:pt x="186" y="0"/>
                </a:lnTo>
                <a:lnTo>
                  <a:pt x="206" y="0"/>
                </a:lnTo>
                <a:lnTo>
                  <a:pt x="226" y="0"/>
                </a:lnTo>
                <a:lnTo>
                  <a:pt x="246" y="0"/>
                </a:lnTo>
                <a:lnTo>
                  <a:pt x="266" y="0"/>
                </a:lnTo>
                <a:lnTo>
                  <a:pt x="299" y="0"/>
                </a:lnTo>
                <a:lnTo>
                  <a:pt x="305" y="0"/>
                </a:lnTo>
                <a:lnTo>
                  <a:pt x="338" y="0"/>
                </a:lnTo>
                <a:lnTo>
                  <a:pt x="338" y="36"/>
                </a:lnTo>
                <a:lnTo>
                  <a:pt x="338" y="43"/>
                </a:lnTo>
                <a:lnTo>
                  <a:pt x="338" y="51"/>
                </a:lnTo>
                <a:lnTo>
                  <a:pt x="338" y="58"/>
                </a:lnTo>
                <a:lnTo>
                  <a:pt x="345" y="87"/>
                </a:lnTo>
                <a:lnTo>
                  <a:pt x="345" y="109"/>
                </a:lnTo>
                <a:close/>
                <a:moveTo>
                  <a:pt x="292" y="80"/>
                </a:moveTo>
                <a:lnTo>
                  <a:pt x="292" y="73"/>
                </a:lnTo>
                <a:lnTo>
                  <a:pt x="285" y="73"/>
                </a:lnTo>
                <a:lnTo>
                  <a:pt x="292" y="80"/>
                </a:lnTo>
                <a:lnTo>
                  <a:pt x="285" y="80"/>
                </a:lnTo>
                <a:lnTo>
                  <a:pt x="285" y="87"/>
                </a:lnTo>
                <a:lnTo>
                  <a:pt x="285" y="73"/>
                </a:lnTo>
                <a:lnTo>
                  <a:pt x="292" y="65"/>
                </a:lnTo>
                <a:lnTo>
                  <a:pt x="299" y="73"/>
                </a:lnTo>
                <a:lnTo>
                  <a:pt x="299" y="80"/>
                </a:lnTo>
                <a:lnTo>
                  <a:pt x="292" y="80"/>
                </a:lnTo>
                <a:close/>
                <a:moveTo>
                  <a:pt x="385" y="167"/>
                </a:moveTo>
                <a:lnTo>
                  <a:pt x="391" y="160"/>
                </a:lnTo>
                <a:lnTo>
                  <a:pt x="391" y="153"/>
                </a:lnTo>
                <a:lnTo>
                  <a:pt x="398" y="138"/>
                </a:lnTo>
                <a:lnTo>
                  <a:pt x="391" y="160"/>
                </a:lnTo>
                <a:lnTo>
                  <a:pt x="385" y="167"/>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09" name="Freeform 77"/>
          <p:cNvSpPr>
            <a:spLocks noEditPoints="1"/>
          </p:cNvSpPr>
          <p:nvPr/>
        </p:nvSpPr>
        <p:spPr bwMode="auto">
          <a:xfrm>
            <a:off x="6661150" y="2446338"/>
            <a:ext cx="706438" cy="322262"/>
          </a:xfrm>
          <a:custGeom>
            <a:avLst/>
            <a:gdLst>
              <a:gd name="T0" fmla="*/ 230695 w 689"/>
              <a:gd name="T1" fmla="*/ 303882 h 263"/>
              <a:gd name="T2" fmla="*/ 163024 w 689"/>
              <a:gd name="T3" fmla="*/ 303882 h 263"/>
              <a:gd name="T4" fmla="*/ 101506 w 689"/>
              <a:gd name="T5" fmla="*/ 322262 h 263"/>
              <a:gd name="T6" fmla="*/ 20506 w 689"/>
              <a:gd name="T7" fmla="*/ 303882 h 263"/>
              <a:gd name="T8" fmla="*/ 33835 w 689"/>
              <a:gd name="T9" fmla="*/ 303882 h 263"/>
              <a:gd name="T10" fmla="*/ 39987 w 689"/>
              <a:gd name="T11" fmla="*/ 285502 h 263"/>
              <a:gd name="T12" fmla="*/ 39987 w 689"/>
              <a:gd name="T13" fmla="*/ 249967 h 263"/>
              <a:gd name="T14" fmla="*/ 60493 w 689"/>
              <a:gd name="T15" fmla="*/ 232813 h 263"/>
              <a:gd name="T16" fmla="*/ 95354 w 689"/>
              <a:gd name="T17" fmla="*/ 249967 h 263"/>
              <a:gd name="T18" fmla="*/ 108683 w 689"/>
              <a:gd name="T19" fmla="*/ 232813 h 263"/>
              <a:gd name="T20" fmla="*/ 108683 w 689"/>
              <a:gd name="T21" fmla="*/ 205856 h 263"/>
              <a:gd name="T22" fmla="*/ 142518 w 689"/>
              <a:gd name="T23" fmla="*/ 197278 h 263"/>
              <a:gd name="T24" fmla="*/ 142518 w 689"/>
              <a:gd name="T25" fmla="*/ 160518 h 263"/>
              <a:gd name="T26" fmla="*/ 155847 w 689"/>
              <a:gd name="T27" fmla="*/ 151941 h 263"/>
              <a:gd name="T28" fmla="*/ 176353 w 689"/>
              <a:gd name="T29" fmla="*/ 160518 h 263"/>
              <a:gd name="T30" fmla="*/ 196859 w 689"/>
              <a:gd name="T31" fmla="*/ 151941 h 263"/>
              <a:gd name="T32" fmla="*/ 217366 w 689"/>
              <a:gd name="T33" fmla="*/ 151941 h 263"/>
              <a:gd name="T34" fmla="*/ 230695 w 689"/>
              <a:gd name="T35" fmla="*/ 170321 h 263"/>
              <a:gd name="T36" fmla="*/ 244024 w 689"/>
              <a:gd name="T37" fmla="*/ 143364 h 263"/>
              <a:gd name="T38" fmla="*/ 271707 w 689"/>
              <a:gd name="T39" fmla="*/ 151941 h 263"/>
              <a:gd name="T40" fmla="*/ 285036 w 689"/>
              <a:gd name="T41" fmla="*/ 151941 h 263"/>
              <a:gd name="T42" fmla="*/ 292213 w 689"/>
              <a:gd name="T43" fmla="*/ 124984 h 263"/>
              <a:gd name="T44" fmla="*/ 298365 w 689"/>
              <a:gd name="T45" fmla="*/ 116406 h 263"/>
              <a:gd name="T46" fmla="*/ 312719 w 689"/>
              <a:gd name="T47" fmla="*/ 133561 h 263"/>
              <a:gd name="T48" fmla="*/ 339377 w 689"/>
              <a:gd name="T49" fmla="*/ 133561 h 263"/>
              <a:gd name="T50" fmla="*/ 359884 w 689"/>
              <a:gd name="T51" fmla="*/ 107829 h 263"/>
              <a:gd name="T52" fmla="*/ 380390 w 689"/>
              <a:gd name="T53" fmla="*/ 80872 h 263"/>
              <a:gd name="T54" fmla="*/ 393719 w 689"/>
              <a:gd name="T55" fmla="*/ 44112 h 263"/>
              <a:gd name="T56" fmla="*/ 421402 w 689"/>
              <a:gd name="T57" fmla="*/ 44112 h 263"/>
              <a:gd name="T58" fmla="*/ 448060 w 689"/>
              <a:gd name="T59" fmla="*/ 35535 h 263"/>
              <a:gd name="T60" fmla="*/ 441908 w 689"/>
              <a:gd name="T61" fmla="*/ 8577 h 263"/>
              <a:gd name="T62" fmla="*/ 455237 w 689"/>
              <a:gd name="T63" fmla="*/ 8577 h 263"/>
              <a:gd name="T64" fmla="*/ 481895 w 689"/>
              <a:gd name="T65" fmla="*/ 8577 h 263"/>
              <a:gd name="T66" fmla="*/ 496250 w 689"/>
              <a:gd name="T67" fmla="*/ 35535 h 263"/>
              <a:gd name="T68" fmla="*/ 522908 w 689"/>
              <a:gd name="T69" fmla="*/ 44112 h 263"/>
              <a:gd name="T70" fmla="*/ 543414 w 689"/>
              <a:gd name="T71" fmla="*/ 62492 h 263"/>
              <a:gd name="T72" fmla="*/ 570072 w 689"/>
              <a:gd name="T73" fmla="*/ 53915 h 263"/>
              <a:gd name="T74" fmla="*/ 597755 w 689"/>
              <a:gd name="T75" fmla="*/ 62492 h 263"/>
              <a:gd name="T76" fmla="*/ 618261 w 689"/>
              <a:gd name="T77" fmla="*/ 44112 h 263"/>
              <a:gd name="T78" fmla="*/ 631590 w 689"/>
              <a:gd name="T79" fmla="*/ 71069 h 263"/>
              <a:gd name="T80" fmla="*/ 652097 w 689"/>
              <a:gd name="T81" fmla="*/ 89449 h 263"/>
              <a:gd name="T82" fmla="*/ 644919 w 689"/>
              <a:gd name="T83" fmla="*/ 116406 h 263"/>
              <a:gd name="T84" fmla="*/ 659274 w 689"/>
              <a:gd name="T85" fmla="*/ 143364 h 263"/>
              <a:gd name="T86" fmla="*/ 672603 w 689"/>
              <a:gd name="T87" fmla="*/ 170321 h 263"/>
              <a:gd name="T88" fmla="*/ 685932 w 689"/>
              <a:gd name="T89" fmla="*/ 178898 h 263"/>
              <a:gd name="T90" fmla="*/ 693109 w 689"/>
              <a:gd name="T91" fmla="*/ 197278 h 263"/>
              <a:gd name="T92" fmla="*/ 672603 w 689"/>
              <a:gd name="T93" fmla="*/ 232813 h 263"/>
              <a:gd name="T94" fmla="*/ 638768 w 689"/>
              <a:gd name="T95" fmla="*/ 259770 h 263"/>
              <a:gd name="T96" fmla="*/ 618261 w 689"/>
              <a:gd name="T97" fmla="*/ 276925 h 263"/>
              <a:gd name="T98" fmla="*/ 604932 w 689"/>
              <a:gd name="T99" fmla="*/ 295305 h 263"/>
              <a:gd name="T100" fmla="*/ 577249 w 689"/>
              <a:gd name="T101" fmla="*/ 303882 h 263"/>
              <a:gd name="T102" fmla="*/ 550591 w 689"/>
              <a:gd name="T103" fmla="*/ 312459 h 263"/>
              <a:gd name="T104" fmla="*/ 448060 w 689"/>
              <a:gd name="T105" fmla="*/ 312459 h 263"/>
              <a:gd name="T106" fmla="*/ 352706 w 689"/>
              <a:gd name="T107" fmla="*/ 303882 h 263"/>
              <a:gd name="T108" fmla="*/ 285036 w 689"/>
              <a:gd name="T109" fmla="*/ 303882 h 263"/>
              <a:gd name="T110" fmla="*/ 13329 w 689"/>
              <a:gd name="T111" fmla="*/ 312459 h 2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9"/>
              <a:gd name="T169" fmla="*/ 0 h 263"/>
              <a:gd name="T170" fmla="*/ 689 w 689"/>
              <a:gd name="T171" fmla="*/ 263 h 2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9" h="263">
                <a:moveTo>
                  <a:pt x="278" y="248"/>
                </a:moveTo>
                <a:lnTo>
                  <a:pt x="258" y="248"/>
                </a:lnTo>
                <a:lnTo>
                  <a:pt x="232" y="248"/>
                </a:lnTo>
                <a:lnTo>
                  <a:pt x="225" y="248"/>
                </a:lnTo>
                <a:lnTo>
                  <a:pt x="205" y="248"/>
                </a:lnTo>
                <a:lnTo>
                  <a:pt x="179" y="248"/>
                </a:lnTo>
                <a:lnTo>
                  <a:pt x="172" y="248"/>
                </a:lnTo>
                <a:lnTo>
                  <a:pt x="159" y="248"/>
                </a:lnTo>
                <a:lnTo>
                  <a:pt x="139" y="248"/>
                </a:lnTo>
                <a:lnTo>
                  <a:pt x="139" y="255"/>
                </a:lnTo>
                <a:lnTo>
                  <a:pt x="139" y="263"/>
                </a:lnTo>
                <a:lnTo>
                  <a:pt x="99" y="263"/>
                </a:lnTo>
                <a:lnTo>
                  <a:pt x="73" y="263"/>
                </a:lnTo>
                <a:lnTo>
                  <a:pt x="20" y="263"/>
                </a:lnTo>
                <a:lnTo>
                  <a:pt x="13" y="263"/>
                </a:lnTo>
                <a:lnTo>
                  <a:pt x="20" y="248"/>
                </a:lnTo>
                <a:lnTo>
                  <a:pt x="26" y="248"/>
                </a:lnTo>
                <a:lnTo>
                  <a:pt x="26" y="255"/>
                </a:lnTo>
                <a:lnTo>
                  <a:pt x="33" y="255"/>
                </a:lnTo>
                <a:lnTo>
                  <a:pt x="33" y="248"/>
                </a:lnTo>
                <a:lnTo>
                  <a:pt x="39" y="248"/>
                </a:lnTo>
                <a:lnTo>
                  <a:pt x="33" y="241"/>
                </a:lnTo>
                <a:lnTo>
                  <a:pt x="39" y="241"/>
                </a:lnTo>
                <a:lnTo>
                  <a:pt x="39" y="233"/>
                </a:lnTo>
                <a:lnTo>
                  <a:pt x="39" y="226"/>
                </a:lnTo>
                <a:lnTo>
                  <a:pt x="46" y="219"/>
                </a:lnTo>
                <a:lnTo>
                  <a:pt x="39" y="212"/>
                </a:lnTo>
                <a:lnTo>
                  <a:pt x="39" y="204"/>
                </a:lnTo>
                <a:lnTo>
                  <a:pt x="46" y="204"/>
                </a:lnTo>
                <a:lnTo>
                  <a:pt x="46" y="197"/>
                </a:lnTo>
                <a:lnTo>
                  <a:pt x="53" y="190"/>
                </a:lnTo>
                <a:lnTo>
                  <a:pt x="59" y="190"/>
                </a:lnTo>
                <a:lnTo>
                  <a:pt x="66" y="190"/>
                </a:lnTo>
                <a:lnTo>
                  <a:pt x="79" y="197"/>
                </a:lnTo>
                <a:lnTo>
                  <a:pt x="86" y="204"/>
                </a:lnTo>
                <a:lnTo>
                  <a:pt x="93" y="204"/>
                </a:lnTo>
                <a:lnTo>
                  <a:pt x="99" y="204"/>
                </a:lnTo>
                <a:lnTo>
                  <a:pt x="106" y="204"/>
                </a:lnTo>
                <a:lnTo>
                  <a:pt x="106" y="197"/>
                </a:lnTo>
                <a:lnTo>
                  <a:pt x="106" y="190"/>
                </a:lnTo>
                <a:lnTo>
                  <a:pt x="99" y="190"/>
                </a:lnTo>
                <a:lnTo>
                  <a:pt x="99" y="182"/>
                </a:lnTo>
                <a:lnTo>
                  <a:pt x="99" y="175"/>
                </a:lnTo>
                <a:lnTo>
                  <a:pt x="106" y="168"/>
                </a:lnTo>
                <a:lnTo>
                  <a:pt x="112" y="175"/>
                </a:lnTo>
                <a:lnTo>
                  <a:pt x="119" y="168"/>
                </a:lnTo>
                <a:lnTo>
                  <a:pt x="139" y="168"/>
                </a:lnTo>
                <a:lnTo>
                  <a:pt x="139" y="161"/>
                </a:lnTo>
                <a:lnTo>
                  <a:pt x="132" y="153"/>
                </a:lnTo>
                <a:lnTo>
                  <a:pt x="132" y="146"/>
                </a:lnTo>
                <a:lnTo>
                  <a:pt x="139" y="139"/>
                </a:lnTo>
                <a:lnTo>
                  <a:pt x="139" y="131"/>
                </a:lnTo>
                <a:lnTo>
                  <a:pt x="146" y="131"/>
                </a:lnTo>
                <a:lnTo>
                  <a:pt x="146" y="139"/>
                </a:lnTo>
                <a:lnTo>
                  <a:pt x="152" y="131"/>
                </a:lnTo>
                <a:lnTo>
                  <a:pt x="152" y="124"/>
                </a:lnTo>
                <a:lnTo>
                  <a:pt x="159" y="124"/>
                </a:lnTo>
                <a:lnTo>
                  <a:pt x="165" y="124"/>
                </a:lnTo>
                <a:lnTo>
                  <a:pt x="172" y="124"/>
                </a:lnTo>
                <a:lnTo>
                  <a:pt x="172" y="131"/>
                </a:lnTo>
                <a:lnTo>
                  <a:pt x="179" y="131"/>
                </a:lnTo>
                <a:lnTo>
                  <a:pt x="179" y="124"/>
                </a:lnTo>
                <a:lnTo>
                  <a:pt x="179" y="117"/>
                </a:lnTo>
                <a:lnTo>
                  <a:pt x="192" y="124"/>
                </a:lnTo>
                <a:lnTo>
                  <a:pt x="192" y="117"/>
                </a:lnTo>
                <a:lnTo>
                  <a:pt x="199" y="117"/>
                </a:lnTo>
                <a:lnTo>
                  <a:pt x="205" y="124"/>
                </a:lnTo>
                <a:lnTo>
                  <a:pt x="212" y="124"/>
                </a:lnTo>
                <a:lnTo>
                  <a:pt x="212" y="131"/>
                </a:lnTo>
                <a:lnTo>
                  <a:pt x="218" y="131"/>
                </a:lnTo>
                <a:lnTo>
                  <a:pt x="225" y="131"/>
                </a:lnTo>
                <a:lnTo>
                  <a:pt x="225" y="139"/>
                </a:lnTo>
                <a:lnTo>
                  <a:pt x="232" y="131"/>
                </a:lnTo>
                <a:lnTo>
                  <a:pt x="232" y="124"/>
                </a:lnTo>
                <a:lnTo>
                  <a:pt x="238" y="124"/>
                </a:lnTo>
                <a:lnTo>
                  <a:pt x="238" y="117"/>
                </a:lnTo>
                <a:lnTo>
                  <a:pt x="245" y="117"/>
                </a:lnTo>
                <a:lnTo>
                  <a:pt x="252" y="117"/>
                </a:lnTo>
                <a:lnTo>
                  <a:pt x="258" y="124"/>
                </a:lnTo>
                <a:lnTo>
                  <a:pt x="265" y="124"/>
                </a:lnTo>
                <a:lnTo>
                  <a:pt x="265" y="131"/>
                </a:lnTo>
                <a:lnTo>
                  <a:pt x="271" y="131"/>
                </a:lnTo>
                <a:lnTo>
                  <a:pt x="271" y="124"/>
                </a:lnTo>
                <a:lnTo>
                  <a:pt x="278" y="124"/>
                </a:lnTo>
                <a:lnTo>
                  <a:pt x="278" y="117"/>
                </a:lnTo>
                <a:lnTo>
                  <a:pt x="278" y="109"/>
                </a:lnTo>
                <a:lnTo>
                  <a:pt x="285" y="109"/>
                </a:lnTo>
                <a:lnTo>
                  <a:pt x="285" y="102"/>
                </a:lnTo>
                <a:lnTo>
                  <a:pt x="291" y="102"/>
                </a:lnTo>
                <a:lnTo>
                  <a:pt x="298" y="102"/>
                </a:lnTo>
                <a:lnTo>
                  <a:pt x="298" y="95"/>
                </a:lnTo>
                <a:lnTo>
                  <a:pt x="291" y="95"/>
                </a:lnTo>
                <a:lnTo>
                  <a:pt x="298" y="95"/>
                </a:lnTo>
                <a:lnTo>
                  <a:pt x="298" y="102"/>
                </a:lnTo>
                <a:lnTo>
                  <a:pt x="298" y="109"/>
                </a:lnTo>
                <a:lnTo>
                  <a:pt x="305" y="109"/>
                </a:lnTo>
                <a:lnTo>
                  <a:pt x="311" y="109"/>
                </a:lnTo>
                <a:lnTo>
                  <a:pt x="318" y="109"/>
                </a:lnTo>
                <a:lnTo>
                  <a:pt x="325" y="117"/>
                </a:lnTo>
                <a:lnTo>
                  <a:pt x="331" y="109"/>
                </a:lnTo>
                <a:lnTo>
                  <a:pt x="331" y="95"/>
                </a:lnTo>
                <a:lnTo>
                  <a:pt x="338" y="88"/>
                </a:lnTo>
                <a:lnTo>
                  <a:pt x="344" y="88"/>
                </a:lnTo>
                <a:lnTo>
                  <a:pt x="351" y="88"/>
                </a:lnTo>
                <a:lnTo>
                  <a:pt x="358" y="80"/>
                </a:lnTo>
                <a:lnTo>
                  <a:pt x="358" y="73"/>
                </a:lnTo>
                <a:lnTo>
                  <a:pt x="364" y="66"/>
                </a:lnTo>
                <a:lnTo>
                  <a:pt x="371" y="66"/>
                </a:lnTo>
                <a:lnTo>
                  <a:pt x="378" y="58"/>
                </a:lnTo>
                <a:lnTo>
                  <a:pt x="378" y="44"/>
                </a:lnTo>
                <a:lnTo>
                  <a:pt x="378" y="36"/>
                </a:lnTo>
                <a:lnTo>
                  <a:pt x="384" y="36"/>
                </a:lnTo>
                <a:lnTo>
                  <a:pt x="391" y="36"/>
                </a:lnTo>
                <a:lnTo>
                  <a:pt x="397" y="44"/>
                </a:lnTo>
                <a:lnTo>
                  <a:pt x="404" y="44"/>
                </a:lnTo>
                <a:lnTo>
                  <a:pt x="411" y="36"/>
                </a:lnTo>
                <a:lnTo>
                  <a:pt x="417" y="36"/>
                </a:lnTo>
                <a:lnTo>
                  <a:pt x="431" y="36"/>
                </a:lnTo>
                <a:lnTo>
                  <a:pt x="431" y="29"/>
                </a:lnTo>
                <a:lnTo>
                  <a:pt x="437" y="29"/>
                </a:lnTo>
                <a:lnTo>
                  <a:pt x="437" y="22"/>
                </a:lnTo>
                <a:lnTo>
                  <a:pt x="431" y="22"/>
                </a:lnTo>
                <a:lnTo>
                  <a:pt x="431" y="15"/>
                </a:lnTo>
                <a:lnTo>
                  <a:pt x="431" y="7"/>
                </a:lnTo>
                <a:lnTo>
                  <a:pt x="424" y="7"/>
                </a:lnTo>
                <a:lnTo>
                  <a:pt x="431" y="0"/>
                </a:lnTo>
                <a:lnTo>
                  <a:pt x="437" y="0"/>
                </a:lnTo>
                <a:lnTo>
                  <a:pt x="444" y="7"/>
                </a:lnTo>
                <a:lnTo>
                  <a:pt x="450" y="7"/>
                </a:lnTo>
                <a:lnTo>
                  <a:pt x="464" y="7"/>
                </a:lnTo>
                <a:lnTo>
                  <a:pt x="464" y="0"/>
                </a:lnTo>
                <a:lnTo>
                  <a:pt x="470" y="7"/>
                </a:lnTo>
                <a:lnTo>
                  <a:pt x="477" y="7"/>
                </a:lnTo>
                <a:lnTo>
                  <a:pt x="477" y="15"/>
                </a:lnTo>
                <a:lnTo>
                  <a:pt x="484" y="22"/>
                </a:lnTo>
                <a:lnTo>
                  <a:pt x="484" y="29"/>
                </a:lnTo>
                <a:lnTo>
                  <a:pt x="490" y="36"/>
                </a:lnTo>
                <a:lnTo>
                  <a:pt x="497" y="36"/>
                </a:lnTo>
                <a:lnTo>
                  <a:pt x="503" y="36"/>
                </a:lnTo>
                <a:lnTo>
                  <a:pt x="510" y="36"/>
                </a:lnTo>
                <a:lnTo>
                  <a:pt x="517" y="36"/>
                </a:lnTo>
                <a:lnTo>
                  <a:pt x="523" y="36"/>
                </a:lnTo>
                <a:lnTo>
                  <a:pt x="523" y="44"/>
                </a:lnTo>
                <a:lnTo>
                  <a:pt x="530" y="51"/>
                </a:lnTo>
                <a:lnTo>
                  <a:pt x="537" y="51"/>
                </a:lnTo>
                <a:lnTo>
                  <a:pt x="543" y="44"/>
                </a:lnTo>
                <a:lnTo>
                  <a:pt x="550" y="44"/>
                </a:lnTo>
                <a:lnTo>
                  <a:pt x="556" y="44"/>
                </a:lnTo>
                <a:lnTo>
                  <a:pt x="563" y="51"/>
                </a:lnTo>
                <a:lnTo>
                  <a:pt x="570" y="51"/>
                </a:lnTo>
                <a:lnTo>
                  <a:pt x="576" y="51"/>
                </a:lnTo>
                <a:lnTo>
                  <a:pt x="583" y="51"/>
                </a:lnTo>
                <a:lnTo>
                  <a:pt x="590" y="44"/>
                </a:lnTo>
                <a:lnTo>
                  <a:pt x="596" y="44"/>
                </a:lnTo>
                <a:lnTo>
                  <a:pt x="603" y="44"/>
                </a:lnTo>
                <a:lnTo>
                  <a:pt x="603" y="36"/>
                </a:lnTo>
                <a:lnTo>
                  <a:pt x="610" y="36"/>
                </a:lnTo>
                <a:lnTo>
                  <a:pt x="610" y="44"/>
                </a:lnTo>
                <a:lnTo>
                  <a:pt x="610" y="51"/>
                </a:lnTo>
                <a:lnTo>
                  <a:pt x="616" y="58"/>
                </a:lnTo>
                <a:lnTo>
                  <a:pt x="623" y="58"/>
                </a:lnTo>
                <a:lnTo>
                  <a:pt x="629" y="66"/>
                </a:lnTo>
                <a:lnTo>
                  <a:pt x="636" y="66"/>
                </a:lnTo>
                <a:lnTo>
                  <a:pt x="636" y="73"/>
                </a:lnTo>
                <a:lnTo>
                  <a:pt x="636" y="80"/>
                </a:lnTo>
                <a:lnTo>
                  <a:pt x="636" y="88"/>
                </a:lnTo>
                <a:lnTo>
                  <a:pt x="636" y="95"/>
                </a:lnTo>
                <a:lnTo>
                  <a:pt x="629" y="95"/>
                </a:lnTo>
                <a:lnTo>
                  <a:pt x="629" y="102"/>
                </a:lnTo>
                <a:lnTo>
                  <a:pt x="636" y="102"/>
                </a:lnTo>
                <a:lnTo>
                  <a:pt x="643" y="109"/>
                </a:lnTo>
                <a:lnTo>
                  <a:pt x="643" y="117"/>
                </a:lnTo>
                <a:lnTo>
                  <a:pt x="643" y="124"/>
                </a:lnTo>
                <a:lnTo>
                  <a:pt x="649" y="124"/>
                </a:lnTo>
                <a:lnTo>
                  <a:pt x="649" y="131"/>
                </a:lnTo>
                <a:lnTo>
                  <a:pt x="656" y="139"/>
                </a:lnTo>
                <a:lnTo>
                  <a:pt x="663" y="139"/>
                </a:lnTo>
                <a:lnTo>
                  <a:pt x="656" y="139"/>
                </a:lnTo>
                <a:lnTo>
                  <a:pt x="663" y="146"/>
                </a:lnTo>
                <a:lnTo>
                  <a:pt x="669" y="146"/>
                </a:lnTo>
                <a:lnTo>
                  <a:pt x="669" y="153"/>
                </a:lnTo>
                <a:lnTo>
                  <a:pt x="669" y="146"/>
                </a:lnTo>
                <a:lnTo>
                  <a:pt x="676" y="153"/>
                </a:lnTo>
                <a:lnTo>
                  <a:pt x="676" y="161"/>
                </a:lnTo>
                <a:lnTo>
                  <a:pt x="682" y="161"/>
                </a:lnTo>
                <a:lnTo>
                  <a:pt x="689" y="161"/>
                </a:lnTo>
                <a:lnTo>
                  <a:pt x="663" y="182"/>
                </a:lnTo>
                <a:lnTo>
                  <a:pt x="656" y="190"/>
                </a:lnTo>
                <a:lnTo>
                  <a:pt x="649" y="190"/>
                </a:lnTo>
                <a:lnTo>
                  <a:pt x="636" y="197"/>
                </a:lnTo>
                <a:lnTo>
                  <a:pt x="623" y="204"/>
                </a:lnTo>
                <a:lnTo>
                  <a:pt x="623" y="212"/>
                </a:lnTo>
                <a:lnTo>
                  <a:pt x="616" y="212"/>
                </a:lnTo>
                <a:lnTo>
                  <a:pt x="610" y="219"/>
                </a:lnTo>
                <a:lnTo>
                  <a:pt x="610" y="226"/>
                </a:lnTo>
                <a:lnTo>
                  <a:pt x="603" y="226"/>
                </a:lnTo>
                <a:lnTo>
                  <a:pt x="596" y="226"/>
                </a:lnTo>
                <a:lnTo>
                  <a:pt x="590" y="226"/>
                </a:lnTo>
                <a:lnTo>
                  <a:pt x="590" y="233"/>
                </a:lnTo>
                <a:lnTo>
                  <a:pt x="590" y="241"/>
                </a:lnTo>
                <a:lnTo>
                  <a:pt x="583" y="241"/>
                </a:lnTo>
                <a:lnTo>
                  <a:pt x="576" y="241"/>
                </a:lnTo>
                <a:lnTo>
                  <a:pt x="570" y="241"/>
                </a:lnTo>
                <a:lnTo>
                  <a:pt x="563" y="248"/>
                </a:lnTo>
                <a:lnTo>
                  <a:pt x="556" y="248"/>
                </a:lnTo>
                <a:lnTo>
                  <a:pt x="550" y="248"/>
                </a:lnTo>
                <a:lnTo>
                  <a:pt x="537" y="248"/>
                </a:lnTo>
                <a:lnTo>
                  <a:pt x="537" y="255"/>
                </a:lnTo>
                <a:lnTo>
                  <a:pt x="510" y="255"/>
                </a:lnTo>
                <a:lnTo>
                  <a:pt x="503" y="255"/>
                </a:lnTo>
                <a:lnTo>
                  <a:pt x="484" y="255"/>
                </a:lnTo>
                <a:lnTo>
                  <a:pt x="437" y="255"/>
                </a:lnTo>
                <a:lnTo>
                  <a:pt x="417" y="248"/>
                </a:lnTo>
                <a:lnTo>
                  <a:pt x="391" y="248"/>
                </a:lnTo>
                <a:lnTo>
                  <a:pt x="378" y="248"/>
                </a:lnTo>
                <a:lnTo>
                  <a:pt x="344" y="248"/>
                </a:lnTo>
                <a:lnTo>
                  <a:pt x="325" y="248"/>
                </a:lnTo>
                <a:lnTo>
                  <a:pt x="311" y="248"/>
                </a:lnTo>
                <a:lnTo>
                  <a:pt x="291" y="248"/>
                </a:lnTo>
                <a:lnTo>
                  <a:pt x="278" y="248"/>
                </a:lnTo>
                <a:close/>
                <a:moveTo>
                  <a:pt x="6" y="263"/>
                </a:moveTo>
                <a:lnTo>
                  <a:pt x="0" y="263"/>
                </a:lnTo>
                <a:lnTo>
                  <a:pt x="6" y="255"/>
                </a:lnTo>
                <a:lnTo>
                  <a:pt x="13" y="255"/>
                </a:lnTo>
                <a:lnTo>
                  <a:pt x="13" y="263"/>
                </a:lnTo>
                <a:lnTo>
                  <a:pt x="6" y="263"/>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10" name="Freeform 78"/>
          <p:cNvSpPr>
            <a:spLocks/>
          </p:cNvSpPr>
          <p:nvPr/>
        </p:nvSpPr>
        <p:spPr bwMode="auto">
          <a:xfrm>
            <a:off x="6089650" y="2268538"/>
            <a:ext cx="617538" cy="563562"/>
          </a:xfrm>
          <a:custGeom>
            <a:avLst/>
            <a:gdLst>
              <a:gd name="T0" fmla="*/ 610369 w 603"/>
              <a:gd name="T1" fmla="*/ 474127 h 460"/>
              <a:gd name="T2" fmla="*/ 604225 w 603"/>
              <a:gd name="T3" fmla="*/ 491279 h 460"/>
              <a:gd name="T4" fmla="*/ 583742 w 603"/>
              <a:gd name="T5" fmla="*/ 501080 h 460"/>
              <a:gd name="T6" fmla="*/ 583742 w 603"/>
              <a:gd name="T7" fmla="*/ 501080 h 460"/>
              <a:gd name="T8" fmla="*/ 576574 w 603"/>
              <a:gd name="T9" fmla="*/ 501080 h 460"/>
              <a:gd name="T10" fmla="*/ 570429 w 603"/>
              <a:gd name="T11" fmla="*/ 528033 h 460"/>
              <a:gd name="T12" fmla="*/ 563260 w 603"/>
              <a:gd name="T13" fmla="*/ 536609 h 460"/>
              <a:gd name="T14" fmla="*/ 563260 w 603"/>
              <a:gd name="T15" fmla="*/ 563562 h 460"/>
              <a:gd name="T16" fmla="*/ 495669 w 603"/>
              <a:gd name="T17" fmla="*/ 563562 h 460"/>
              <a:gd name="T18" fmla="*/ 516151 w 603"/>
              <a:gd name="T19" fmla="*/ 536609 h 460"/>
              <a:gd name="T20" fmla="*/ 529465 w 603"/>
              <a:gd name="T21" fmla="*/ 518232 h 460"/>
              <a:gd name="T22" fmla="*/ 482355 w 603"/>
              <a:gd name="T23" fmla="*/ 501080 h 460"/>
              <a:gd name="T24" fmla="*/ 372776 w 603"/>
              <a:gd name="T25" fmla="*/ 501080 h 460"/>
              <a:gd name="T26" fmla="*/ 271389 w 603"/>
              <a:gd name="T27" fmla="*/ 501080 h 460"/>
              <a:gd name="T28" fmla="*/ 155665 w 603"/>
              <a:gd name="T29" fmla="*/ 501080 h 460"/>
              <a:gd name="T30" fmla="*/ 101387 w 603"/>
              <a:gd name="T31" fmla="*/ 438598 h 460"/>
              <a:gd name="T32" fmla="*/ 101387 w 603"/>
              <a:gd name="T33" fmla="*/ 357739 h 460"/>
              <a:gd name="T34" fmla="*/ 101387 w 603"/>
              <a:gd name="T35" fmla="*/ 222975 h 460"/>
              <a:gd name="T36" fmla="*/ 108556 w 603"/>
              <a:gd name="T37" fmla="*/ 178870 h 460"/>
              <a:gd name="T38" fmla="*/ 88073 w 603"/>
              <a:gd name="T39" fmla="*/ 170294 h 460"/>
              <a:gd name="T40" fmla="*/ 74760 w 603"/>
              <a:gd name="T41" fmla="*/ 151917 h 460"/>
              <a:gd name="T42" fmla="*/ 61447 w 603"/>
              <a:gd name="T43" fmla="*/ 124964 h 460"/>
              <a:gd name="T44" fmla="*/ 80905 w 603"/>
              <a:gd name="T45" fmla="*/ 107812 h 460"/>
              <a:gd name="T46" fmla="*/ 80905 w 603"/>
              <a:gd name="T47" fmla="*/ 98011 h 460"/>
              <a:gd name="T48" fmla="*/ 54278 w 603"/>
              <a:gd name="T49" fmla="*/ 80859 h 460"/>
              <a:gd name="T50" fmla="*/ 26627 w 603"/>
              <a:gd name="T51" fmla="*/ 71058 h 460"/>
              <a:gd name="T52" fmla="*/ 20482 w 603"/>
              <a:gd name="T53" fmla="*/ 45330 h 460"/>
              <a:gd name="T54" fmla="*/ 13313 w 603"/>
              <a:gd name="T55" fmla="*/ 26953 h 460"/>
              <a:gd name="T56" fmla="*/ 7169 w 603"/>
              <a:gd name="T57" fmla="*/ 0 h 460"/>
              <a:gd name="T58" fmla="*/ 33796 w 603"/>
              <a:gd name="T59" fmla="*/ 0 h 460"/>
              <a:gd name="T60" fmla="*/ 115724 w 603"/>
              <a:gd name="T61" fmla="*/ 0 h 460"/>
              <a:gd name="T62" fmla="*/ 203798 w 603"/>
              <a:gd name="T63" fmla="*/ 0 h 460"/>
              <a:gd name="T64" fmla="*/ 284702 w 603"/>
              <a:gd name="T65" fmla="*/ 0 h 460"/>
              <a:gd name="T66" fmla="*/ 372776 w 603"/>
              <a:gd name="T67" fmla="*/ 0 h 460"/>
              <a:gd name="T68" fmla="*/ 393258 w 603"/>
              <a:gd name="T69" fmla="*/ 18377 h 460"/>
              <a:gd name="T70" fmla="*/ 400427 w 603"/>
              <a:gd name="T71" fmla="*/ 26953 h 460"/>
              <a:gd name="T72" fmla="*/ 393258 w 603"/>
              <a:gd name="T73" fmla="*/ 62482 h 460"/>
              <a:gd name="T74" fmla="*/ 407596 w 603"/>
              <a:gd name="T75" fmla="*/ 98011 h 460"/>
              <a:gd name="T76" fmla="*/ 428078 w 603"/>
              <a:gd name="T77" fmla="*/ 124964 h 460"/>
              <a:gd name="T78" fmla="*/ 454705 w 603"/>
              <a:gd name="T79" fmla="*/ 151917 h 460"/>
              <a:gd name="T80" fmla="*/ 468018 w 603"/>
              <a:gd name="T81" fmla="*/ 178870 h 460"/>
              <a:gd name="T82" fmla="*/ 482355 w 603"/>
              <a:gd name="T83" fmla="*/ 214399 h 460"/>
              <a:gd name="T84" fmla="*/ 501814 w 603"/>
              <a:gd name="T85" fmla="*/ 205823 h 460"/>
              <a:gd name="T86" fmla="*/ 516151 w 603"/>
              <a:gd name="T87" fmla="*/ 222975 h 460"/>
              <a:gd name="T88" fmla="*/ 501814 w 603"/>
              <a:gd name="T89" fmla="*/ 268305 h 460"/>
              <a:gd name="T90" fmla="*/ 501814 w 603"/>
              <a:gd name="T91" fmla="*/ 295257 h 460"/>
              <a:gd name="T92" fmla="*/ 522296 w 603"/>
              <a:gd name="T93" fmla="*/ 312409 h 460"/>
              <a:gd name="T94" fmla="*/ 542778 w 603"/>
              <a:gd name="T95" fmla="*/ 330786 h 460"/>
              <a:gd name="T96" fmla="*/ 563260 w 603"/>
              <a:gd name="T97" fmla="*/ 349163 h 460"/>
              <a:gd name="T98" fmla="*/ 576574 w 603"/>
              <a:gd name="T99" fmla="*/ 384692 h 460"/>
              <a:gd name="T100" fmla="*/ 576574 w 603"/>
              <a:gd name="T101" fmla="*/ 401844 h 460"/>
              <a:gd name="T102" fmla="*/ 590911 w 603"/>
              <a:gd name="T103" fmla="*/ 438598 h 460"/>
              <a:gd name="T104" fmla="*/ 604225 w 603"/>
              <a:gd name="T105" fmla="*/ 428797 h 4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3"/>
              <a:gd name="T160" fmla="*/ 0 h 460"/>
              <a:gd name="T161" fmla="*/ 603 w 603"/>
              <a:gd name="T162" fmla="*/ 460 h 4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3" h="460">
                <a:moveTo>
                  <a:pt x="603" y="365"/>
                </a:moveTo>
                <a:lnTo>
                  <a:pt x="596" y="372"/>
                </a:lnTo>
                <a:lnTo>
                  <a:pt x="596" y="379"/>
                </a:lnTo>
                <a:lnTo>
                  <a:pt x="596" y="387"/>
                </a:lnTo>
                <a:lnTo>
                  <a:pt x="590" y="387"/>
                </a:lnTo>
                <a:lnTo>
                  <a:pt x="596" y="394"/>
                </a:lnTo>
                <a:lnTo>
                  <a:pt x="590" y="394"/>
                </a:lnTo>
                <a:lnTo>
                  <a:pt x="590" y="401"/>
                </a:lnTo>
                <a:lnTo>
                  <a:pt x="583" y="401"/>
                </a:lnTo>
                <a:lnTo>
                  <a:pt x="583" y="394"/>
                </a:lnTo>
                <a:lnTo>
                  <a:pt x="577" y="394"/>
                </a:lnTo>
                <a:lnTo>
                  <a:pt x="570" y="409"/>
                </a:lnTo>
                <a:lnTo>
                  <a:pt x="577" y="409"/>
                </a:lnTo>
                <a:lnTo>
                  <a:pt x="570" y="416"/>
                </a:lnTo>
                <a:lnTo>
                  <a:pt x="563" y="416"/>
                </a:lnTo>
                <a:lnTo>
                  <a:pt x="570" y="409"/>
                </a:lnTo>
                <a:lnTo>
                  <a:pt x="570" y="401"/>
                </a:lnTo>
                <a:lnTo>
                  <a:pt x="563" y="401"/>
                </a:lnTo>
                <a:lnTo>
                  <a:pt x="557" y="409"/>
                </a:lnTo>
                <a:lnTo>
                  <a:pt x="563" y="409"/>
                </a:lnTo>
                <a:lnTo>
                  <a:pt x="563" y="416"/>
                </a:lnTo>
                <a:lnTo>
                  <a:pt x="563" y="423"/>
                </a:lnTo>
                <a:lnTo>
                  <a:pt x="557" y="423"/>
                </a:lnTo>
                <a:lnTo>
                  <a:pt x="557" y="431"/>
                </a:lnTo>
                <a:lnTo>
                  <a:pt x="563" y="431"/>
                </a:lnTo>
                <a:lnTo>
                  <a:pt x="557" y="438"/>
                </a:lnTo>
                <a:lnTo>
                  <a:pt x="550" y="431"/>
                </a:lnTo>
                <a:lnTo>
                  <a:pt x="550" y="438"/>
                </a:lnTo>
                <a:lnTo>
                  <a:pt x="557" y="438"/>
                </a:lnTo>
                <a:lnTo>
                  <a:pt x="557" y="445"/>
                </a:lnTo>
                <a:lnTo>
                  <a:pt x="550" y="452"/>
                </a:lnTo>
                <a:lnTo>
                  <a:pt x="550" y="460"/>
                </a:lnTo>
                <a:lnTo>
                  <a:pt x="543" y="460"/>
                </a:lnTo>
                <a:lnTo>
                  <a:pt x="524" y="460"/>
                </a:lnTo>
                <a:lnTo>
                  <a:pt x="497" y="460"/>
                </a:lnTo>
                <a:lnTo>
                  <a:pt x="484" y="460"/>
                </a:lnTo>
                <a:lnTo>
                  <a:pt x="490" y="452"/>
                </a:lnTo>
                <a:lnTo>
                  <a:pt x="497" y="445"/>
                </a:lnTo>
                <a:lnTo>
                  <a:pt x="504" y="445"/>
                </a:lnTo>
                <a:lnTo>
                  <a:pt x="504" y="438"/>
                </a:lnTo>
                <a:lnTo>
                  <a:pt x="510" y="438"/>
                </a:lnTo>
                <a:lnTo>
                  <a:pt x="510" y="431"/>
                </a:lnTo>
                <a:lnTo>
                  <a:pt x="517" y="431"/>
                </a:lnTo>
                <a:lnTo>
                  <a:pt x="517" y="423"/>
                </a:lnTo>
                <a:lnTo>
                  <a:pt x="510" y="416"/>
                </a:lnTo>
                <a:lnTo>
                  <a:pt x="504" y="409"/>
                </a:lnTo>
                <a:lnTo>
                  <a:pt x="497" y="409"/>
                </a:lnTo>
                <a:lnTo>
                  <a:pt x="471" y="409"/>
                </a:lnTo>
                <a:lnTo>
                  <a:pt x="451" y="409"/>
                </a:lnTo>
                <a:lnTo>
                  <a:pt x="418" y="409"/>
                </a:lnTo>
                <a:lnTo>
                  <a:pt x="391" y="409"/>
                </a:lnTo>
                <a:lnTo>
                  <a:pt x="364" y="409"/>
                </a:lnTo>
                <a:lnTo>
                  <a:pt x="325" y="409"/>
                </a:lnTo>
                <a:lnTo>
                  <a:pt x="292" y="409"/>
                </a:lnTo>
                <a:lnTo>
                  <a:pt x="272" y="409"/>
                </a:lnTo>
                <a:lnTo>
                  <a:pt x="265" y="409"/>
                </a:lnTo>
                <a:lnTo>
                  <a:pt x="219" y="409"/>
                </a:lnTo>
                <a:lnTo>
                  <a:pt x="192" y="409"/>
                </a:lnTo>
                <a:lnTo>
                  <a:pt x="172" y="409"/>
                </a:lnTo>
                <a:lnTo>
                  <a:pt x="152" y="409"/>
                </a:lnTo>
                <a:lnTo>
                  <a:pt x="99" y="409"/>
                </a:lnTo>
                <a:lnTo>
                  <a:pt x="99" y="394"/>
                </a:lnTo>
                <a:lnTo>
                  <a:pt x="99" y="379"/>
                </a:lnTo>
                <a:lnTo>
                  <a:pt x="99" y="358"/>
                </a:lnTo>
                <a:lnTo>
                  <a:pt x="99" y="350"/>
                </a:lnTo>
                <a:lnTo>
                  <a:pt x="99" y="328"/>
                </a:lnTo>
                <a:lnTo>
                  <a:pt x="99" y="321"/>
                </a:lnTo>
                <a:lnTo>
                  <a:pt x="99" y="292"/>
                </a:lnTo>
                <a:lnTo>
                  <a:pt x="99" y="255"/>
                </a:lnTo>
                <a:lnTo>
                  <a:pt x="99" y="219"/>
                </a:lnTo>
                <a:lnTo>
                  <a:pt x="99" y="212"/>
                </a:lnTo>
                <a:lnTo>
                  <a:pt x="99" y="182"/>
                </a:lnTo>
                <a:lnTo>
                  <a:pt x="99" y="175"/>
                </a:lnTo>
                <a:lnTo>
                  <a:pt x="99" y="153"/>
                </a:lnTo>
                <a:lnTo>
                  <a:pt x="99" y="146"/>
                </a:lnTo>
                <a:lnTo>
                  <a:pt x="106" y="146"/>
                </a:lnTo>
                <a:lnTo>
                  <a:pt x="99" y="146"/>
                </a:lnTo>
                <a:lnTo>
                  <a:pt x="99" y="139"/>
                </a:lnTo>
                <a:lnTo>
                  <a:pt x="93" y="146"/>
                </a:lnTo>
                <a:lnTo>
                  <a:pt x="86" y="139"/>
                </a:lnTo>
                <a:lnTo>
                  <a:pt x="79" y="131"/>
                </a:lnTo>
                <a:lnTo>
                  <a:pt x="73" y="124"/>
                </a:lnTo>
                <a:lnTo>
                  <a:pt x="79" y="124"/>
                </a:lnTo>
                <a:lnTo>
                  <a:pt x="73" y="124"/>
                </a:lnTo>
                <a:lnTo>
                  <a:pt x="73" y="117"/>
                </a:lnTo>
                <a:lnTo>
                  <a:pt x="66" y="117"/>
                </a:lnTo>
                <a:lnTo>
                  <a:pt x="60" y="109"/>
                </a:lnTo>
                <a:lnTo>
                  <a:pt x="60" y="102"/>
                </a:lnTo>
                <a:lnTo>
                  <a:pt x="60" y="95"/>
                </a:lnTo>
                <a:lnTo>
                  <a:pt x="66" y="95"/>
                </a:lnTo>
                <a:lnTo>
                  <a:pt x="73" y="88"/>
                </a:lnTo>
                <a:lnTo>
                  <a:pt x="79" y="88"/>
                </a:lnTo>
                <a:lnTo>
                  <a:pt x="79" y="80"/>
                </a:lnTo>
                <a:lnTo>
                  <a:pt x="73" y="88"/>
                </a:lnTo>
                <a:lnTo>
                  <a:pt x="73" y="80"/>
                </a:lnTo>
                <a:lnTo>
                  <a:pt x="79" y="80"/>
                </a:lnTo>
                <a:lnTo>
                  <a:pt x="73" y="73"/>
                </a:lnTo>
                <a:lnTo>
                  <a:pt x="66" y="73"/>
                </a:lnTo>
                <a:lnTo>
                  <a:pt x="60" y="73"/>
                </a:lnTo>
                <a:lnTo>
                  <a:pt x="53" y="66"/>
                </a:lnTo>
                <a:lnTo>
                  <a:pt x="46" y="66"/>
                </a:lnTo>
                <a:lnTo>
                  <a:pt x="40" y="58"/>
                </a:lnTo>
                <a:lnTo>
                  <a:pt x="33" y="58"/>
                </a:lnTo>
                <a:lnTo>
                  <a:pt x="26" y="58"/>
                </a:lnTo>
                <a:lnTo>
                  <a:pt x="33" y="51"/>
                </a:lnTo>
                <a:lnTo>
                  <a:pt x="26" y="44"/>
                </a:lnTo>
                <a:lnTo>
                  <a:pt x="26" y="37"/>
                </a:lnTo>
                <a:lnTo>
                  <a:pt x="20" y="37"/>
                </a:lnTo>
                <a:lnTo>
                  <a:pt x="13" y="29"/>
                </a:lnTo>
                <a:lnTo>
                  <a:pt x="7" y="29"/>
                </a:lnTo>
                <a:lnTo>
                  <a:pt x="13" y="29"/>
                </a:lnTo>
                <a:lnTo>
                  <a:pt x="13" y="22"/>
                </a:lnTo>
                <a:lnTo>
                  <a:pt x="7" y="22"/>
                </a:lnTo>
                <a:lnTo>
                  <a:pt x="7" y="15"/>
                </a:lnTo>
                <a:lnTo>
                  <a:pt x="7" y="7"/>
                </a:lnTo>
                <a:lnTo>
                  <a:pt x="7" y="0"/>
                </a:lnTo>
                <a:lnTo>
                  <a:pt x="7" y="7"/>
                </a:lnTo>
                <a:lnTo>
                  <a:pt x="0" y="7"/>
                </a:lnTo>
                <a:lnTo>
                  <a:pt x="0" y="0"/>
                </a:lnTo>
                <a:lnTo>
                  <a:pt x="33" y="0"/>
                </a:lnTo>
                <a:lnTo>
                  <a:pt x="46" y="0"/>
                </a:lnTo>
                <a:lnTo>
                  <a:pt x="73" y="0"/>
                </a:lnTo>
                <a:lnTo>
                  <a:pt x="99" y="0"/>
                </a:lnTo>
                <a:lnTo>
                  <a:pt x="113" y="0"/>
                </a:lnTo>
                <a:lnTo>
                  <a:pt x="139" y="0"/>
                </a:lnTo>
                <a:lnTo>
                  <a:pt x="159" y="0"/>
                </a:lnTo>
                <a:lnTo>
                  <a:pt x="179" y="0"/>
                </a:lnTo>
                <a:lnTo>
                  <a:pt x="199" y="0"/>
                </a:lnTo>
                <a:lnTo>
                  <a:pt x="212" y="0"/>
                </a:lnTo>
                <a:lnTo>
                  <a:pt x="239" y="0"/>
                </a:lnTo>
                <a:lnTo>
                  <a:pt x="272" y="0"/>
                </a:lnTo>
                <a:lnTo>
                  <a:pt x="278" y="0"/>
                </a:lnTo>
                <a:lnTo>
                  <a:pt x="305" y="0"/>
                </a:lnTo>
                <a:lnTo>
                  <a:pt x="325" y="0"/>
                </a:lnTo>
                <a:lnTo>
                  <a:pt x="345" y="0"/>
                </a:lnTo>
                <a:lnTo>
                  <a:pt x="364" y="0"/>
                </a:lnTo>
                <a:lnTo>
                  <a:pt x="364" y="7"/>
                </a:lnTo>
                <a:lnTo>
                  <a:pt x="371" y="7"/>
                </a:lnTo>
                <a:lnTo>
                  <a:pt x="378" y="15"/>
                </a:lnTo>
                <a:lnTo>
                  <a:pt x="384" y="15"/>
                </a:lnTo>
                <a:lnTo>
                  <a:pt x="378" y="15"/>
                </a:lnTo>
                <a:lnTo>
                  <a:pt x="384" y="15"/>
                </a:lnTo>
                <a:lnTo>
                  <a:pt x="384" y="22"/>
                </a:lnTo>
                <a:lnTo>
                  <a:pt x="391" y="22"/>
                </a:lnTo>
                <a:lnTo>
                  <a:pt x="384" y="29"/>
                </a:lnTo>
                <a:lnTo>
                  <a:pt x="384" y="37"/>
                </a:lnTo>
                <a:lnTo>
                  <a:pt x="384" y="44"/>
                </a:lnTo>
                <a:lnTo>
                  <a:pt x="384" y="51"/>
                </a:lnTo>
                <a:lnTo>
                  <a:pt x="384" y="58"/>
                </a:lnTo>
                <a:lnTo>
                  <a:pt x="391" y="66"/>
                </a:lnTo>
                <a:lnTo>
                  <a:pt x="391" y="73"/>
                </a:lnTo>
                <a:lnTo>
                  <a:pt x="398" y="80"/>
                </a:lnTo>
                <a:lnTo>
                  <a:pt x="398" y="88"/>
                </a:lnTo>
                <a:lnTo>
                  <a:pt x="398" y="95"/>
                </a:lnTo>
                <a:lnTo>
                  <a:pt x="411" y="102"/>
                </a:lnTo>
                <a:lnTo>
                  <a:pt x="418" y="102"/>
                </a:lnTo>
                <a:lnTo>
                  <a:pt x="424" y="109"/>
                </a:lnTo>
                <a:lnTo>
                  <a:pt x="424" y="117"/>
                </a:lnTo>
                <a:lnTo>
                  <a:pt x="437" y="117"/>
                </a:lnTo>
                <a:lnTo>
                  <a:pt x="444" y="124"/>
                </a:lnTo>
                <a:lnTo>
                  <a:pt x="451" y="131"/>
                </a:lnTo>
                <a:lnTo>
                  <a:pt x="451" y="139"/>
                </a:lnTo>
                <a:lnTo>
                  <a:pt x="457" y="139"/>
                </a:lnTo>
                <a:lnTo>
                  <a:pt x="457" y="146"/>
                </a:lnTo>
                <a:lnTo>
                  <a:pt x="457" y="153"/>
                </a:lnTo>
                <a:lnTo>
                  <a:pt x="457" y="168"/>
                </a:lnTo>
                <a:lnTo>
                  <a:pt x="464" y="175"/>
                </a:lnTo>
                <a:lnTo>
                  <a:pt x="471" y="175"/>
                </a:lnTo>
                <a:lnTo>
                  <a:pt x="471" y="168"/>
                </a:lnTo>
                <a:lnTo>
                  <a:pt x="477" y="161"/>
                </a:lnTo>
                <a:lnTo>
                  <a:pt x="484" y="161"/>
                </a:lnTo>
                <a:lnTo>
                  <a:pt x="490" y="168"/>
                </a:lnTo>
                <a:lnTo>
                  <a:pt x="497" y="168"/>
                </a:lnTo>
                <a:lnTo>
                  <a:pt x="510" y="175"/>
                </a:lnTo>
                <a:lnTo>
                  <a:pt x="510" y="182"/>
                </a:lnTo>
                <a:lnTo>
                  <a:pt x="504" y="182"/>
                </a:lnTo>
                <a:lnTo>
                  <a:pt x="504" y="190"/>
                </a:lnTo>
                <a:lnTo>
                  <a:pt x="504" y="197"/>
                </a:lnTo>
                <a:lnTo>
                  <a:pt x="497" y="204"/>
                </a:lnTo>
                <a:lnTo>
                  <a:pt x="490" y="219"/>
                </a:lnTo>
                <a:lnTo>
                  <a:pt x="490" y="226"/>
                </a:lnTo>
                <a:lnTo>
                  <a:pt x="484" y="226"/>
                </a:lnTo>
                <a:lnTo>
                  <a:pt x="490" y="234"/>
                </a:lnTo>
                <a:lnTo>
                  <a:pt x="490" y="241"/>
                </a:lnTo>
                <a:lnTo>
                  <a:pt x="497" y="241"/>
                </a:lnTo>
                <a:lnTo>
                  <a:pt x="497" y="248"/>
                </a:lnTo>
                <a:lnTo>
                  <a:pt x="504" y="248"/>
                </a:lnTo>
                <a:lnTo>
                  <a:pt x="510" y="255"/>
                </a:lnTo>
                <a:lnTo>
                  <a:pt x="517" y="263"/>
                </a:lnTo>
                <a:lnTo>
                  <a:pt x="524" y="263"/>
                </a:lnTo>
                <a:lnTo>
                  <a:pt x="524" y="270"/>
                </a:lnTo>
                <a:lnTo>
                  <a:pt x="530" y="270"/>
                </a:lnTo>
                <a:lnTo>
                  <a:pt x="537" y="270"/>
                </a:lnTo>
                <a:lnTo>
                  <a:pt x="543" y="277"/>
                </a:lnTo>
                <a:lnTo>
                  <a:pt x="550" y="277"/>
                </a:lnTo>
                <a:lnTo>
                  <a:pt x="550" y="285"/>
                </a:lnTo>
                <a:lnTo>
                  <a:pt x="557" y="292"/>
                </a:lnTo>
                <a:lnTo>
                  <a:pt x="563" y="292"/>
                </a:lnTo>
                <a:lnTo>
                  <a:pt x="563" y="299"/>
                </a:lnTo>
                <a:lnTo>
                  <a:pt x="563" y="314"/>
                </a:lnTo>
                <a:lnTo>
                  <a:pt x="570" y="314"/>
                </a:lnTo>
                <a:lnTo>
                  <a:pt x="570" y="321"/>
                </a:lnTo>
                <a:lnTo>
                  <a:pt x="570" y="328"/>
                </a:lnTo>
                <a:lnTo>
                  <a:pt x="563" y="328"/>
                </a:lnTo>
                <a:lnTo>
                  <a:pt x="570" y="336"/>
                </a:lnTo>
                <a:lnTo>
                  <a:pt x="570" y="343"/>
                </a:lnTo>
                <a:lnTo>
                  <a:pt x="577" y="350"/>
                </a:lnTo>
                <a:lnTo>
                  <a:pt x="577" y="358"/>
                </a:lnTo>
                <a:lnTo>
                  <a:pt x="583" y="358"/>
                </a:lnTo>
                <a:lnTo>
                  <a:pt x="590" y="358"/>
                </a:lnTo>
                <a:lnTo>
                  <a:pt x="583" y="350"/>
                </a:lnTo>
                <a:lnTo>
                  <a:pt x="590" y="350"/>
                </a:lnTo>
                <a:lnTo>
                  <a:pt x="590" y="358"/>
                </a:lnTo>
                <a:lnTo>
                  <a:pt x="596" y="358"/>
                </a:lnTo>
                <a:lnTo>
                  <a:pt x="603" y="365"/>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11" name="Freeform 79"/>
          <p:cNvSpPr>
            <a:spLocks noEditPoints="1"/>
          </p:cNvSpPr>
          <p:nvPr/>
        </p:nvSpPr>
        <p:spPr bwMode="auto">
          <a:xfrm>
            <a:off x="7151688" y="2759075"/>
            <a:ext cx="822325" cy="331788"/>
          </a:xfrm>
          <a:custGeom>
            <a:avLst/>
            <a:gdLst>
              <a:gd name="T0" fmla="*/ 7177 w 802"/>
              <a:gd name="T1" fmla="*/ 170809 h 270"/>
              <a:gd name="T2" fmla="*/ 26659 w 802"/>
              <a:gd name="T3" fmla="*/ 162207 h 270"/>
              <a:gd name="T4" fmla="*/ 41014 w 802"/>
              <a:gd name="T5" fmla="*/ 135173 h 270"/>
              <a:gd name="T6" fmla="*/ 67673 w 802"/>
              <a:gd name="T7" fmla="*/ 126571 h 270"/>
              <a:gd name="T8" fmla="*/ 95357 w 802"/>
              <a:gd name="T9" fmla="*/ 116740 h 270"/>
              <a:gd name="T10" fmla="*/ 115864 w 802"/>
              <a:gd name="T11" fmla="*/ 99536 h 270"/>
              <a:gd name="T12" fmla="*/ 129193 w 802"/>
              <a:gd name="T13" fmla="*/ 81104 h 270"/>
              <a:gd name="T14" fmla="*/ 155852 w 802"/>
              <a:gd name="T15" fmla="*/ 62671 h 270"/>
              <a:gd name="T16" fmla="*/ 170207 w 802"/>
              <a:gd name="T17" fmla="*/ 72502 h 270"/>
              <a:gd name="T18" fmla="*/ 196866 w 802"/>
              <a:gd name="T19" fmla="*/ 54069 h 270"/>
              <a:gd name="T20" fmla="*/ 217373 w 802"/>
              <a:gd name="T21" fmla="*/ 54069 h 270"/>
              <a:gd name="T22" fmla="*/ 237880 w 802"/>
              <a:gd name="T23" fmla="*/ 27035 h 270"/>
              <a:gd name="T24" fmla="*/ 318882 w 802"/>
              <a:gd name="T25" fmla="*/ 0 h 270"/>
              <a:gd name="T26" fmla="*/ 400909 w 802"/>
              <a:gd name="T27" fmla="*/ 0 h 270"/>
              <a:gd name="T28" fmla="*/ 482936 w 802"/>
              <a:gd name="T29" fmla="*/ 0 h 270"/>
              <a:gd name="T30" fmla="*/ 556761 w 802"/>
              <a:gd name="T31" fmla="*/ 0 h 270"/>
              <a:gd name="T32" fmla="*/ 652118 w 802"/>
              <a:gd name="T33" fmla="*/ 0 h 270"/>
              <a:gd name="T34" fmla="*/ 726968 w 802"/>
              <a:gd name="T35" fmla="*/ 0 h 270"/>
              <a:gd name="T36" fmla="*/ 775159 w 802"/>
              <a:gd name="T37" fmla="*/ 9831 h 270"/>
              <a:gd name="T38" fmla="*/ 781311 w 802"/>
              <a:gd name="T39" fmla="*/ 18433 h 270"/>
              <a:gd name="T40" fmla="*/ 788489 w 802"/>
              <a:gd name="T41" fmla="*/ 54069 h 270"/>
              <a:gd name="T42" fmla="*/ 781311 w 802"/>
              <a:gd name="T43" fmla="*/ 45467 h 270"/>
              <a:gd name="T44" fmla="*/ 754652 w 802"/>
              <a:gd name="T45" fmla="*/ 54069 h 270"/>
              <a:gd name="T46" fmla="*/ 734146 w 802"/>
              <a:gd name="T47" fmla="*/ 62671 h 270"/>
              <a:gd name="T48" fmla="*/ 706461 w 802"/>
              <a:gd name="T49" fmla="*/ 54069 h 270"/>
              <a:gd name="T50" fmla="*/ 706461 w 802"/>
              <a:gd name="T51" fmla="*/ 36865 h 270"/>
              <a:gd name="T52" fmla="*/ 706461 w 802"/>
              <a:gd name="T53" fmla="*/ 81104 h 270"/>
              <a:gd name="T54" fmla="*/ 767982 w 802"/>
              <a:gd name="T55" fmla="*/ 72502 h 270"/>
              <a:gd name="T56" fmla="*/ 760804 w 802"/>
              <a:gd name="T57" fmla="*/ 108138 h 270"/>
              <a:gd name="T58" fmla="*/ 788489 w 802"/>
              <a:gd name="T59" fmla="*/ 81104 h 270"/>
              <a:gd name="T60" fmla="*/ 781311 w 802"/>
              <a:gd name="T61" fmla="*/ 116740 h 270"/>
              <a:gd name="T62" fmla="*/ 726968 w 802"/>
              <a:gd name="T63" fmla="*/ 135173 h 270"/>
              <a:gd name="T64" fmla="*/ 713639 w 802"/>
              <a:gd name="T65" fmla="*/ 126571 h 270"/>
              <a:gd name="T66" fmla="*/ 685954 w 802"/>
              <a:gd name="T67" fmla="*/ 143775 h 270"/>
              <a:gd name="T68" fmla="*/ 726968 w 802"/>
              <a:gd name="T69" fmla="*/ 152377 h 270"/>
              <a:gd name="T70" fmla="*/ 713639 w 802"/>
              <a:gd name="T71" fmla="*/ 189242 h 270"/>
              <a:gd name="T72" fmla="*/ 672625 w 802"/>
              <a:gd name="T73" fmla="*/ 179411 h 270"/>
              <a:gd name="T74" fmla="*/ 713639 w 802"/>
              <a:gd name="T75" fmla="*/ 206446 h 270"/>
              <a:gd name="T76" fmla="*/ 734146 w 802"/>
              <a:gd name="T77" fmla="*/ 197844 h 270"/>
              <a:gd name="T78" fmla="*/ 713639 w 802"/>
              <a:gd name="T79" fmla="*/ 224879 h 270"/>
              <a:gd name="T80" fmla="*/ 666473 w 802"/>
              <a:gd name="T81" fmla="*/ 233480 h 270"/>
              <a:gd name="T82" fmla="*/ 625459 w 802"/>
              <a:gd name="T83" fmla="*/ 269117 h 270"/>
              <a:gd name="T84" fmla="*/ 591623 w 802"/>
              <a:gd name="T85" fmla="*/ 296151 h 270"/>
              <a:gd name="T86" fmla="*/ 530102 w 802"/>
              <a:gd name="T87" fmla="*/ 323186 h 270"/>
              <a:gd name="T88" fmla="*/ 408086 w 802"/>
              <a:gd name="T89" fmla="*/ 216277 h 270"/>
              <a:gd name="T90" fmla="*/ 333236 w 802"/>
              <a:gd name="T91" fmla="*/ 197844 h 270"/>
              <a:gd name="T92" fmla="*/ 305552 w 802"/>
              <a:gd name="T93" fmla="*/ 189242 h 270"/>
              <a:gd name="T94" fmla="*/ 230702 w 802"/>
              <a:gd name="T95" fmla="*/ 170809 h 270"/>
              <a:gd name="T96" fmla="*/ 183536 w 802"/>
              <a:gd name="T97" fmla="*/ 170809 h 270"/>
              <a:gd name="T98" fmla="*/ 155852 w 802"/>
              <a:gd name="T99" fmla="*/ 179411 h 270"/>
              <a:gd name="T100" fmla="*/ 122016 w 802"/>
              <a:gd name="T101" fmla="*/ 189242 h 270"/>
              <a:gd name="T102" fmla="*/ 775159 w 802"/>
              <a:gd name="T103" fmla="*/ 0 h 270"/>
              <a:gd name="T104" fmla="*/ 775159 w 802"/>
              <a:gd name="T105" fmla="*/ 0 h 270"/>
              <a:gd name="T106" fmla="*/ 815148 w 802"/>
              <a:gd name="T107" fmla="*/ 99536 h 270"/>
              <a:gd name="T108" fmla="*/ 822325 w 802"/>
              <a:gd name="T109" fmla="*/ 108138 h 270"/>
              <a:gd name="T110" fmla="*/ 794641 w 802"/>
              <a:gd name="T111" fmla="*/ 170809 h 270"/>
              <a:gd name="T112" fmla="*/ 822325 w 802"/>
              <a:gd name="T113" fmla="*/ 108138 h 270"/>
              <a:gd name="T114" fmla="*/ 794641 w 802"/>
              <a:gd name="T115" fmla="*/ 170809 h 270"/>
              <a:gd name="T116" fmla="*/ 720816 w 802"/>
              <a:gd name="T117" fmla="*/ 242082 h 270"/>
              <a:gd name="T118" fmla="*/ 740298 w 802"/>
              <a:gd name="T119" fmla="*/ 216277 h 27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02"/>
              <a:gd name="T181" fmla="*/ 0 h 270"/>
              <a:gd name="T182" fmla="*/ 802 w 802"/>
              <a:gd name="T183" fmla="*/ 270 h 27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02" h="270">
                <a:moveTo>
                  <a:pt x="33" y="161"/>
                </a:moveTo>
                <a:lnTo>
                  <a:pt x="20" y="161"/>
                </a:lnTo>
                <a:lnTo>
                  <a:pt x="0" y="161"/>
                </a:lnTo>
                <a:lnTo>
                  <a:pt x="7" y="139"/>
                </a:lnTo>
                <a:lnTo>
                  <a:pt x="7" y="132"/>
                </a:lnTo>
                <a:lnTo>
                  <a:pt x="13" y="132"/>
                </a:lnTo>
                <a:lnTo>
                  <a:pt x="20" y="132"/>
                </a:lnTo>
                <a:lnTo>
                  <a:pt x="26" y="132"/>
                </a:lnTo>
                <a:lnTo>
                  <a:pt x="26" y="124"/>
                </a:lnTo>
                <a:lnTo>
                  <a:pt x="26" y="117"/>
                </a:lnTo>
                <a:lnTo>
                  <a:pt x="33" y="110"/>
                </a:lnTo>
                <a:lnTo>
                  <a:pt x="40" y="110"/>
                </a:lnTo>
                <a:lnTo>
                  <a:pt x="46" y="103"/>
                </a:lnTo>
                <a:lnTo>
                  <a:pt x="53" y="103"/>
                </a:lnTo>
                <a:lnTo>
                  <a:pt x="60" y="103"/>
                </a:lnTo>
                <a:lnTo>
                  <a:pt x="66" y="103"/>
                </a:lnTo>
                <a:lnTo>
                  <a:pt x="73" y="103"/>
                </a:lnTo>
                <a:lnTo>
                  <a:pt x="79" y="95"/>
                </a:lnTo>
                <a:lnTo>
                  <a:pt x="86" y="95"/>
                </a:lnTo>
                <a:lnTo>
                  <a:pt x="93" y="95"/>
                </a:lnTo>
                <a:lnTo>
                  <a:pt x="99" y="88"/>
                </a:lnTo>
                <a:lnTo>
                  <a:pt x="106" y="88"/>
                </a:lnTo>
                <a:lnTo>
                  <a:pt x="106" y="81"/>
                </a:lnTo>
                <a:lnTo>
                  <a:pt x="113" y="81"/>
                </a:lnTo>
                <a:lnTo>
                  <a:pt x="119" y="81"/>
                </a:lnTo>
                <a:lnTo>
                  <a:pt x="126" y="81"/>
                </a:lnTo>
                <a:lnTo>
                  <a:pt x="133" y="73"/>
                </a:lnTo>
                <a:lnTo>
                  <a:pt x="126" y="66"/>
                </a:lnTo>
                <a:lnTo>
                  <a:pt x="133" y="66"/>
                </a:lnTo>
                <a:lnTo>
                  <a:pt x="139" y="66"/>
                </a:lnTo>
                <a:lnTo>
                  <a:pt x="139" y="59"/>
                </a:lnTo>
                <a:lnTo>
                  <a:pt x="152" y="51"/>
                </a:lnTo>
                <a:lnTo>
                  <a:pt x="159" y="51"/>
                </a:lnTo>
                <a:lnTo>
                  <a:pt x="159" y="59"/>
                </a:lnTo>
                <a:lnTo>
                  <a:pt x="159" y="66"/>
                </a:lnTo>
                <a:lnTo>
                  <a:pt x="166" y="59"/>
                </a:lnTo>
                <a:lnTo>
                  <a:pt x="172" y="51"/>
                </a:lnTo>
                <a:lnTo>
                  <a:pt x="179" y="51"/>
                </a:lnTo>
                <a:lnTo>
                  <a:pt x="186" y="44"/>
                </a:lnTo>
                <a:lnTo>
                  <a:pt x="192" y="44"/>
                </a:lnTo>
                <a:lnTo>
                  <a:pt x="199" y="44"/>
                </a:lnTo>
                <a:lnTo>
                  <a:pt x="199" y="51"/>
                </a:lnTo>
                <a:lnTo>
                  <a:pt x="205" y="51"/>
                </a:lnTo>
                <a:lnTo>
                  <a:pt x="212" y="44"/>
                </a:lnTo>
                <a:lnTo>
                  <a:pt x="219" y="30"/>
                </a:lnTo>
                <a:lnTo>
                  <a:pt x="225" y="22"/>
                </a:lnTo>
                <a:lnTo>
                  <a:pt x="239" y="22"/>
                </a:lnTo>
                <a:lnTo>
                  <a:pt x="232" y="22"/>
                </a:lnTo>
                <a:lnTo>
                  <a:pt x="239" y="8"/>
                </a:lnTo>
                <a:lnTo>
                  <a:pt x="239" y="0"/>
                </a:lnTo>
                <a:lnTo>
                  <a:pt x="272" y="0"/>
                </a:lnTo>
                <a:lnTo>
                  <a:pt x="311" y="0"/>
                </a:lnTo>
                <a:lnTo>
                  <a:pt x="318" y="0"/>
                </a:lnTo>
                <a:lnTo>
                  <a:pt x="338" y="0"/>
                </a:lnTo>
                <a:lnTo>
                  <a:pt x="351" y="0"/>
                </a:lnTo>
                <a:lnTo>
                  <a:pt x="391" y="0"/>
                </a:lnTo>
                <a:lnTo>
                  <a:pt x="418" y="0"/>
                </a:lnTo>
                <a:lnTo>
                  <a:pt x="437" y="0"/>
                </a:lnTo>
                <a:lnTo>
                  <a:pt x="464" y="0"/>
                </a:lnTo>
                <a:lnTo>
                  <a:pt x="471" y="0"/>
                </a:lnTo>
                <a:lnTo>
                  <a:pt x="504" y="0"/>
                </a:lnTo>
                <a:lnTo>
                  <a:pt x="510" y="0"/>
                </a:lnTo>
                <a:lnTo>
                  <a:pt x="530" y="8"/>
                </a:lnTo>
                <a:lnTo>
                  <a:pt x="543" y="0"/>
                </a:lnTo>
                <a:lnTo>
                  <a:pt x="570" y="0"/>
                </a:lnTo>
                <a:lnTo>
                  <a:pt x="583" y="0"/>
                </a:lnTo>
                <a:lnTo>
                  <a:pt x="597" y="0"/>
                </a:lnTo>
                <a:lnTo>
                  <a:pt x="636" y="0"/>
                </a:lnTo>
                <a:lnTo>
                  <a:pt x="650" y="0"/>
                </a:lnTo>
                <a:lnTo>
                  <a:pt x="669" y="0"/>
                </a:lnTo>
                <a:lnTo>
                  <a:pt x="703" y="0"/>
                </a:lnTo>
                <a:lnTo>
                  <a:pt x="709" y="0"/>
                </a:lnTo>
                <a:lnTo>
                  <a:pt x="722" y="0"/>
                </a:lnTo>
                <a:lnTo>
                  <a:pt x="742" y="0"/>
                </a:lnTo>
                <a:lnTo>
                  <a:pt x="749" y="0"/>
                </a:lnTo>
                <a:lnTo>
                  <a:pt x="756" y="8"/>
                </a:lnTo>
                <a:lnTo>
                  <a:pt x="749" y="8"/>
                </a:lnTo>
                <a:lnTo>
                  <a:pt x="756" y="15"/>
                </a:lnTo>
                <a:lnTo>
                  <a:pt x="762" y="22"/>
                </a:lnTo>
                <a:lnTo>
                  <a:pt x="762" y="15"/>
                </a:lnTo>
                <a:lnTo>
                  <a:pt x="762" y="22"/>
                </a:lnTo>
                <a:lnTo>
                  <a:pt x="775" y="44"/>
                </a:lnTo>
                <a:lnTo>
                  <a:pt x="775" y="51"/>
                </a:lnTo>
                <a:lnTo>
                  <a:pt x="769" y="44"/>
                </a:lnTo>
                <a:lnTo>
                  <a:pt x="762" y="37"/>
                </a:lnTo>
                <a:lnTo>
                  <a:pt x="762" y="30"/>
                </a:lnTo>
                <a:lnTo>
                  <a:pt x="756" y="30"/>
                </a:lnTo>
                <a:lnTo>
                  <a:pt x="762" y="37"/>
                </a:lnTo>
                <a:lnTo>
                  <a:pt x="756" y="44"/>
                </a:lnTo>
                <a:lnTo>
                  <a:pt x="736" y="30"/>
                </a:lnTo>
                <a:lnTo>
                  <a:pt x="742" y="44"/>
                </a:lnTo>
                <a:lnTo>
                  <a:pt x="736" y="44"/>
                </a:lnTo>
                <a:lnTo>
                  <a:pt x="729" y="37"/>
                </a:lnTo>
                <a:lnTo>
                  <a:pt x="729" y="44"/>
                </a:lnTo>
                <a:lnTo>
                  <a:pt x="709" y="51"/>
                </a:lnTo>
                <a:lnTo>
                  <a:pt x="716" y="51"/>
                </a:lnTo>
                <a:lnTo>
                  <a:pt x="709" y="59"/>
                </a:lnTo>
                <a:lnTo>
                  <a:pt x="703" y="59"/>
                </a:lnTo>
                <a:lnTo>
                  <a:pt x="696" y="51"/>
                </a:lnTo>
                <a:lnTo>
                  <a:pt x="689" y="44"/>
                </a:lnTo>
                <a:lnTo>
                  <a:pt x="696" y="30"/>
                </a:lnTo>
                <a:lnTo>
                  <a:pt x="683" y="22"/>
                </a:lnTo>
                <a:lnTo>
                  <a:pt x="669" y="22"/>
                </a:lnTo>
                <a:lnTo>
                  <a:pt x="689" y="30"/>
                </a:lnTo>
                <a:lnTo>
                  <a:pt x="689" y="37"/>
                </a:lnTo>
                <a:lnTo>
                  <a:pt x="689" y="44"/>
                </a:lnTo>
                <a:lnTo>
                  <a:pt x="696" y="59"/>
                </a:lnTo>
                <a:lnTo>
                  <a:pt x="689" y="66"/>
                </a:lnTo>
                <a:lnTo>
                  <a:pt x="716" y="59"/>
                </a:lnTo>
                <a:lnTo>
                  <a:pt x="722" y="66"/>
                </a:lnTo>
                <a:lnTo>
                  <a:pt x="736" y="59"/>
                </a:lnTo>
                <a:lnTo>
                  <a:pt x="749" y="59"/>
                </a:lnTo>
                <a:lnTo>
                  <a:pt x="756" y="66"/>
                </a:lnTo>
                <a:lnTo>
                  <a:pt x="749" y="81"/>
                </a:lnTo>
                <a:lnTo>
                  <a:pt x="749" y="88"/>
                </a:lnTo>
                <a:lnTo>
                  <a:pt x="742" y="88"/>
                </a:lnTo>
                <a:lnTo>
                  <a:pt x="749" y="95"/>
                </a:lnTo>
                <a:lnTo>
                  <a:pt x="756" y="88"/>
                </a:lnTo>
                <a:lnTo>
                  <a:pt x="756" y="66"/>
                </a:lnTo>
                <a:lnTo>
                  <a:pt x="769" y="66"/>
                </a:lnTo>
                <a:lnTo>
                  <a:pt x="775" y="73"/>
                </a:lnTo>
                <a:lnTo>
                  <a:pt x="782" y="88"/>
                </a:lnTo>
                <a:lnTo>
                  <a:pt x="775" y="103"/>
                </a:lnTo>
                <a:lnTo>
                  <a:pt x="762" y="95"/>
                </a:lnTo>
                <a:lnTo>
                  <a:pt x="749" y="117"/>
                </a:lnTo>
                <a:lnTo>
                  <a:pt x="742" y="124"/>
                </a:lnTo>
                <a:lnTo>
                  <a:pt x="709" y="117"/>
                </a:lnTo>
                <a:lnTo>
                  <a:pt x="709" y="110"/>
                </a:lnTo>
                <a:lnTo>
                  <a:pt x="716" y="110"/>
                </a:lnTo>
                <a:lnTo>
                  <a:pt x="716" y="103"/>
                </a:lnTo>
                <a:lnTo>
                  <a:pt x="709" y="103"/>
                </a:lnTo>
                <a:lnTo>
                  <a:pt x="696" y="103"/>
                </a:lnTo>
                <a:lnTo>
                  <a:pt x="696" y="117"/>
                </a:lnTo>
                <a:lnTo>
                  <a:pt x="689" y="117"/>
                </a:lnTo>
                <a:lnTo>
                  <a:pt x="656" y="103"/>
                </a:lnTo>
                <a:lnTo>
                  <a:pt x="669" y="117"/>
                </a:lnTo>
                <a:lnTo>
                  <a:pt x="689" y="124"/>
                </a:lnTo>
                <a:lnTo>
                  <a:pt x="703" y="132"/>
                </a:lnTo>
                <a:lnTo>
                  <a:pt x="703" y="124"/>
                </a:lnTo>
                <a:lnTo>
                  <a:pt x="709" y="124"/>
                </a:lnTo>
                <a:lnTo>
                  <a:pt x="709" y="132"/>
                </a:lnTo>
                <a:lnTo>
                  <a:pt x="696" y="139"/>
                </a:lnTo>
                <a:lnTo>
                  <a:pt x="703" y="146"/>
                </a:lnTo>
                <a:lnTo>
                  <a:pt x="696" y="154"/>
                </a:lnTo>
                <a:lnTo>
                  <a:pt x="676" y="161"/>
                </a:lnTo>
                <a:lnTo>
                  <a:pt x="669" y="154"/>
                </a:lnTo>
                <a:lnTo>
                  <a:pt x="663" y="146"/>
                </a:lnTo>
                <a:lnTo>
                  <a:pt x="656" y="146"/>
                </a:lnTo>
                <a:lnTo>
                  <a:pt x="656" y="154"/>
                </a:lnTo>
                <a:lnTo>
                  <a:pt x="663" y="154"/>
                </a:lnTo>
                <a:lnTo>
                  <a:pt x="676" y="161"/>
                </a:lnTo>
                <a:lnTo>
                  <a:pt x="696" y="168"/>
                </a:lnTo>
                <a:lnTo>
                  <a:pt x="696" y="161"/>
                </a:lnTo>
                <a:lnTo>
                  <a:pt x="709" y="161"/>
                </a:lnTo>
                <a:lnTo>
                  <a:pt x="716" y="154"/>
                </a:lnTo>
                <a:lnTo>
                  <a:pt x="716" y="161"/>
                </a:lnTo>
                <a:lnTo>
                  <a:pt x="722" y="161"/>
                </a:lnTo>
                <a:lnTo>
                  <a:pt x="729" y="161"/>
                </a:lnTo>
                <a:lnTo>
                  <a:pt x="716" y="183"/>
                </a:lnTo>
                <a:lnTo>
                  <a:pt x="696" y="183"/>
                </a:lnTo>
                <a:lnTo>
                  <a:pt x="663" y="190"/>
                </a:lnTo>
                <a:lnTo>
                  <a:pt x="650" y="183"/>
                </a:lnTo>
                <a:lnTo>
                  <a:pt x="656" y="190"/>
                </a:lnTo>
                <a:lnTo>
                  <a:pt x="650" y="190"/>
                </a:lnTo>
                <a:lnTo>
                  <a:pt x="616" y="212"/>
                </a:lnTo>
                <a:lnTo>
                  <a:pt x="610" y="219"/>
                </a:lnTo>
                <a:lnTo>
                  <a:pt x="610" y="212"/>
                </a:lnTo>
                <a:lnTo>
                  <a:pt x="610" y="219"/>
                </a:lnTo>
                <a:lnTo>
                  <a:pt x="597" y="227"/>
                </a:lnTo>
                <a:lnTo>
                  <a:pt x="583" y="241"/>
                </a:lnTo>
                <a:lnTo>
                  <a:pt x="583" y="248"/>
                </a:lnTo>
                <a:lnTo>
                  <a:pt x="577" y="241"/>
                </a:lnTo>
                <a:lnTo>
                  <a:pt x="577" y="256"/>
                </a:lnTo>
                <a:lnTo>
                  <a:pt x="570" y="263"/>
                </a:lnTo>
                <a:lnTo>
                  <a:pt x="524" y="270"/>
                </a:lnTo>
                <a:lnTo>
                  <a:pt x="517" y="263"/>
                </a:lnTo>
                <a:lnTo>
                  <a:pt x="477" y="227"/>
                </a:lnTo>
                <a:lnTo>
                  <a:pt x="444" y="197"/>
                </a:lnTo>
                <a:lnTo>
                  <a:pt x="424" y="176"/>
                </a:lnTo>
                <a:lnTo>
                  <a:pt x="398" y="176"/>
                </a:lnTo>
                <a:lnTo>
                  <a:pt x="365" y="176"/>
                </a:lnTo>
                <a:lnTo>
                  <a:pt x="345" y="176"/>
                </a:lnTo>
                <a:lnTo>
                  <a:pt x="318" y="176"/>
                </a:lnTo>
                <a:lnTo>
                  <a:pt x="325" y="161"/>
                </a:lnTo>
                <a:lnTo>
                  <a:pt x="318" y="161"/>
                </a:lnTo>
                <a:lnTo>
                  <a:pt x="311" y="154"/>
                </a:lnTo>
                <a:lnTo>
                  <a:pt x="311" y="146"/>
                </a:lnTo>
                <a:lnTo>
                  <a:pt x="298" y="154"/>
                </a:lnTo>
                <a:lnTo>
                  <a:pt x="298" y="146"/>
                </a:lnTo>
                <a:lnTo>
                  <a:pt x="272" y="139"/>
                </a:lnTo>
                <a:lnTo>
                  <a:pt x="232" y="139"/>
                </a:lnTo>
                <a:lnTo>
                  <a:pt x="225" y="139"/>
                </a:lnTo>
                <a:lnTo>
                  <a:pt x="212" y="139"/>
                </a:lnTo>
                <a:lnTo>
                  <a:pt x="192" y="139"/>
                </a:lnTo>
                <a:lnTo>
                  <a:pt x="186" y="139"/>
                </a:lnTo>
                <a:lnTo>
                  <a:pt x="179" y="139"/>
                </a:lnTo>
                <a:lnTo>
                  <a:pt x="172" y="139"/>
                </a:lnTo>
                <a:lnTo>
                  <a:pt x="166" y="139"/>
                </a:lnTo>
                <a:lnTo>
                  <a:pt x="159" y="146"/>
                </a:lnTo>
                <a:lnTo>
                  <a:pt x="152" y="146"/>
                </a:lnTo>
                <a:lnTo>
                  <a:pt x="146" y="146"/>
                </a:lnTo>
                <a:lnTo>
                  <a:pt x="139" y="146"/>
                </a:lnTo>
                <a:lnTo>
                  <a:pt x="133" y="154"/>
                </a:lnTo>
                <a:lnTo>
                  <a:pt x="119" y="154"/>
                </a:lnTo>
                <a:lnTo>
                  <a:pt x="113" y="161"/>
                </a:lnTo>
                <a:lnTo>
                  <a:pt x="73" y="161"/>
                </a:lnTo>
                <a:lnTo>
                  <a:pt x="33" y="161"/>
                </a:lnTo>
                <a:close/>
                <a:moveTo>
                  <a:pt x="756" y="0"/>
                </a:moveTo>
                <a:lnTo>
                  <a:pt x="762" y="0"/>
                </a:lnTo>
                <a:lnTo>
                  <a:pt x="762" y="8"/>
                </a:lnTo>
                <a:lnTo>
                  <a:pt x="756" y="8"/>
                </a:lnTo>
                <a:lnTo>
                  <a:pt x="756" y="0"/>
                </a:lnTo>
                <a:close/>
                <a:moveTo>
                  <a:pt x="762" y="0"/>
                </a:moveTo>
                <a:lnTo>
                  <a:pt x="769" y="0"/>
                </a:lnTo>
                <a:lnTo>
                  <a:pt x="775" y="37"/>
                </a:lnTo>
                <a:lnTo>
                  <a:pt x="795" y="81"/>
                </a:lnTo>
                <a:lnTo>
                  <a:pt x="782" y="51"/>
                </a:lnTo>
                <a:lnTo>
                  <a:pt x="775" y="37"/>
                </a:lnTo>
                <a:lnTo>
                  <a:pt x="762" y="0"/>
                </a:lnTo>
                <a:close/>
                <a:moveTo>
                  <a:pt x="802" y="88"/>
                </a:moveTo>
                <a:lnTo>
                  <a:pt x="795" y="81"/>
                </a:lnTo>
                <a:lnTo>
                  <a:pt x="802" y="95"/>
                </a:lnTo>
                <a:lnTo>
                  <a:pt x="795" y="132"/>
                </a:lnTo>
                <a:lnTo>
                  <a:pt x="775" y="139"/>
                </a:lnTo>
                <a:lnTo>
                  <a:pt x="782" y="132"/>
                </a:lnTo>
                <a:lnTo>
                  <a:pt x="802" y="132"/>
                </a:lnTo>
                <a:lnTo>
                  <a:pt x="802" y="103"/>
                </a:lnTo>
                <a:lnTo>
                  <a:pt x="802" y="88"/>
                </a:lnTo>
                <a:close/>
                <a:moveTo>
                  <a:pt x="756" y="154"/>
                </a:moveTo>
                <a:lnTo>
                  <a:pt x="756" y="146"/>
                </a:lnTo>
                <a:lnTo>
                  <a:pt x="769" y="139"/>
                </a:lnTo>
                <a:lnTo>
                  <a:pt x="775" y="139"/>
                </a:lnTo>
                <a:lnTo>
                  <a:pt x="762" y="146"/>
                </a:lnTo>
                <a:lnTo>
                  <a:pt x="756" y="154"/>
                </a:lnTo>
                <a:close/>
                <a:moveTo>
                  <a:pt x="709" y="197"/>
                </a:moveTo>
                <a:lnTo>
                  <a:pt x="703" y="197"/>
                </a:lnTo>
                <a:lnTo>
                  <a:pt x="709" y="197"/>
                </a:lnTo>
                <a:lnTo>
                  <a:pt x="709" y="190"/>
                </a:lnTo>
                <a:lnTo>
                  <a:pt x="716" y="183"/>
                </a:lnTo>
                <a:lnTo>
                  <a:pt x="722" y="176"/>
                </a:lnTo>
                <a:lnTo>
                  <a:pt x="729" y="168"/>
                </a:lnTo>
                <a:lnTo>
                  <a:pt x="716" y="190"/>
                </a:lnTo>
                <a:lnTo>
                  <a:pt x="709" y="197"/>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12" name="Freeform 80"/>
          <p:cNvSpPr>
            <a:spLocks/>
          </p:cNvSpPr>
          <p:nvPr/>
        </p:nvSpPr>
        <p:spPr bwMode="auto">
          <a:xfrm>
            <a:off x="6591300" y="2751138"/>
            <a:ext cx="811213" cy="206375"/>
          </a:xfrm>
          <a:custGeom>
            <a:avLst/>
            <a:gdLst>
              <a:gd name="T0" fmla="*/ 586047 w 789"/>
              <a:gd name="T1" fmla="*/ 160923 h 168"/>
              <a:gd name="T2" fmla="*/ 572681 w 789"/>
              <a:gd name="T3" fmla="*/ 170751 h 168"/>
              <a:gd name="T4" fmla="*/ 559316 w 789"/>
              <a:gd name="T5" fmla="*/ 206375 h 168"/>
              <a:gd name="T6" fmla="*/ 497626 w 789"/>
              <a:gd name="T7" fmla="*/ 206375 h 168"/>
              <a:gd name="T8" fmla="*/ 457528 w 789"/>
              <a:gd name="T9" fmla="*/ 206375 h 168"/>
              <a:gd name="T10" fmla="*/ 375276 w 789"/>
              <a:gd name="T11" fmla="*/ 206375 h 168"/>
              <a:gd name="T12" fmla="*/ 293024 w 789"/>
              <a:gd name="T13" fmla="*/ 197776 h 168"/>
              <a:gd name="T14" fmla="*/ 198434 w 789"/>
              <a:gd name="T15" fmla="*/ 197776 h 168"/>
              <a:gd name="T16" fmla="*/ 143941 w 789"/>
              <a:gd name="T17" fmla="*/ 206375 h 168"/>
              <a:gd name="T18" fmla="*/ 95618 w 789"/>
              <a:gd name="T19" fmla="*/ 206375 h 168"/>
              <a:gd name="T20" fmla="*/ 0 w 789"/>
              <a:gd name="T21" fmla="*/ 206375 h 168"/>
              <a:gd name="T22" fmla="*/ 14394 w 789"/>
              <a:gd name="T23" fmla="*/ 187949 h 168"/>
              <a:gd name="T24" fmla="*/ 27760 w 789"/>
              <a:gd name="T25" fmla="*/ 179350 h 168"/>
              <a:gd name="T26" fmla="*/ 14394 w 789"/>
              <a:gd name="T27" fmla="*/ 160923 h 168"/>
              <a:gd name="T28" fmla="*/ 14394 w 789"/>
              <a:gd name="T29" fmla="*/ 152324 h 168"/>
              <a:gd name="T30" fmla="*/ 27760 w 789"/>
              <a:gd name="T31" fmla="*/ 152324 h 168"/>
              <a:gd name="T32" fmla="*/ 27760 w 789"/>
              <a:gd name="T33" fmla="*/ 135126 h 168"/>
              <a:gd name="T34" fmla="*/ 34957 w 789"/>
              <a:gd name="T35" fmla="*/ 135126 h 168"/>
              <a:gd name="T36" fmla="*/ 48323 w 789"/>
              <a:gd name="T37" fmla="*/ 125299 h 168"/>
              <a:gd name="T38" fmla="*/ 34957 w 789"/>
              <a:gd name="T39" fmla="*/ 116700 h 168"/>
              <a:gd name="T40" fmla="*/ 54492 w 789"/>
              <a:gd name="T41" fmla="*/ 98274 h 168"/>
              <a:gd name="T42" fmla="*/ 54492 w 789"/>
              <a:gd name="T43" fmla="*/ 98274 h 168"/>
              <a:gd name="T44" fmla="*/ 54492 w 789"/>
              <a:gd name="T45" fmla="*/ 81076 h 168"/>
              <a:gd name="T46" fmla="*/ 68886 w 789"/>
              <a:gd name="T47" fmla="*/ 62650 h 168"/>
              <a:gd name="T48" fmla="*/ 61689 w 789"/>
              <a:gd name="T49" fmla="*/ 45452 h 168"/>
              <a:gd name="T50" fmla="*/ 68886 w 789"/>
              <a:gd name="T51" fmla="*/ 45452 h 168"/>
              <a:gd name="T52" fmla="*/ 75055 w 789"/>
              <a:gd name="T53" fmla="*/ 27025 h 168"/>
              <a:gd name="T54" fmla="*/ 75055 w 789"/>
              <a:gd name="T55" fmla="*/ 27025 h 168"/>
              <a:gd name="T56" fmla="*/ 143941 w 789"/>
              <a:gd name="T57" fmla="*/ 18426 h 168"/>
              <a:gd name="T58" fmla="*/ 211800 w 789"/>
              <a:gd name="T59" fmla="*/ 8599 h 168"/>
              <a:gd name="T60" fmla="*/ 245729 w 789"/>
              <a:gd name="T61" fmla="*/ 0 h 168"/>
              <a:gd name="T62" fmla="*/ 300221 w 789"/>
              <a:gd name="T63" fmla="*/ 0 h 168"/>
              <a:gd name="T64" fmla="*/ 354713 w 789"/>
              <a:gd name="T65" fmla="*/ 0 h 168"/>
              <a:gd name="T66" fmla="*/ 403036 w 789"/>
              <a:gd name="T67" fmla="*/ 0 h 168"/>
              <a:gd name="T68" fmla="*/ 470894 w 789"/>
              <a:gd name="T69" fmla="*/ 0 h 168"/>
              <a:gd name="T70" fmla="*/ 566513 w 789"/>
              <a:gd name="T71" fmla="*/ 8599 h 168"/>
              <a:gd name="T72" fmla="*/ 621005 w 789"/>
              <a:gd name="T73" fmla="*/ 8599 h 168"/>
              <a:gd name="T74" fmla="*/ 661103 w 789"/>
              <a:gd name="T75" fmla="*/ 8599 h 168"/>
              <a:gd name="T76" fmla="*/ 722792 w 789"/>
              <a:gd name="T77" fmla="*/ 8599 h 168"/>
              <a:gd name="T78" fmla="*/ 763918 w 789"/>
              <a:gd name="T79" fmla="*/ 8599 h 168"/>
              <a:gd name="T80" fmla="*/ 811213 w 789"/>
              <a:gd name="T81" fmla="*/ 8599 h 168"/>
              <a:gd name="T82" fmla="*/ 797847 w 789"/>
              <a:gd name="T83" fmla="*/ 35624 h 168"/>
              <a:gd name="T84" fmla="*/ 784481 w 789"/>
              <a:gd name="T85" fmla="*/ 45452 h 168"/>
              <a:gd name="T86" fmla="*/ 763918 w 789"/>
              <a:gd name="T87" fmla="*/ 71249 h 168"/>
              <a:gd name="T88" fmla="*/ 750552 w 789"/>
              <a:gd name="T89" fmla="*/ 62650 h 168"/>
              <a:gd name="T90" fmla="*/ 729989 w 789"/>
              <a:gd name="T91" fmla="*/ 81076 h 168"/>
              <a:gd name="T92" fmla="*/ 722792 w 789"/>
              <a:gd name="T93" fmla="*/ 71249 h 168"/>
              <a:gd name="T94" fmla="*/ 702229 w 789"/>
              <a:gd name="T95" fmla="*/ 89675 h 168"/>
              <a:gd name="T96" fmla="*/ 696060 w 789"/>
              <a:gd name="T97" fmla="*/ 98274 h 168"/>
              <a:gd name="T98" fmla="*/ 675497 w 789"/>
              <a:gd name="T99" fmla="*/ 108101 h 168"/>
              <a:gd name="T100" fmla="*/ 661103 w 789"/>
              <a:gd name="T101" fmla="*/ 116700 h 168"/>
              <a:gd name="T102" fmla="*/ 640540 w 789"/>
              <a:gd name="T103" fmla="*/ 125299 h 168"/>
              <a:gd name="T104" fmla="*/ 621005 w 789"/>
              <a:gd name="T105" fmla="*/ 135126 h 168"/>
              <a:gd name="T106" fmla="*/ 600442 w 789"/>
              <a:gd name="T107" fmla="*/ 143725 h 1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89"/>
              <a:gd name="T163" fmla="*/ 0 h 168"/>
              <a:gd name="T164" fmla="*/ 789 w 789"/>
              <a:gd name="T165" fmla="*/ 168 h 16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89" h="168">
                <a:moveTo>
                  <a:pt x="577" y="117"/>
                </a:moveTo>
                <a:lnTo>
                  <a:pt x="570" y="124"/>
                </a:lnTo>
                <a:lnTo>
                  <a:pt x="570" y="131"/>
                </a:lnTo>
                <a:lnTo>
                  <a:pt x="570" y="139"/>
                </a:lnTo>
                <a:lnTo>
                  <a:pt x="564" y="139"/>
                </a:lnTo>
                <a:lnTo>
                  <a:pt x="557" y="139"/>
                </a:lnTo>
                <a:lnTo>
                  <a:pt x="551" y="139"/>
                </a:lnTo>
                <a:lnTo>
                  <a:pt x="551" y="146"/>
                </a:lnTo>
                <a:lnTo>
                  <a:pt x="544" y="168"/>
                </a:lnTo>
                <a:lnTo>
                  <a:pt x="517" y="168"/>
                </a:lnTo>
                <a:lnTo>
                  <a:pt x="504" y="168"/>
                </a:lnTo>
                <a:lnTo>
                  <a:pt x="484" y="168"/>
                </a:lnTo>
                <a:lnTo>
                  <a:pt x="458" y="168"/>
                </a:lnTo>
                <a:lnTo>
                  <a:pt x="451" y="168"/>
                </a:lnTo>
                <a:lnTo>
                  <a:pt x="445" y="168"/>
                </a:lnTo>
                <a:lnTo>
                  <a:pt x="431" y="168"/>
                </a:lnTo>
                <a:lnTo>
                  <a:pt x="405" y="168"/>
                </a:lnTo>
                <a:lnTo>
                  <a:pt x="365" y="168"/>
                </a:lnTo>
                <a:lnTo>
                  <a:pt x="325" y="168"/>
                </a:lnTo>
                <a:lnTo>
                  <a:pt x="319" y="168"/>
                </a:lnTo>
                <a:lnTo>
                  <a:pt x="285" y="161"/>
                </a:lnTo>
                <a:lnTo>
                  <a:pt x="246" y="161"/>
                </a:lnTo>
                <a:lnTo>
                  <a:pt x="213" y="161"/>
                </a:lnTo>
                <a:lnTo>
                  <a:pt x="193" y="161"/>
                </a:lnTo>
                <a:lnTo>
                  <a:pt x="193" y="168"/>
                </a:lnTo>
                <a:lnTo>
                  <a:pt x="179" y="168"/>
                </a:lnTo>
                <a:lnTo>
                  <a:pt x="140" y="168"/>
                </a:lnTo>
                <a:lnTo>
                  <a:pt x="120" y="168"/>
                </a:lnTo>
                <a:lnTo>
                  <a:pt x="100" y="168"/>
                </a:lnTo>
                <a:lnTo>
                  <a:pt x="93" y="168"/>
                </a:lnTo>
                <a:lnTo>
                  <a:pt x="60" y="168"/>
                </a:lnTo>
                <a:lnTo>
                  <a:pt x="53" y="168"/>
                </a:lnTo>
                <a:lnTo>
                  <a:pt x="0" y="168"/>
                </a:lnTo>
                <a:lnTo>
                  <a:pt x="7" y="161"/>
                </a:lnTo>
                <a:lnTo>
                  <a:pt x="14" y="161"/>
                </a:lnTo>
                <a:lnTo>
                  <a:pt x="14" y="153"/>
                </a:lnTo>
                <a:lnTo>
                  <a:pt x="20" y="153"/>
                </a:lnTo>
                <a:lnTo>
                  <a:pt x="27" y="153"/>
                </a:lnTo>
                <a:lnTo>
                  <a:pt x="27" y="146"/>
                </a:lnTo>
                <a:lnTo>
                  <a:pt x="20" y="139"/>
                </a:lnTo>
                <a:lnTo>
                  <a:pt x="14" y="139"/>
                </a:lnTo>
                <a:lnTo>
                  <a:pt x="14" y="131"/>
                </a:lnTo>
                <a:lnTo>
                  <a:pt x="20" y="131"/>
                </a:lnTo>
                <a:lnTo>
                  <a:pt x="20" y="124"/>
                </a:lnTo>
                <a:lnTo>
                  <a:pt x="14" y="124"/>
                </a:lnTo>
                <a:lnTo>
                  <a:pt x="20" y="124"/>
                </a:lnTo>
                <a:lnTo>
                  <a:pt x="20" y="117"/>
                </a:lnTo>
                <a:lnTo>
                  <a:pt x="27" y="124"/>
                </a:lnTo>
                <a:lnTo>
                  <a:pt x="34" y="124"/>
                </a:lnTo>
                <a:lnTo>
                  <a:pt x="27" y="117"/>
                </a:lnTo>
                <a:lnTo>
                  <a:pt x="27" y="110"/>
                </a:lnTo>
                <a:lnTo>
                  <a:pt x="34" y="110"/>
                </a:lnTo>
                <a:lnTo>
                  <a:pt x="40" y="110"/>
                </a:lnTo>
                <a:lnTo>
                  <a:pt x="34" y="110"/>
                </a:lnTo>
                <a:lnTo>
                  <a:pt x="34" y="102"/>
                </a:lnTo>
                <a:lnTo>
                  <a:pt x="40" y="102"/>
                </a:lnTo>
                <a:lnTo>
                  <a:pt x="47" y="102"/>
                </a:lnTo>
                <a:lnTo>
                  <a:pt x="40" y="95"/>
                </a:lnTo>
                <a:lnTo>
                  <a:pt x="40" y="102"/>
                </a:lnTo>
                <a:lnTo>
                  <a:pt x="34" y="95"/>
                </a:lnTo>
                <a:lnTo>
                  <a:pt x="40" y="88"/>
                </a:lnTo>
                <a:lnTo>
                  <a:pt x="47" y="88"/>
                </a:lnTo>
                <a:lnTo>
                  <a:pt x="53" y="80"/>
                </a:lnTo>
                <a:lnTo>
                  <a:pt x="53" y="88"/>
                </a:lnTo>
                <a:lnTo>
                  <a:pt x="60" y="80"/>
                </a:lnTo>
                <a:lnTo>
                  <a:pt x="53" y="80"/>
                </a:lnTo>
                <a:lnTo>
                  <a:pt x="53" y="73"/>
                </a:lnTo>
                <a:lnTo>
                  <a:pt x="60" y="73"/>
                </a:lnTo>
                <a:lnTo>
                  <a:pt x="53" y="66"/>
                </a:lnTo>
                <a:lnTo>
                  <a:pt x="60" y="66"/>
                </a:lnTo>
                <a:lnTo>
                  <a:pt x="60" y="58"/>
                </a:lnTo>
                <a:lnTo>
                  <a:pt x="67" y="51"/>
                </a:lnTo>
                <a:lnTo>
                  <a:pt x="67" y="44"/>
                </a:lnTo>
                <a:lnTo>
                  <a:pt x="60" y="44"/>
                </a:lnTo>
                <a:lnTo>
                  <a:pt x="60" y="37"/>
                </a:lnTo>
                <a:lnTo>
                  <a:pt x="67" y="44"/>
                </a:lnTo>
                <a:lnTo>
                  <a:pt x="73" y="37"/>
                </a:lnTo>
                <a:lnTo>
                  <a:pt x="67" y="37"/>
                </a:lnTo>
                <a:lnTo>
                  <a:pt x="67" y="29"/>
                </a:lnTo>
                <a:lnTo>
                  <a:pt x="73" y="29"/>
                </a:lnTo>
                <a:lnTo>
                  <a:pt x="73" y="22"/>
                </a:lnTo>
                <a:lnTo>
                  <a:pt x="73" y="15"/>
                </a:lnTo>
                <a:lnTo>
                  <a:pt x="80" y="15"/>
                </a:lnTo>
                <a:lnTo>
                  <a:pt x="73" y="22"/>
                </a:lnTo>
                <a:lnTo>
                  <a:pt x="80" y="22"/>
                </a:lnTo>
                <a:lnTo>
                  <a:pt x="87" y="15"/>
                </a:lnTo>
                <a:lnTo>
                  <a:pt x="140" y="15"/>
                </a:lnTo>
                <a:lnTo>
                  <a:pt x="166" y="15"/>
                </a:lnTo>
                <a:lnTo>
                  <a:pt x="206" y="15"/>
                </a:lnTo>
                <a:lnTo>
                  <a:pt x="206" y="7"/>
                </a:lnTo>
                <a:lnTo>
                  <a:pt x="206" y="0"/>
                </a:lnTo>
                <a:lnTo>
                  <a:pt x="226" y="0"/>
                </a:lnTo>
                <a:lnTo>
                  <a:pt x="239" y="0"/>
                </a:lnTo>
                <a:lnTo>
                  <a:pt x="246" y="0"/>
                </a:lnTo>
                <a:lnTo>
                  <a:pt x="272" y="0"/>
                </a:lnTo>
                <a:lnTo>
                  <a:pt x="292" y="0"/>
                </a:lnTo>
                <a:lnTo>
                  <a:pt x="299" y="0"/>
                </a:lnTo>
                <a:lnTo>
                  <a:pt x="325" y="0"/>
                </a:lnTo>
                <a:lnTo>
                  <a:pt x="345" y="0"/>
                </a:lnTo>
                <a:lnTo>
                  <a:pt x="358" y="0"/>
                </a:lnTo>
                <a:lnTo>
                  <a:pt x="378" y="0"/>
                </a:lnTo>
                <a:lnTo>
                  <a:pt x="392" y="0"/>
                </a:lnTo>
                <a:lnTo>
                  <a:pt x="411" y="0"/>
                </a:lnTo>
                <a:lnTo>
                  <a:pt x="445" y="0"/>
                </a:lnTo>
                <a:lnTo>
                  <a:pt x="458" y="0"/>
                </a:lnTo>
                <a:lnTo>
                  <a:pt x="484" y="0"/>
                </a:lnTo>
                <a:lnTo>
                  <a:pt x="504" y="7"/>
                </a:lnTo>
                <a:lnTo>
                  <a:pt x="551" y="7"/>
                </a:lnTo>
                <a:lnTo>
                  <a:pt x="570" y="7"/>
                </a:lnTo>
                <a:lnTo>
                  <a:pt x="577" y="7"/>
                </a:lnTo>
                <a:lnTo>
                  <a:pt x="604" y="7"/>
                </a:lnTo>
                <a:lnTo>
                  <a:pt x="623" y="7"/>
                </a:lnTo>
                <a:lnTo>
                  <a:pt x="637" y="7"/>
                </a:lnTo>
                <a:lnTo>
                  <a:pt x="643" y="7"/>
                </a:lnTo>
                <a:lnTo>
                  <a:pt x="663" y="7"/>
                </a:lnTo>
                <a:lnTo>
                  <a:pt x="677" y="7"/>
                </a:lnTo>
                <a:lnTo>
                  <a:pt x="703" y="7"/>
                </a:lnTo>
                <a:lnTo>
                  <a:pt x="730" y="7"/>
                </a:lnTo>
                <a:lnTo>
                  <a:pt x="736" y="7"/>
                </a:lnTo>
                <a:lnTo>
                  <a:pt x="743" y="7"/>
                </a:lnTo>
                <a:lnTo>
                  <a:pt x="763" y="7"/>
                </a:lnTo>
                <a:lnTo>
                  <a:pt x="769" y="7"/>
                </a:lnTo>
                <a:lnTo>
                  <a:pt x="789" y="7"/>
                </a:lnTo>
                <a:lnTo>
                  <a:pt x="783" y="7"/>
                </a:lnTo>
                <a:lnTo>
                  <a:pt x="783" y="15"/>
                </a:lnTo>
                <a:lnTo>
                  <a:pt x="776" y="29"/>
                </a:lnTo>
                <a:lnTo>
                  <a:pt x="783" y="29"/>
                </a:lnTo>
                <a:lnTo>
                  <a:pt x="769" y="29"/>
                </a:lnTo>
                <a:lnTo>
                  <a:pt x="763" y="37"/>
                </a:lnTo>
                <a:lnTo>
                  <a:pt x="756" y="51"/>
                </a:lnTo>
                <a:lnTo>
                  <a:pt x="749" y="58"/>
                </a:lnTo>
                <a:lnTo>
                  <a:pt x="743" y="58"/>
                </a:lnTo>
                <a:lnTo>
                  <a:pt x="743" y="51"/>
                </a:lnTo>
                <a:lnTo>
                  <a:pt x="736" y="51"/>
                </a:lnTo>
                <a:lnTo>
                  <a:pt x="730" y="51"/>
                </a:lnTo>
                <a:lnTo>
                  <a:pt x="723" y="58"/>
                </a:lnTo>
                <a:lnTo>
                  <a:pt x="716" y="58"/>
                </a:lnTo>
                <a:lnTo>
                  <a:pt x="710" y="66"/>
                </a:lnTo>
                <a:lnTo>
                  <a:pt x="703" y="73"/>
                </a:lnTo>
                <a:lnTo>
                  <a:pt x="703" y="66"/>
                </a:lnTo>
                <a:lnTo>
                  <a:pt x="703" y="58"/>
                </a:lnTo>
                <a:lnTo>
                  <a:pt x="696" y="58"/>
                </a:lnTo>
                <a:lnTo>
                  <a:pt x="683" y="66"/>
                </a:lnTo>
                <a:lnTo>
                  <a:pt x="683" y="73"/>
                </a:lnTo>
                <a:lnTo>
                  <a:pt x="677" y="73"/>
                </a:lnTo>
                <a:lnTo>
                  <a:pt x="670" y="73"/>
                </a:lnTo>
                <a:lnTo>
                  <a:pt x="677" y="80"/>
                </a:lnTo>
                <a:lnTo>
                  <a:pt x="670" y="88"/>
                </a:lnTo>
                <a:lnTo>
                  <a:pt x="663" y="88"/>
                </a:lnTo>
                <a:lnTo>
                  <a:pt x="657" y="88"/>
                </a:lnTo>
                <a:lnTo>
                  <a:pt x="650" y="88"/>
                </a:lnTo>
                <a:lnTo>
                  <a:pt x="650" y="95"/>
                </a:lnTo>
                <a:lnTo>
                  <a:pt x="643" y="95"/>
                </a:lnTo>
                <a:lnTo>
                  <a:pt x="637" y="102"/>
                </a:lnTo>
                <a:lnTo>
                  <a:pt x="630" y="102"/>
                </a:lnTo>
                <a:lnTo>
                  <a:pt x="623" y="102"/>
                </a:lnTo>
                <a:lnTo>
                  <a:pt x="617" y="110"/>
                </a:lnTo>
                <a:lnTo>
                  <a:pt x="610" y="110"/>
                </a:lnTo>
                <a:lnTo>
                  <a:pt x="604" y="110"/>
                </a:lnTo>
                <a:lnTo>
                  <a:pt x="597" y="110"/>
                </a:lnTo>
                <a:lnTo>
                  <a:pt x="590" y="110"/>
                </a:lnTo>
                <a:lnTo>
                  <a:pt x="584" y="117"/>
                </a:lnTo>
                <a:lnTo>
                  <a:pt x="577" y="117"/>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13" name="Freeform 81"/>
          <p:cNvSpPr>
            <a:spLocks/>
          </p:cNvSpPr>
          <p:nvPr/>
        </p:nvSpPr>
        <p:spPr bwMode="auto">
          <a:xfrm>
            <a:off x="6469063" y="2957513"/>
            <a:ext cx="334962" cy="581025"/>
          </a:xfrm>
          <a:custGeom>
            <a:avLst/>
            <a:gdLst>
              <a:gd name="T0" fmla="*/ 300950 w 325"/>
              <a:gd name="T1" fmla="*/ 518510 h 474"/>
              <a:gd name="T2" fmla="*/ 280337 w 325"/>
              <a:gd name="T3" fmla="*/ 563864 h 474"/>
              <a:gd name="T4" fmla="*/ 218498 w 325"/>
              <a:gd name="T5" fmla="*/ 572444 h 474"/>
              <a:gd name="T6" fmla="*/ 212314 w 325"/>
              <a:gd name="T7" fmla="*/ 572444 h 474"/>
              <a:gd name="T8" fmla="*/ 184487 w 325"/>
              <a:gd name="T9" fmla="*/ 572444 h 474"/>
              <a:gd name="T10" fmla="*/ 184487 w 325"/>
              <a:gd name="T11" fmla="*/ 554058 h 474"/>
              <a:gd name="T12" fmla="*/ 171088 w 325"/>
              <a:gd name="T13" fmla="*/ 536897 h 474"/>
              <a:gd name="T14" fmla="*/ 177272 w 325"/>
              <a:gd name="T15" fmla="*/ 509929 h 474"/>
              <a:gd name="T16" fmla="*/ 177272 w 325"/>
              <a:gd name="T17" fmla="*/ 482962 h 474"/>
              <a:gd name="T18" fmla="*/ 103065 w 325"/>
              <a:gd name="T19" fmla="*/ 482962 h 474"/>
              <a:gd name="T20" fmla="*/ 0 w 325"/>
              <a:gd name="T21" fmla="*/ 482962 h 474"/>
              <a:gd name="T22" fmla="*/ 7215 w 325"/>
              <a:gd name="T23" fmla="*/ 464575 h 474"/>
              <a:gd name="T24" fmla="*/ 13398 w 325"/>
              <a:gd name="T25" fmla="*/ 447414 h 474"/>
              <a:gd name="T26" fmla="*/ 7215 w 325"/>
              <a:gd name="T27" fmla="*/ 437607 h 474"/>
              <a:gd name="T28" fmla="*/ 13398 w 325"/>
              <a:gd name="T29" fmla="*/ 429027 h 474"/>
              <a:gd name="T30" fmla="*/ 13398 w 325"/>
              <a:gd name="T31" fmla="*/ 411866 h 474"/>
              <a:gd name="T32" fmla="*/ 27828 w 325"/>
              <a:gd name="T33" fmla="*/ 393479 h 474"/>
              <a:gd name="T34" fmla="*/ 34012 w 325"/>
              <a:gd name="T35" fmla="*/ 375092 h 474"/>
              <a:gd name="T36" fmla="*/ 41226 w 325"/>
              <a:gd name="T37" fmla="*/ 375092 h 474"/>
              <a:gd name="T38" fmla="*/ 48441 w 325"/>
              <a:gd name="T39" fmla="*/ 349351 h 474"/>
              <a:gd name="T40" fmla="*/ 61839 w 325"/>
              <a:gd name="T41" fmla="*/ 339544 h 474"/>
              <a:gd name="T42" fmla="*/ 48441 w 325"/>
              <a:gd name="T43" fmla="*/ 339544 h 474"/>
              <a:gd name="T44" fmla="*/ 61839 w 325"/>
              <a:gd name="T45" fmla="*/ 322383 h 474"/>
              <a:gd name="T46" fmla="*/ 68023 w 325"/>
              <a:gd name="T47" fmla="*/ 312577 h 474"/>
              <a:gd name="T48" fmla="*/ 61839 w 325"/>
              <a:gd name="T49" fmla="*/ 303996 h 474"/>
              <a:gd name="T50" fmla="*/ 54625 w 325"/>
              <a:gd name="T51" fmla="*/ 295416 h 474"/>
              <a:gd name="T52" fmla="*/ 61839 w 325"/>
              <a:gd name="T53" fmla="*/ 285609 h 474"/>
              <a:gd name="T54" fmla="*/ 54625 w 325"/>
              <a:gd name="T55" fmla="*/ 268448 h 474"/>
              <a:gd name="T56" fmla="*/ 54625 w 325"/>
              <a:gd name="T57" fmla="*/ 250061 h 474"/>
              <a:gd name="T58" fmla="*/ 41226 w 325"/>
              <a:gd name="T59" fmla="*/ 250061 h 474"/>
              <a:gd name="T60" fmla="*/ 48441 w 325"/>
              <a:gd name="T61" fmla="*/ 223094 h 474"/>
              <a:gd name="T62" fmla="*/ 48441 w 325"/>
              <a:gd name="T63" fmla="*/ 214513 h 474"/>
              <a:gd name="T64" fmla="*/ 48441 w 325"/>
              <a:gd name="T65" fmla="*/ 187546 h 474"/>
              <a:gd name="T66" fmla="*/ 48441 w 325"/>
              <a:gd name="T67" fmla="*/ 187546 h 474"/>
              <a:gd name="T68" fmla="*/ 41226 w 325"/>
              <a:gd name="T69" fmla="*/ 178966 h 474"/>
              <a:gd name="T70" fmla="*/ 41226 w 325"/>
              <a:gd name="T71" fmla="*/ 160579 h 474"/>
              <a:gd name="T72" fmla="*/ 54625 w 325"/>
              <a:gd name="T73" fmla="*/ 160579 h 474"/>
              <a:gd name="T74" fmla="*/ 54625 w 325"/>
              <a:gd name="T75" fmla="*/ 143418 h 474"/>
              <a:gd name="T76" fmla="*/ 61839 w 325"/>
              <a:gd name="T77" fmla="*/ 125031 h 474"/>
              <a:gd name="T78" fmla="*/ 61839 w 325"/>
              <a:gd name="T79" fmla="*/ 125031 h 474"/>
              <a:gd name="T80" fmla="*/ 68023 w 325"/>
              <a:gd name="T81" fmla="*/ 106644 h 474"/>
              <a:gd name="T82" fmla="*/ 68023 w 325"/>
              <a:gd name="T83" fmla="*/ 89483 h 474"/>
              <a:gd name="T84" fmla="*/ 82452 w 325"/>
              <a:gd name="T85" fmla="*/ 71096 h 474"/>
              <a:gd name="T86" fmla="*/ 95851 w 325"/>
              <a:gd name="T87" fmla="*/ 71096 h 474"/>
              <a:gd name="T88" fmla="*/ 103065 w 325"/>
              <a:gd name="T89" fmla="*/ 44128 h 474"/>
              <a:gd name="T90" fmla="*/ 109249 w 325"/>
              <a:gd name="T91" fmla="*/ 44128 h 474"/>
              <a:gd name="T92" fmla="*/ 109249 w 325"/>
              <a:gd name="T93" fmla="*/ 18387 h 474"/>
              <a:gd name="T94" fmla="*/ 109249 w 325"/>
              <a:gd name="T95" fmla="*/ 18387 h 474"/>
              <a:gd name="T96" fmla="*/ 122648 w 325"/>
              <a:gd name="T97" fmla="*/ 18387 h 474"/>
              <a:gd name="T98" fmla="*/ 122648 w 325"/>
              <a:gd name="T99" fmla="*/ 0 h 474"/>
              <a:gd name="T100" fmla="*/ 225713 w 325"/>
              <a:gd name="T101" fmla="*/ 0 h 474"/>
              <a:gd name="T102" fmla="*/ 321564 w 325"/>
              <a:gd name="T103" fmla="*/ 0 h 474"/>
              <a:gd name="T104" fmla="*/ 327747 w 325"/>
              <a:gd name="T105" fmla="*/ 62515 h 474"/>
              <a:gd name="T106" fmla="*/ 314349 w 325"/>
              <a:gd name="T107" fmla="*/ 178966 h 474"/>
              <a:gd name="T108" fmla="*/ 300950 w 325"/>
              <a:gd name="T109" fmla="*/ 295416 h 474"/>
              <a:gd name="T110" fmla="*/ 300950 w 325"/>
              <a:gd name="T111" fmla="*/ 402060 h 47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25"/>
              <a:gd name="T169" fmla="*/ 0 h 474"/>
              <a:gd name="T170" fmla="*/ 325 w 325"/>
              <a:gd name="T171" fmla="*/ 474 h 47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25" h="474">
                <a:moveTo>
                  <a:pt x="292" y="350"/>
                </a:moveTo>
                <a:lnTo>
                  <a:pt x="292" y="387"/>
                </a:lnTo>
                <a:lnTo>
                  <a:pt x="292" y="394"/>
                </a:lnTo>
                <a:lnTo>
                  <a:pt x="292" y="423"/>
                </a:lnTo>
                <a:lnTo>
                  <a:pt x="292" y="460"/>
                </a:lnTo>
                <a:lnTo>
                  <a:pt x="292" y="467"/>
                </a:lnTo>
                <a:lnTo>
                  <a:pt x="279" y="460"/>
                </a:lnTo>
                <a:lnTo>
                  <a:pt x="272" y="460"/>
                </a:lnTo>
                <a:lnTo>
                  <a:pt x="252" y="452"/>
                </a:lnTo>
                <a:lnTo>
                  <a:pt x="245" y="452"/>
                </a:lnTo>
                <a:lnTo>
                  <a:pt x="252" y="460"/>
                </a:lnTo>
                <a:lnTo>
                  <a:pt x="212" y="467"/>
                </a:lnTo>
                <a:lnTo>
                  <a:pt x="212" y="460"/>
                </a:lnTo>
                <a:lnTo>
                  <a:pt x="206" y="460"/>
                </a:lnTo>
                <a:lnTo>
                  <a:pt x="212" y="467"/>
                </a:lnTo>
                <a:lnTo>
                  <a:pt x="206" y="467"/>
                </a:lnTo>
                <a:lnTo>
                  <a:pt x="199" y="474"/>
                </a:lnTo>
                <a:lnTo>
                  <a:pt x="186" y="474"/>
                </a:lnTo>
                <a:lnTo>
                  <a:pt x="186" y="467"/>
                </a:lnTo>
                <a:lnTo>
                  <a:pt x="179" y="467"/>
                </a:lnTo>
                <a:lnTo>
                  <a:pt x="186" y="467"/>
                </a:lnTo>
                <a:lnTo>
                  <a:pt x="186" y="460"/>
                </a:lnTo>
                <a:lnTo>
                  <a:pt x="179" y="460"/>
                </a:lnTo>
                <a:lnTo>
                  <a:pt x="179" y="452"/>
                </a:lnTo>
                <a:lnTo>
                  <a:pt x="179" y="445"/>
                </a:lnTo>
                <a:lnTo>
                  <a:pt x="172" y="445"/>
                </a:lnTo>
                <a:lnTo>
                  <a:pt x="172" y="438"/>
                </a:lnTo>
                <a:lnTo>
                  <a:pt x="166" y="438"/>
                </a:lnTo>
                <a:lnTo>
                  <a:pt x="166" y="430"/>
                </a:lnTo>
                <a:lnTo>
                  <a:pt x="166" y="423"/>
                </a:lnTo>
                <a:lnTo>
                  <a:pt x="166" y="416"/>
                </a:lnTo>
                <a:lnTo>
                  <a:pt x="172" y="416"/>
                </a:lnTo>
                <a:lnTo>
                  <a:pt x="166" y="409"/>
                </a:lnTo>
                <a:lnTo>
                  <a:pt x="172" y="409"/>
                </a:lnTo>
                <a:lnTo>
                  <a:pt x="172" y="401"/>
                </a:lnTo>
                <a:lnTo>
                  <a:pt x="172" y="394"/>
                </a:lnTo>
                <a:lnTo>
                  <a:pt x="166" y="394"/>
                </a:lnTo>
                <a:lnTo>
                  <a:pt x="126" y="394"/>
                </a:lnTo>
                <a:lnTo>
                  <a:pt x="119" y="394"/>
                </a:lnTo>
                <a:lnTo>
                  <a:pt x="100" y="394"/>
                </a:lnTo>
                <a:lnTo>
                  <a:pt x="73" y="394"/>
                </a:lnTo>
                <a:lnTo>
                  <a:pt x="53" y="394"/>
                </a:lnTo>
                <a:lnTo>
                  <a:pt x="40" y="394"/>
                </a:lnTo>
                <a:lnTo>
                  <a:pt x="0" y="394"/>
                </a:lnTo>
                <a:lnTo>
                  <a:pt x="7" y="394"/>
                </a:lnTo>
                <a:lnTo>
                  <a:pt x="7" y="387"/>
                </a:lnTo>
                <a:lnTo>
                  <a:pt x="0" y="387"/>
                </a:lnTo>
                <a:lnTo>
                  <a:pt x="7" y="379"/>
                </a:lnTo>
                <a:lnTo>
                  <a:pt x="7" y="372"/>
                </a:lnTo>
                <a:lnTo>
                  <a:pt x="0" y="372"/>
                </a:lnTo>
                <a:lnTo>
                  <a:pt x="7" y="372"/>
                </a:lnTo>
                <a:lnTo>
                  <a:pt x="13" y="365"/>
                </a:lnTo>
                <a:lnTo>
                  <a:pt x="7" y="365"/>
                </a:lnTo>
                <a:lnTo>
                  <a:pt x="7" y="357"/>
                </a:lnTo>
                <a:lnTo>
                  <a:pt x="13" y="357"/>
                </a:lnTo>
                <a:lnTo>
                  <a:pt x="7" y="357"/>
                </a:lnTo>
                <a:lnTo>
                  <a:pt x="7" y="350"/>
                </a:lnTo>
                <a:lnTo>
                  <a:pt x="13" y="350"/>
                </a:lnTo>
                <a:lnTo>
                  <a:pt x="13" y="357"/>
                </a:lnTo>
                <a:lnTo>
                  <a:pt x="13" y="350"/>
                </a:lnTo>
                <a:lnTo>
                  <a:pt x="13" y="343"/>
                </a:lnTo>
                <a:lnTo>
                  <a:pt x="20" y="343"/>
                </a:lnTo>
                <a:lnTo>
                  <a:pt x="20" y="336"/>
                </a:lnTo>
                <a:lnTo>
                  <a:pt x="13" y="336"/>
                </a:lnTo>
                <a:lnTo>
                  <a:pt x="13" y="328"/>
                </a:lnTo>
                <a:lnTo>
                  <a:pt x="20" y="336"/>
                </a:lnTo>
                <a:lnTo>
                  <a:pt x="27" y="328"/>
                </a:lnTo>
                <a:lnTo>
                  <a:pt x="27" y="321"/>
                </a:lnTo>
                <a:lnTo>
                  <a:pt x="33" y="321"/>
                </a:lnTo>
                <a:lnTo>
                  <a:pt x="27" y="321"/>
                </a:lnTo>
                <a:lnTo>
                  <a:pt x="27" y="314"/>
                </a:lnTo>
                <a:lnTo>
                  <a:pt x="33" y="306"/>
                </a:lnTo>
                <a:lnTo>
                  <a:pt x="33" y="314"/>
                </a:lnTo>
                <a:lnTo>
                  <a:pt x="40" y="314"/>
                </a:lnTo>
                <a:lnTo>
                  <a:pt x="33" y="306"/>
                </a:lnTo>
                <a:lnTo>
                  <a:pt x="40" y="306"/>
                </a:lnTo>
                <a:lnTo>
                  <a:pt x="47" y="299"/>
                </a:lnTo>
                <a:lnTo>
                  <a:pt x="53" y="292"/>
                </a:lnTo>
                <a:lnTo>
                  <a:pt x="47" y="292"/>
                </a:lnTo>
                <a:lnTo>
                  <a:pt x="47" y="285"/>
                </a:lnTo>
                <a:lnTo>
                  <a:pt x="53" y="292"/>
                </a:lnTo>
                <a:lnTo>
                  <a:pt x="53" y="285"/>
                </a:lnTo>
                <a:lnTo>
                  <a:pt x="60" y="285"/>
                </a:lnTo>
                <a:lnTo>
                  <a:pt x="60" y="277"/>
                </a:lnTo>
                <a:lnTo>
                  <a:pt x="53" y="277"/>
                </a:lnTo>
                <a:lnTo>
                  <a:pt x="53" y="285"/>
                </a:lnTo>
                <a:lnTo>
                  <a:pt x="47" y="285"/>
                </a:lnTo>
                <a:lnTo>
                  <a:pt x="47" y="277"/>
                </a:lnTo>
                <a:lnTo>
                  <a:pt x="53" y="270"/>
                </a:lnTo>
                <a:lnTo>
                  <a:pt x="60" y="277"/>
                </a:lnTo>
                <a:lnTo>
                  <a:pt x="60" y="270"/>
                </a:lnTo>
                <a:lnTo>
                  <a:pt x="60" y="263"/>
                </a:lnTo>
                <a:lnTo>
                  <a:pt x="66" y="270"/>
                </a:lnTo>
                <a:lnTo>
                  <a:pt x="66" y="263"/>
                </a:lnTo>
                <a:lnTo>
                  <a:pt x="73" y="255"/>
                </a:lnTo>
                <a:lnTo>
                  <a:pt x="66" y="255"/>
                </a:lnTo>
                <a:lnTo>
                  <a:pt x="66" y="263"/>
                </a:lnTo>
                <a:lnTo>
                  <a:pt x="60" y="263"/>
                </a:lnTo>
                <a:lnTo>
                  <a:pt x="60" y="255"/>
                </a:lnTo>
                <a:lnTo>
                  <a:pt x="60" y="248"/>
                </a:lnTo>
                <a:lnTo>
                  <a:pt x="53" y="255"/>
                </a:lnTo>
                <a:lnTo>
                  <a:pt x="47" y="248"/>
                </a:lnTo>
                <a:lnTo>
                  <a:pt x="47" y="241"/>
                </a:lnTo>
                <a:lnTo>
                  <a:pt x="53" y="241"/>
                </a:lnTo>
                <a:lnTo>
                  <a:pt x="53" y="248"/>
                </a:lnTo>
                <a:lnTo>
                  <a:pt x="60" y="248"/>
                </a:lnTo>
                <a:lnTo>
                  <a:pt x="53" y="241"/>
                </a:lnTo>
                <a:lnTo>
                  <a:pt x="60" y="233"/>
                </a:lnTo>
                <a:lnTo>
                  <a:pt x="53" y="233"/>
                </a:lnTo>
                <a:lnTo>
                  <a:pt x="47" y="233"/>
                </a:lnTo>
                <a:lnTo>
                  <a:pt x="53" y="226"/>
                </a:lnTo>
                <a:lnTo>
                  <a:pt x="53" y="219"/>
                </a:lnTo>
                <a:lnTo>
                  <a:pt x="47" y="219"/>
                </a:lnTo>
                <a:lnTo>
                  <a:pt x="47" y="212"/>
                </a:lnTo>
                <a:lnTo>
                  <a:pt x="53" y="212"/>
                </a:lnTo>
                <a:lnTo>
                  <a:pt x="53" y="204"/>
                </a:lnTo>
                <a:lnTo>
                  <a:pt x="53" y="197"/>
                </a:lnTo>
                <a:lnTo>
                  <a:pt x="47" y="197"/>
                </a:lnTo>
                <a:lnTo>
                  <a:pt x="47" y="204"/>
                </a:lnTo>
                <a:lnTo>
                  <a:pt x="40" y="204"/>
                </a:lnTo>
                <a:lnTo>
                  <a:pt x="47" y="197"/>
                </a:lnTo>
                <a:lnTo>
                  <a:pt x="47" y="190"/>
                </a:lnTo>
                <a:lnTo>
                  <a:pt x="40" y="182"/>
                </a:lnTo>
                <a:lnTo>
                  <a:pt x="47" y="182"/>
                </a:lnTo>
                <a:lnTo>
                  <a:pt x="53" y="182"/>
                </a:lnTo>
                <a:lnTo>
                  <a:pt x="53" y="175"/>
                </a:lnTo>
                <a:lnTo>
                  <a:pt x="53" y="168"/>
                </a:lnTo>
                <a:lnTo>
                  <a:pt x="47" y="175"/>
                </a:lnTo>
                <a:lnTo>
                  <a:pt x="47" y="168"/>
                </a:lnTo>
                <a:lnTo>
                  <a:pt x="47" y="160"/>
                </a:lnTo>
                <a:lnTo>
                  <a:pt x="53" y="153"/>
                </a:lnTo>
                <a:lnTo>
                  <a:pt x="47" y="153"/>
                </a:lnTo>
                <a:lnTo>
                  <a:pt x="47" y="160"/>
                </a:lnTo>
                <a:lnTo>
                  <a:pt x="40" y="160"/>
                </a:lnTo>
                <a:lnTo>
                  <a:pt x="40" y="153"/>
                </a:lnTo>
                <a:lnTo>
                  <a:pt x="47" y="153"/>
                </a:lnTo>
                <a:lnTo>
                  <a:pt x="47" y="146"/>
                </a:lnTo>
                <a:lnTo>
                  <a:pt x="40" y="146"/>
                </a:lnTo>
                <a:lnTo>
                  <a:pt x="40" y="153"/>
                </a:lnTo>
                <a:lnTo>
                  <a:pt x="40" y="146"/>
                </a:lnTo>
                <a:lnTo>
                  <a:pt x="40" y="139"/>
                </a:lnTo>
                <a:lnTo>
                  <a:pt x="47" y="139"/>
                </a:lnTo>
                <a:lnTo>
                  <a:pt x="47" y="131"/>
                </a:lnTo>
                <a:lnTo>
                  <a:pt x="40" y="131"/>
                </a:lnTo>
                <a:lnTo>
                  <a:pt x="40" y="124"/>
                </a:lnTo>
                <a:lnTo>
                  <a:pt x="47" y="124"/>
                </a:lnTo>
                <a:lnTo>
                  <a:pt x="47" y="131"/>
                </a:lnTo>
                <a:lnTo>
                  <a:pt x="53" y="131"/>
                </a:lnTo>
                <a:lnTo>
                  <a:pt x="53" y="124"/>
                </a:lnTo>
                <a:lnTo>
                  <a:pt x="47" y="124"/>
                </a:lnTo>
                <a:lnTo>
                  <a:pt x="47" y="117"/>
                </a:lnTo>
                <a:lnTo>
                  <a:pt x="53" y="117"/>
                </a:lnTo>
                <a:lnTo>
                  <a:pt x="60" y="117"/>
                </a:lnTo>
                <a:lnTo>
                  <a:pt x="53" y="117"/>
                </a:lnTo>
                <a:lnTo>
                  <a:pt x="53" y="109"/>
                </a:lnTo>
                <a:lnTo>
                  <a:pt x="60" y="102"/>
                </a:lnTo>
                <a:lnTo>
                  <a:pt x="53" y="102"/>
                </a:lnTo>
                <a:lnTo>
                  <a:pt x="53" y="95"/>
                </a:lnTo>
                <a:lnTo>
                  <a:pt x="60" y="95"/>
                </a:lnTo>
                <a:lnTo>
                  <a:pt x="60" y="102"/>
                </a:lnTo>
                <a:lnTo>
                  <a:pt x="60" y="95"/>
                </a:lnTo>
                <a:lnTo>
                  <a:pt x="66" y="95"/>
                </a:lnTo>
                <a:lnTo>
                  <a:pt x="73" y="87"/>
                </a:lnTo>
                <a:lnTo>
                  <a:pt x="66" y="87"/>
                </a:lnTo>
                <a:lnTo>
                  <a:pt x="60" y="80"/>
                </a:lnTo>
                <a:lnTo>
                  <a:pt x="66" y="80"/>
                </a:lnTo>
                <a:lnTo>
                  <a:pt x="73" y="80"/>
                </a:lnTo>
                <a:lnTo>
                  <a:pt x="66" y="73"/>
                </a:lnTo>
                <a:lnTo>
                  <a:pt x="73" y="73"/>
                </a:lnTo>
                <a:lnTo>
                  <a:pt x="73" y="66"/>
                </a:lnTo>
                <a:lnTo>
                  <a:pt x="80" y="66"/>
                </a:lnTo>
                <a:lnTo>
                  <a:pt x="80" y="58"/>
                </a:lnTo>
                <a:lnTo>
                  <a:pt x="86" y="58"/>
                </a:lnTo>
                <a:lnTo>
                  <a:pt x="86" y="66"/>
                </a:lnTo>
                <a:lnTo>
                  <a:pt x="93" y="66"/>
                </a:lnTo>
                <a:lnTo>
                  <a:pt x="93" y="58"/>
                </a:lnTo>
                <a:lnTo>
                  <a:pt x="100" y="51"/>
                </a:lnTo>
                <a:lnTo>
                  <a:pt x="93" y="44"/>
                </a:lnTo>
                <a:lnTo>
                  <a:pt x="100" y="44"/>
                </a:lnTo>
                <a:lnTo>
                  <a:pt x="100" y="36"/>
                </a:lnTo>
                <a:lnTo>
                  <a:pt x="93" y="36"/>
                </a:lnTo>
                <a:lnTo>
                  <a:pt x="100" y="29"/>
                </a:lnTo>
                <a:lnTo>
                  <a:pt x="100" y="36"/>
                </a:lnTo>
                <a:lnTo>
                  <a:pt x="106" y="36"/>
                </a:lnTo>
                <a:lnTo>
                  <a:pt x="106" y="29"/>
                </a:lnTo>
                <a:lnTo>
                  <a:pt x="100" y="29"/>
                </a:lnTo>
                <a:lnTo>
                  <a:pt x="100" y="15"/>
                </a:lnTo>
                <a:lnTo>
                  <a:pt x="106" y="15"/>
                </a:lnTo>
                <a:lnTo>
                  <a:pt x="106" y="22"/>
                </a:lnTo>
                <a:lnTo>
                  <a:pt x="100" y="22"/>
                </a:lnTo>
                <a:lnTo>
                  <a:pt x="106" y="22"/>
                </a:lnTo>
                <a:lnTo>
                  <a:pt x="106" y="15"/>
                </a:lnTo>
                <a:lnTo>
                  <a:pt x="106" y="7"/>
                </a:lnTo>
                <a:lnTo>
                  <a:pt x="113" y="7"/>
                </a:lnTo>
                <a:lnTo>
                  <a:pt x="113" y="15"/>
                </a:lnTo>
                <a:lnTo>
                  <a:pt x="119" y="15"/>
                </a:lnTo>
                <a:lnTo>
                  <a:pt x="119" y="7"/>
                </a:lnTo>
                <a:lnTo>
                  <a:pt x="126" y="7"/>
                </a:lnTo>
                <a:lnTo>
                  <a:pt x="126" y="0"/>
                </a:lnTo>
                <a:lnTo>
                  <a:pt x="119" y="0"/>
                </a:lnTo>
                <a:lnTo>
                  <a:pt x="172" y="0"/>
                </a:lnTo>
                <a:lnTo>
                  <a:pt x="179" y="0"/>
                </a:lnTo>
                <a:lnTo>
                  <a:pt x="212" y="0"/>
                </a:lnTo>
                <a:lnTo>
                  <a:pt x="219" y="0"/>
                </a:lnTo>
                <a:lnTo>
                  <a:pt x="239" y="0"/>
                </a:lnTo>
                <a:lnTo>
                  <a:pt x="259" y="0"/>
                </a:lnTo>
                <a:lnTo>
                  <a:pt x="298" y="0"/>
                </a:lnTo>
                <a:lnTo>
                  <a:pt x="312" y="0"/>
                </a:lnTo>
                <a:lnTo>
                  <a:pt x="318" y="7"/>
                </a:lnTo>
                <a:lnTo>
                  <a:pt x="325" y="7"/>
                </a:lnTo>
                <a:lnTo>
                  <a:pt x="318" y="36"/>
                </a:lnTo>
                <a:lnTo>
                  <a:pt x="318" y="51"/>
                </a:lnTo>
                <a:lnTo>
                  <a:pt x="318" y="66"/>
                </a:lnTo>
                <a:lnTo>
                  <a:pt x="312" y="87"/>
                </a:lnTo>
                <a:lnTo>
                  <a:pt x="305" y="124"/>
                </a:lnTo>
                <a:lnTo>
                  <a:pt x="305" y="146"/>
                </a:lnTo>
                <a:lnTo>
                  <a:pt x="305" y="168"/>
                </a:lnTo>
                <a:lnTo>
                  <a:pt x="298" y="197"/>
                </a:lnTo>
                <a:lnTo>
                  <a:pt x="298" y="204"/>
                </a:lnTo>
                <a:lnTo>
                  <a:pt x="292" y="241"/>
                </a:lnTo>
                <a:lnTo>
                  <a:pt x="292" y="263"/>
                </a:lnTo>
                <a:lnTo>
                  <a:pt x="292" y="277"/>
                </a:lnTo>
                <a:lnTo>
                  <a:pt x="285" y="306"/>
                </a:lnTo>
                <a:lnTo>
                  <a:pt x="292" y="328"/>
                </a:lnTo>
                <a:lnTo>
                  <a:pt x="292" y="350"/>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14" name="Freeform 82"/>
          <p:cNvSpPr>
            <a:spLocks noEditPoints="1"/>
          </p:cNvSpPr>
          <p:nvPr/>
        </p:nvSpPr>
        <p:spPr bwMode="auto">
          <a:xfrm>
            <a:off x="7034213" y="2957513"/>
            <a:ext cx="434975" cy="563562"/>
          </a:xfrm>
          <a:custGeom>
            <a:avLst/>
            <a:gdLst>
              <a:gd name="T0" fmla="*/ 41035 w 424"/>
              <a:gd name="T1" fmla="*/ 374891 h 460"/>
              <a:gd name="T2" fmla="*/ 48217 w 424"/>
              <a:gd name="T3" fmla="*/ 349163 h 460"/>
              <a:gd name="T4" fmla="*/ 61553 w 424"/>
              <a:gd name="T5" fmla="*/ 330786 h 460"/>
              <a:gd name="T6" fmla="*/ 54372 w 424"/>
              <a:gd name="T7" fmla="*/ 303833 h 460"/>
              <a:gd name="T8" fmla="*/ 41035 w 424"/>
              <a:gd name="T9" fmla="*/ 285456 h 460"/>
              <a:gd name="T10" fmla="*/ 41035 w 424"/>
              <a:gd name="T11" fmla="*/ 268305 h 460"/>
              <a:gd name="T12" fmla="*/ 27699 w 424"/>
              <a:gd name="T13" fmla="*/ 187446 h 460"/>
              <a:gd name="T14" fmla="*/ 20518 w 424"/>
              <a:gd name="T15" fmla="*/ 133540 h 460"/>
              <a:gd name="T16" fmla="*/ 14362 w 424"/>
              <a:gd name="T17" fmla="*/ 80859 h 460"/>
              <a:gd name="T18" fmla="*/ 0 w 424"/>
              <a:gd name="T19" fmla="*/ 8576 h 460"/>
              <a:gd name="T20" fmla="*/ 20518 w 424"/>
              <a:gd name="T21" fmla="*/ 0 h 460"/>
              <a:gd name="T22" fmla="*/ 74890 w 424"/>
              <a:gd name="T23" fmla="*/ 0 h 460"/>
              <a:gd name="T24" fmla="*/ 136443 w 424"/>
              <a:gd name="T25" fmla="*/ 0 h 460"/>
              <a:gd name="T26" fmla="*/ 231850 w 424"/>
              <a:gd name="T27" fmla="*/ 0 h 460"/>
              <a:gd name="T28" fmla="*/ 217488 w 424"/>
              <a:gd name="T29" fmla="*/ 18377 h 460"/>
              <a:gd name="T30" fmla="*/ 204151 w 424"/>
              <a:gd name="T31" fmla="*/ 26953 h 460"/>
              <a:gd name="T32" fmla="*/ 217488 w 424"/>
              <a:gd name="T33" fmla="*/ 44105 h 460"/>
              <a:gd name="T34" fmla="*/ 231850 w 424"/>
              <a:gd name="T35" fmla="*/ 53906 h 460"/>
              <a:gd name="T36" fmla="*/ 252368 w 424"/>
              <a:gd name="T37" fmla="*/ 62482 h 460"/>
              <a:gd name="T38" fmla="*/ 265704 w 424"/>
              <a:gd name="T39" fmla="*/ 89435 h 460"/>
              <a:gd name="T40" fmla="*/ 279041 w 424"/>
              <a:gd name="T41" fmla="*/ 116388 h 460"/>
              <a:gd name="T42" fmla="*/ 292377 w 424"/>
              <a:gd name="T43" fmla="*/ 133540 h 460"/>
              <a:gd name="T44" fmla="*/ 306739 w 424"/>
              <a:gd name="T45" fmla="*/ 143341 h 460"/>
              <a:gd name="T46" fmla="*/ 320076 w 424"/>
              <a:gd name="T47" fmla="*/ 170294 h 460"/>
              <a:gd name="T48" fmla="*/ 340594 w 424"/>
              <a:gd name="T49" fmla="*/ 187446 h 460"/>
              <a:gd name="T50" fmla="*/ 346749 w 424"/>
              <a:gd name="T51" fmla="*/ 214399 h 460"/>
              <a:gd name="T52" fmla="*/ 361111 w 424"/>
              <a:gd name="T53" fmla="*/ 222975 h 460"/>
              <a:gd name="T54" fmla="*/ 380603 w 424"/>
              <a:gd name="T55" fmla="*/ 241352 h 460"/>
              <a:gd name="T56" fmla="*/ 387784 w 424"/>
              <a:gd name="T57" fmla="*/ 259729 h 460"/>
              <a:gd name="T58" fmla="*/ 387784 w 424"/>
              <a:gd name="T59" fmla="*/ 285456 h 460"/>
              <a:gd name="T60" fmla="*/ 401121 w 424"/>
              <a:gd name="T61" fmla="*/ 303833 h 460"/>
              <a:gd name="T62" fmla="*/ 408302 w 424"/>
              <a:gd name="T63" fmla="*/ 322211 h 460"/>
              <a:gd name="T64" fmla="*/ 415483 w 424"/>
              <a:gd name="T65" fmla="*/ 339362 h 460"/>
              <a:gd name="T66" fmla="*/ 428820 w 424"/>
              <a:gd name="T67" fmla="*/ 366315 h 460"/>
              <a:gd name="T68" fmla="*/ 408302 w 424"/>
              <a:gd name="T69" fmla="*/ 374891 h 460"/>
              <a:gd name="T70" fmla="*/ 401121 w 424"/>
              <a:gd name="T71" fmla="*/ 374891 h 460"/>
              <a:gd name="T72" fmla="*/ 421639 w 424"/>
              <a:gd name="T73" fmla="*/ 384692 h 460"/>
              <a:gd name="T74" fmla="*/ 408302 w 424"/>
              <a:gd name="T75" fmla="*/ 384692 h 460"/>
              <a:gd name="T76" fmla="*/ 415483 w 424"/>
              <a:gd name="T77" fmla="*/ 401844 h 460"/>
              <a:gd name="T78" fmla="*/ 401121 w 424"/>
              <a:gd name="T79" fmla="*/ 420221 h 460"/>
              <a:gd name="T80" fmla="*/ 394966 w 424"/>
              <a:gd name="T81" fmla="*/ 447174 h 460"/>
              <a:gd name="T82" fmla="*/ 387784 w 424"/>
              <a:gd name="T83" fmla="*/ 447174 h 460"/>
              <a:gd name="T84" fmla="*/ 374448 w 424"/>
              <a:gd name="T85" fmla="*/ 474127 h 460"/>
              <a:gd name="T86" fmla="*/ 380603 w 424"/>
              <a:gd name="T87" fmla="*/ 482703 h 460"/>
              <a:gd name="T88" fmla="*/ 374448 w 424"/>
              <a:gd name="T89" fmla="*/ 501080 h 460"/>
              <a:gd name="T90" fmla="*/ 367267 w 424"/>
              <a:gd name="T91" fmla="*/ 518232 h 460"/>
              <a:gd name="T92" fmla="*/ 353930 w 424"/>
              <a:gd name="T93" fmla="*/ 518232 h 460"/>
              <a:gd name="T94" fmla="*/ 340594 w 424"/>
              <a:gd name="T95" fmla="*/ 509656 h 460"/>
              <a:gd name="T96" fmla="*/ 326231 w 424"/>
              <a:gd name="T97" fmla="*/ 518232 h 460"/>
              <a:gd name="T98" fmla="*/ 333412 w 424"/>
              <a:gd name="T99" fmla="*/ 545185 h 460"/>
              <a:gd name="T100" fmla="*/ 320076 w 424"/>
              <a:gd name="T101" fmla="*/ 563562 h 460"/>
              <a:gd name="T102" fmla="*/ 312895 w 424"/>
              <a:gd name="T103" fmla="*/ 545185 h 460"/>
              <a:gd name="T104" fmla="*/ 279041 w 424"/>
              <a:gd name="T105" fmla="*/ 536609 h 460"/>
              <a:gd name="T106" fmla="*/ 211332 w 424"/>
              <a:gd name="T107" fmla="*/ 526808 h 460"/>
              <a:gd name="T108" fmla="*/ 149779 w 424"/>
              <a:gd name="T109" fmla="*/ 526808 h 460"/>
              <a:gd name="T110" fmla="*/ 108744 w 424"/>
              <a:gd name="T111" fmla="*/ 518232 h 460"/>
              <a:gd name="T112" fmla="*/ 61553 w 424"/>
              <a:gd name="T113" fmla="*/ 509656 h 460"/>
              <a:gd name="T114" fmla="*/ 54372 w 424"/>
              <a:gd name="T115" fmla="*/ 482703 h 460"/>
              <a:gd name="T116" fmla="*/ 48217 w 424"/>
              <a:gd name="T117" fmla="*/ 464326 h 460"/>
              <a:gd name="T118" fmla="*/ 41035 w 424"/>
              <a:gd name="T119" fmla="*/ 455750 h 460"/>
              <a:gd name="T120" fmla="*/ 48217 w 424"/>
              <a:gd name="T121" fmla="*/ 428797 h 460"/>
              <a:gd name="T122" fmla="*/ 41035 w 424"/>
              <a:gd name="T123" fmla="*/ 401844 h 460"/>
              <a:gd name="T124" fmla="*/ 387784 w 424"/>
              <a:gd name="T125" fmla="*/ 491279 h 4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4"/>
              <a:gd name="T190" fmla="*/ 0 h 460"/>
              <a:gd name="T191" fmla="*/ 424 w 424"/>
              <a:gd name="T192" fmla="*/ 460 h 4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4" h="460">
                <a:moveTo>
                  <a:pt x="40" y="321"/>
                </a:moveTo>
                <a:lnTo>
                  <a:pt x="40" y="314"/>
                </a:lnTo>
                <a:lnTo>
                  <a:pt x="40" y="306"/>
                </a:lnTo>
                <a:lnTo>
                  <a:pt x="47" y="299"/>
                </a:lnTo>
                <a:lnTo>
                  <a:pt x="47" y="292"/>
                </a:lnTo>
                <a:lnTo>
                  <a:pt x="47" y="285"/>
                </a:lnTo>
                <a:lnTo>
                  <a:pt x="53" y="277"/>
                </a:lnTo>
                <a:lnTo>
                  <a:pt x="60" y="277"/>
                </a:lnTo>
                <a:lnTo>
                  <a:pt x="60" y="270"/>
                </a:lnTo>
                <a:lnTo>
                  <a:pt x="53" y="263"/>
                </a:lnTo>
                <a:lnTo>
                  <a:pt x="53" y="255"/>
                </a:lnTo>
                <a:lnTo>
                  <a:pt x="53" y="248"/>
                </a:lnTo>
                <a:lnTo>
                  <a:pt x="47" y="241"/>
                </a:lnTo>
                <a:lnTo>
                  <a:pt x="47" y="233"/>
                </a:lnTo>
                <a:lnTo>
                  <a:pt x="40" y="233"/>
                </a:lnTo>
                <a:lnTo>
                  <a:pt x="47" y="226"/>
                </a:lnTo>
                <a:lnTo>
                  <a:pt x="40" y="226"/>
                </a:lnTo>
                <a:lnTo>
                  <a:pt x="40" y="219"/>
                </a:lnTo>
                <a:lnTo>
                  <a:pt x="33" y="212"/>
                </a:lnTo>
                <a:lnTo>
                  <a:pt x="33" y="182"/>
                </a:lnTo>
                <a:lnTo>
                  <a:pt x="27" y="153"/>
                </a:lnTo>
                <a:lnTo>
                  <a:pt x="27" y="146"/>
                </a:lnTo>
                <a:lnTo>
                  <a:pt x="20" y="131"/>
                </a:lnTo>
                <a:lnTo>
                  <a:pt x="20" y="109"/>
                </a:lnTo>
                <a:lnTo>
                  <a:pt x="14" y="102"/>
                </a:lnTo>
                <a:lnTo>
                  <a:pt x="14" y="87"/>
                </a:lnTo>
                <a:lnTo>
                  <a:pt x="14" y="66"/>
                </a:lnTo>
                <a:lnTo>
                  <a:pt x="7" y="44"/>
                </a:lnTo>
                <a:lnTo>
                  <a:pt x="7" y="36"/>
                </a:lnTo>
                <a:lnTo>
                  <a:pt x="0" y="7"/>
                </a:lnTo>
                <a:lnTo>
                  <a:pt x="0" y="0"/>
                </a:lnTo>
                <a:lnTo>
                  <a:pt x="14" y="0"/>
                </a:lnTo>
                <a:lnTo>
                  <a:pt x="20" y="0"/>
                </a:lnTo>
                <a:lnTo>
                  <a:pt x="27" y="0"/>
                </a:lnTo>
                <a:lnTo>
                  <a:pt x="53" y="0"/>
                </a:lnTo>
                <a:lnTo>
                  <a:pt x="73" y="0"/>
                </a:lnTo>
                <a:lnTo>
                  <a:pt x="86" y="0"/>
                </a:lnTo>
                <a:lnTo>
                  <a:pt x="113" y="0"/>
                </a:lnTo>
                <a:lnTo>
                  <a:pt x="133" y="0"/>
                </a:lnTo>
                <a:lnTo>
                  <a:pt x="146" y="0"/>
                </a:lnTo>
                <a:lnTo>
                  <a:pt x="186" y="0"/>
                </a:lnTo>
                <a:lnTo>
                  <a:pt x="226" y="0"/>
                </a:lnTo>
                <a:lnTo>
                  <a:pt x="219" y="7"/>
                </a:lnTo>
                <a:lnTo>
                  <a:pt x="212" y="7"/>
                </a:lnTo>
                <a:lnTo>
                  <a:pt x="212" y="15"/>
                </a:lnTo>
                <a:lnTo>
                  <a:pt x="206" y="15"/>
                </a:lnTo>
                <a:lnTo>
                  <a:pt x="206" y="22"/>
                </a:lnTo>
                <a:lnTo>
                  <a:pt x="199" y="22"/>
                </a:lnTo>
                <a:lnTo>
                  <a:pt x="199" y="29"/>
                </a:lnTo>
                <a:lnTo>
                  <a:pt x="206" y="29"/>
                </a:lnTo>
                <a:lnTo>
                  <a:pt x="212" y="36"/>
                </a:lnTo>
                <a:lnTo>
                  <a:pt x="219" y="36"/>
                </a:lnTo>
                <a:lnTo>
                  <a:pt x="219" y="44"/>
                </a:lnTo>
                <a:lnTo>
                  <a:pt x="226" y="44"/>
                </a:lnTo>
                <a:lnTo>
                  <a:pt x="232" y="51"/>
                </a:lnTo>
                <a:lnTo>
                  <a:pt x="239" y="51"/>
                </a:lnTo>
                <a:lnTo>
                  <a:pt x="246" y="51"/>
                </a:lnTo>
                <a:lnTo>
                  <a:pt x="246" y="58"/>
                </a:lnTo>
                <a:lnTo>
                  <a:pt x="252" y="66"/>
                </a:lnTo>
                <a:lnTo>
                  <a:pt x="259" y="73"/>
                </a:lnTo>
                <a:lnTo>
                  <a:pt x="259" y="80"/>
                </a:lnTo>
                <a:lnTo>
                  <a:pt x="265" y="87"/>
                </a:lnTo>
                <a:lnTo>
                  <a:pt x="272" y="95"/>
                </a:lnTo>
                <a:lnTo>
                  <a:pt x="272" y="102"/>
                </a:lnTo>
                <a:lnTo>
                  <a:pt x="279" y="102"/>
                </a:lnTo>
                <a:lnTo>
                  <a:pt x="285" y="109"/>
                </a:lnTo>
                <a:lnTo>
                  <a:pt x="292" y="109"/>
                </a:lnTo>
                <a:lnTo>
                  <a:pt x="292" y="117"/>
                </a:lnTo>
                <a:lnTo>
                  <a:pt x="299" y="117"/>
                </a:lnTo>
                <a:lnTo>
                  <a:pt x="299" y="124"/>
                </a:lnTo>
                <a:lnTo>
                  <a:pt x="305" y="131"/>
                </a:lnTo>
                <a:lnTo>
                  <a:pt x="312" y="139"/>
                </a:lnTo>
                <a:lnTo>
                  <a:pt x="318" y="139"/>
                </a:lnTo>
                <a:lnTo>
                  <a:pt x="325" y="146"/>
                </a:lnTo>
                <a:lnTo>
                  <a:pt x="332" y="153"/>
                </a:lnTo>
                <a:lnTo>
                  <a:pt x="332" y="160"/>
                </a:lnTo>
                <a:lnTo>
                  <a:pt x="338" y="168"/>
                </a:lnTo>
                <a:lnTo>
                  <a:pt x="338" y="175"/>
                </a:lnTo>
                <a:lnTo>
                  <a:pt x="345" y="175"/>
                </a:lnTo>
                <a:lnTo>
                  <a:pt x="345" y="182"/>
                </a:lnTo>
                <a:lnTo>
                  <a:pt x="352" y="182"/>
                </a:lnTo>
                <a:lnTo>
                  <a:pt x="358" y="190"/>
                </a:lnTo>
                <a:lnTo>
                  <a:pt x="365" y="190"/>
                </a:lnTo>
                <a:lnTo>
                  <a:pt x="371" y="197"/>
                </a:lnTo>
                <a:lnTo>
                  <a:pt x="371" y="204"/>
                </a:lnTo>
                <a:lnTo>
                  <a:pt x="371" y="212"/>
                </a:lnTo>
                <a:lnTo>
                  <a:pt x="378" y="212"/>
                </a:lnTo>
                <a:lnTo>
                  <a:pt x="378" y="219"/>
                </a:lnTo>
                <a:lnTo>
                  <a:pt x="378" y="226"/>
                </a:lnTo>
                <a:lnTo>
                  <a:pt x="378" y="233"/>
                </a:lnTo>
                <a:lnTo>
                  <a:pt x="385" y="241"/>
                </a:lnTo>
                <a:lnTo>
                  <a:pt x="391" y="241"/>
                </a:lnTo>
                <a:lnTo>
                  <a:pt x="391" y="248"/>
                </a:lnTo>
                <a:lnTo>
                  <a:pt x="398" y="248"/>
                </a:lnTo>
                <a:lnTo>
                  <a:pt x="398" y="255"/>
                </a:lnTo>
                <a:lnTo>
                  <a:pt x="398" y="263"/>
                </a:lnTo>
                <a:lnTo>
                  <a:pt x="405" y="263"/>
                </a:lnTo>
                <a:lnTo>
                  <a:pt x="405" y="270"/>
                </a:lnTo>
                <a:lnTo>
                  <a:pt x="405" y="277"/>
                </a:lnTo>
                <a:lnTo>
                  <a:pt x="405" y="285"/>
                </a:lnTo>
                <a:lnTo>
                  <a:pt x="424" y="299"/>
                </a:lnTo>
                <a:lnTo>
                  <a:pt x="418" y="299"/>
                </a:lnTo>
                <a:lnTo>
                  <a:pt x="418" y="306"/>
                </a:lnTo>
                <a:lnTo>
                  <a:pt x="405" y="306"/>
                </a:lnTo>
                <a:lnTo>
                  <a:pt x="398" y="306"/>
                </a:lnTo>
                <a:lnTo>
                  <a:pt x="391" y="306"/>
                </a:lnTo>
                <a:lnTo>
                  <a:pt x="391" y="299"/>
                </a:lnTo>
                <a:lnTo>
                  <a:pt x="391" y="306"/>
                </a:lnTo>
                <a:lnTo>
                  <a:pt x="398" y="306"/>
                </a:lnTo>
                <a:lnTo>
                  <a:pt x="405" y="314"/>
                </a:lnTo>
                <a:lnTo>
                  <a:pt x="411" y="314"/>
                </a:lnTo>
                <a:lnTo>
                  <a:pt x="411" y="321"/>
                </a:lnTo>
                <a:lnTo>
                  <a:pt x="405" y="321"/>
                </a:lnTo>
                <a:lnTo>
                  <a:pt x="398" y="314"/>
                </a:lnTo>
                <a:lnTo>
                  <a:pt x="398" y="321"/>
                </a:lnTo>
                <a:lnTo>
                  <a:pt x="391" y="314"/>
                </a:lnTo>
                <a:lnTo>
                  <a:pt x="405" y="328"/>
                </a:lnTo>
                <a:lnTo>
                  <a:pt x="398" y="336"/>
                </a:lnTo>
                <a:lnTo>
                  <a:pt x="391" y="336"/>
                </a:lnTo>
                <a:lnTo>
                  <a:pt x="391" y="343"/>
                </a:lnTo>
                <a:lnTo>
                  <a:pt x="398" y="343"/>
                </a:lnTo>
                <a:lnTo>
                  <a:pt x="398" y="350"/>
                </a:lnTo>
                <a:lnTo>
                  <a:pt x="385" y="365"/>
                </a:lnTo>
                <a:lnTo>
                  <a:pt x="378" y="365"/>
                </a:lnTo>
                <a:lnTo>
                  <a:pt x="378" y="372"/>
                </a:lnTo>
                <a:lnTo>
                  <a:pt x="378" y="365"/>
                </a:lnTo>
                <a:lnTo>
                  <a:pt x="385" y="372"/>
                </a:lnTo>
                <a:lnTo>
                  <a:pt x="378" y="379"/>
                </a:lnTo>
                <a:lnTo>
                  <a:pt x="365" y="387"/>
                </a:lnTo>
                <a:lnTo>
                  <a:pt x="371" y="394"/>
                </a:lnTo>
                <a:lnTo>
                  <a:pt x="365" y="387"/>
                </a:lnTo>
                <a:lnTo>
                  <a:pt x="371" y="394"/>
                </a:lnTo>
                <a:lnTo>
                  <a:pt x="365" y="401"/>
                </a:lnTo>
                <a:lnTo>
                  <a:pt x="371" y="401"/>
                </a:lnTo>
                <a:lnTo>
                  <a:pt x="365" y="409"/>
                </a:lnTo>
                <a:lnTo>
                  <a:pt x="371" y="423"/>
                </a:lnTo>
                <a:lnTo>
                  <a:pt x="365" y="423"/>
                </a:lnTo>
                <a:lnTo>
                  <a:pt x="358" y="423"/>
                </a:lnTo>
                <a:lnTo>
                  <a:pt x="352" y="423"/>
                </a:lnTo>
                <a:lnTo>
                  <a:pt x="345" y="416"/>
                </a:lnTo>
                <a:lnTo>
                  <a:pt x="345" y="423"/>
                </a:lnTo>
                <a:lnTo>
                  <a:pt x="345" y="416"/>
                </a:lnTo>
                <a:lnTo>
                  <a:pt x="338" y="416"/>
                </a:lnTo>
                <a:lnTo>
                  <a:pt x="332" y="416"/>
                </a:lnTo>
                <a:lnTo>
                  <a:pt x="325" y="416"/>
                </a:lnTo>
                <a:lnTo>
                  <a:pt x="325" y="423"/>
                </a:lnTo>
                <a:lnTo>
                  <a:pt x="318" y="423"/>
                </a:lnTo>
                <a:lnTo>
                  <a:pt x="318" y="430"/>
                </a:lnTo>
                <a:lnTo>
                  <a:pt x="325" y="438"/>
                </a:lnTo>
                <a:lnTo>
                  <a:pt x="325" y="445"/>
                </a:lnTo>
                <a:lnTo>
                  <a:pt x="318" y="452"/>
                </a:lnTo>
                <a:lnTo>
                  <a:pt x="318" y="460"/>
                </a:lnTo>
                <a:lnTo>
                  <a:pt x="312" y="460"/>
                </a:lnTo>
                <a:lnTo>
                  <a:pt x="305" y="460"/>
                </a:lnTo>
                <a:lnTo>
                  <a:pt x="305" y="452"/>
                </a:lnTo>
                <a:lnTo>
                  <a:pt x="305" y="445"/>
                </a:lnTo>
                <a:lnTo>
                  <a:pt x="305" y="438"/>
                </a:lnTo>
                <a:lnTo>
                  <a:pt x="285" y="438"/>
                </a:lnTo>
                <a:lnTo>
                  <a:pt x="272" y="438"/>
                </a:lnTo>
                <a:lnTo>
                  <a:pt x="259" y="438"/>
                </a:lnTo>
                <a:lnTo>
                  <a:pt x="219" y="430"/>
                </a:lnTo>
                <a:lnTo>
                  <a:pt x="206" y="430"/>
                </a:lnTo>
                <a:lnTo>
                  <a:pt x="179" y="430"/>
                </a:lnTo>
                <a:lnTo>
                  <a:pt x="166" y="430"/>
                </a:lnTo>
                <a:lnTo>
                  <a:pt x="146" y="430"/>
                </a:lnTo>
                <a:lnTo>
                  <a:pt x="139" y="430"/>
                </a:lnTo>
                <a:lnTo>
                  <a:pt x="120" y="430"/>
                </a:lnTo>
                <a:lnTo>
                  <a:pt x="106" y="423"/>
                </a:lnTo>
                <a:lnTo>
                  <a:pt x="67" y="423"/>
                </a:lnTo>
                <a:lnTo>
                  <a:pt x="60" y="423"/>
                </a:lnTo>
                <a:lnTo>
                  <a:pt x="60" y="416"/>
                </a:lnTo>
                <a:lnTo>
                  <a:pt x="60" y="409"/>
                </a:lnTo>
                <a:lnTo>
                  <a:pt x="53" y="401"/>
                </a:lnTo>
                <a:lnTo>
                  <a:pt x="53" y="394"/>
                </a:lnTo>
                <a:lnTo>
                  <a:pt x="53" y="387"/>
                </a:lnTo>
                <a:lnTo>
                  <a:pt x="47" y="387"/>
                </a:lnTo>
                <a:lnTo>
                  <a:pt x="47" y="379"/>
                </a:lnTo>
                <a:lnTo>
                  <a:pt x="40" y="379"/>
                </a:lnTo>
                <a:lnTo>
                  <a:pt x="47" y="372"/>
                </a:lnTo>
                <a:lnTo>
                  <a:pt x="40" y="372"/>
                </a:lnTo>
                <a:lnTo>
                  <a:pt x="47" y="365"/>
                </a:lnTo>
                <a:lnTo>
                  <a:pt x="47" y="357"/>
                </a:lnTo>
                <a:lnTo>
                  <a:pt x="47" y="350"/>
                </a:lnTo>
                <a:lnTo>
                  <a:pt x="47" y="343"/>
                </a:lnTo>
                <a:lnTo>
                  <a:pt x="47" y="336"/>
                </a:lnTo>
                <a:lnTo>
                  <a:pt x="40" y="328"/>
                </a:lnTo>
                <a:lnTo>
                  <a:pt x="40" y="321"/>
                </a:lnTo>
                <a:close/>
                <a:moveTo>
                  <a:pt x="371" y="409"/>
                </a:moveTo>
                <a:lnTo>
                  <a:pt x="378" y="401"/>
                </a:lnTo>
                <a:lnTo>
                  <a:pt x="371" y="423"/>
                </a:lnTo>
                <a:lnTo>
                  <a:pt x="371" y="409"/>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15" name="Freeform 83"/>
          <p:cNvSpPr>
            <a:spLocks noEditPoints="1"/>
          </p:cNvSpPr>
          <p:nvPr/>
        </p:nvSpPr>
        <p:spPr bwMode="auto">
          <a:xfrm>
            <a:off x="7239000" y="2930525"/>
            <a:ext cx="449263" cy="384175"/>
          </a:xfrm>
          <a:custGeom>
            <a:avLst/>
            <a:gdLst>
              <a:gd name="T0" fmla="*/ 142574 w 438"/>
              <a:gd name="T1" fmla="*/ 232463 h 314"/>
              <a:gd name="T2" fmla="*/ 129240 w 438"/>
              <a:gd name="T3" fmla="*/ 205546 h 314"/>
              <a:gd name="T4" fmla="*/ 108726 w 438"/>
              <a:gd name="T5" fmla="*/ 187194 h 314"/>
              <a:gd name="T6" fmla="*/ 95391 w 438"/>
              <a:gd name="T7" fmla="*/ 170065 h 314"/>
              <a:gd name="T8" fmla="*/ 82057 w 438"/>
              <a:gd name="T9" fmla="*/ 151712 h 314"/>
              <a:gd name="T10" fmla="*/ 67697 w 438"/>
              <a:gd name="T11" fmla="*/ 133360 h 314"/>
              <a:gd name="T12" fmla="*/ 54363 w 438"/>
              <a:gd name="T13" fmla="*/ 107667 h 314"/>
              <a:gd name="T14" fmla="*/ 41029 w 438"/>
              <a:gd name="T15" fmla="*/ 89315 h 314"/>
              <a:gd name="T16" fmla="*/ 20514 w 438"/>
              <a:gd name="T17" fmla="*/ 80750 h 314"/>
              <a:gd name="T18" fmla="*/ 7180 w 438"/>
              <a:gd name="T19" fmla="*/ 62398 h 314"/>
              <a:gd name="T20" fmla="*/ 7180 w 438"/>
              <a:gd name="T21" fmla="*/ 53833 h 314"/>
              <a:gd name="T22" fmla="*/ 13334 w 438"/>
              <a:gd name="T23" fmla="*/ 35481 h 314"/>
              <a:gd name="T24" fmla="*/ 33849 w 438"/>
              <a:gd name="T25" fmla="*/ 18352 h 314"/>
              <a:gd name="T26" fmla="*/ 61543 w 438"/>
              <a:gd name="T27" fmla="*/ 8564 h 314"/>
              <a:gd name="T28" fmla="*/ 82057 w 438"/>
              <a:gd name="T29" fmla="*/ 0 h 314"/>
              <a:gd name="T30" fmla="*/ 102571 w 438"/>
              <a:gd name="T31" fmla="*/ 0 h 314"/>
              <a:gd name="T32" fmla="*/ 142574 w 438"/>
              <a:gd name="T33" fmla="*/ 0 h 314"/>
              <a:gd name="T34" fmla="*/ 217451 w 438"/>
              <a:gd name="T35" fmla="*/ 8564 h 314"/>
              <a:gd name="T36" fmla="*/ 230786 w 438"/>
              <a:gd name="T37" fmla="*/ 18352 h 314"/>
              <a:gd name="T38" fmla="*/ 237966 w 438"/>
              <a:gd name="T39" fmla="*/ 45269 h 314"/>
              <a:gd name="T40" fmla="*/ 320023 w 438"/>
              <a:gd name="T41" fmla="*/ 45269 h 314"/>
              <a:gd name="T42" fmla="*/ 401054 w 438"/>
              <a:gd name="T43" fmla="*/ 107667 h 314"/>
              <a:gd name="T44" fmla="*/ 442083 w 438"/>
              <a:gd name="T45" fmla="*/ 160277 h 314"/>
              <a:gd name="T46" fmla="*/ 408234 w 438"/>
              <a:gd name="T47" fmla="*/ 196981 h 314"/>
              <a:gd name="T48" fmla="*/ 394900 w 438"/>
              <a:gd name="T49" fmla="*/ 222675 h 314"/>
              <a:gd name="T50" fmla="*/ 387720 w 438"/>
              <a:gd name="T51" fmla="*/ 249591 h 314"/>
              <a:gd name="T52" fmla="*/ 380540 w 438"/>
              <a:gd name="T53" fmla="*/ 259379 h 314"/>
              <a:gd name="T54" fmla="*/ 353872 w 438"/>
              <a:gd name="T55" fmla="*/ 276508 h 314"/>
              <a:gd name="T56" fmla="*/ 333357 w 438"/>
              <a:gd name="T57" fmla="*/ 276508 h 314"/>
              <a:gd name="T58" fmla="*/ 320023 w 438"/>
              <a:gd name="T59" fmla="*/ 294860 h 314"/>
              <a:gd name="T60" fmla="*/ 292329 w 438"/>
              <a:gd name="T61" fmla="*/ 321777 h 314"/>
              <a:gd name="T62" fmla="*/ 278994 w 438"/>
              <a:gd name="T63" fmla="*/ 303425 h 314"/>
              <a:gd name="T64" fmla="*/ 265660 w 438"/>
              <a:gd name="T65" fmla="*/ 321777 h 314"/>
              <a:gd name="T66" fmla="*/ 271814 w 438"/>
              <a:gd name="T67" fmla="*/ 338906 h 314"/>
              <a:gd name="T68" fmla="*/ 251300 w 438"/>
              <a:gd name="T69" fmla="*/ 357258 h 314"/>
              <a:gd name="T70" fmla="*/ 245146 w 438"/>
              <a:gd name="T71" fmla="*/ 330342 h 314"/>
              <a:gd name="T72" fmla="*/ 237966 w 438"/>
              <a:gd name="T73" fmla="*/ 338906 h 314"/>
              <a:gd name="T74" fmla="*/ 211297 w 438"/>
              <a:gd name="T75" fmla="*/ 375611 h 314"/>
              <a:gd name="T76" fmla="*/ 211297 w 438"/>
              <a:gd name="T77" fmla="*/ 348694 h 314"/>
              <a:gd name="T78" fmla="*/ 204117 w 438"/>
              <a:gd name="T79" fmla="*/ 330342 h 314"/>
              <a:gd name="T80" fmla="*/ 190783 w 438"/>
              <a:gd name="T81" fmla="*/ 321777 h 314"/>
              <a:gd name="T82" fmla="*/ 183603 w 438"/>
              <a:gd name="T83" fmla="*/ 294860 h 314"/>
              <a:gd name="T84" fmla="*/ 176423 w 438"/>
              <a:gd name="T85" fmla="*/ 276508 h 314"/>
              <a:gd name="T86" fmla="*/ 163089 w 438"/>
              <a:gd name="T87" fmla="*/ 259379 h 314"/>
              <a:gd name="T88" fmla="*/ 149754 w 438"/>
              <a:gd name="T89" fmla="*/ 241027 h 314"/>
              <a:gd name="T90" fmla="*/ 237966 w 438"/>
              <a:gd name="T91" fmla="*/ 375611 h 3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8"/>
              <a:gd name="T139" fmla="*/ 0 h 314"/>
              <a:gd name="T140" fmla="*/ 438 w 438"/>
              <a:gd name="T141" fmla="*/ 314 h 31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8" h="314">
                <a:moveTo>
                  <a:pt x="146" y="197"/>
                </a:moveTo>
                <a:lnTo>
                  <a:pt x="139" y="197"/>
                </a:lnTo>
                <a:lnTo>
                  <a:pt x="139" y="190"/>
                </a:lnTo>
                <a:lnTo>
                  <a:pt x="133" y="182"/>
                </a:lnTo>
                <a:lnTo>
                  <a:pt x="133" y="175"/>
                </a:lnTo>
                <a:lnTo>
                  <a:pt x="126" y="168"/>
                </a:lnTo>
                <a:lnTo>
                  <a:pt x="119" y="161"/>
                </a:lnTo>
                <a:lnTo>
                  <a:pt x="113" y="161"/>
                </a:lnTo>
                <a:lnTo>
                  <a:pt x="106" y="153"/>
                </a:lnTo>
                <a:lnTo>
                  <a:pt x="100" y="146"/>
                </a:lnTo>
                <a:lnTo>
                  <a:pt x="100" y="139"/>
                </a:lnTo>
                <a:lnTo>
                  <a:pt x="93" y="139"/>
                </a:lnTo>
                <a:lnTo>
                  <a:pt x="93" y="131"/>
                </a:lnTo>
                <a:lnTo>
                  <a:pt x="86" y="131"/>
                </a:lnTo>
                <a:lnTo>
                  <a:pt x="80" y="124"/>
                </a:lnTo>
                <a:lnTo>
                  <a:pt x="73" y="124"/>
                </a:lnTo>
                <a:lnTo>
                  <a:pt x="73" y="117"/>
                </a:lnTo>
                <a:lnTo>
                  <a:pt x="66" y="109"/>
                </a:lnTo>
                <a:lnTo>
                  <a:pt x="60" y="102"/>
                </a:lnTo>
                <a:lnTo>
                  <a:pt x="60" y="95"/>
                </a:lnTo>
                <a:lnTo>
                  <a:pt x="53" y="88"/>
                </a:lnTo>
                <a:lnTo>
                  <a:pt x="47" y="80"/>
                </a:lnTo>
                <a:lnTo>
                  <a:pt x="47" y="73"/>
                </a:lnTo>
                <a:lnTo>
                  <a:pt x="40" y="73"/>
                </a:lnTo>
                <a:lnTo>
                  <a:pt x="33" y="73"/>
                </a:lnTo>
                <a:lnTo>
                  <a:pt x="27" y="66"/>
                </a:lnTo>
                <a:lnTo>
                  <a:pt x="20" y="66"/>
                </a:lnTo>
                <a:lnTo>
                  <a:pt x="20" y="58"/>
                </a:lnTo>
                <a:lnTo>
                  <a:pt x="13" y="58"/>
                </a:lnTo>
                <a:lnTo>
                  <a:pt x="7" y="51"/>
                </a:lnTo>
                <a:lnTo>
                  <a:pt x="0" y="51"/>
                </a:lnTo>
                <a:lnTo>
                  <a:pt x="0" y="44"/>
                </a:lnTo>
                <a:lnTo>
                  <a:pt x="7" y="44"/>
                </a:lnTo>
                <a:lnTo>
                  <a:pt x="7" y="37"/>
                </a:lnTo>
                <a:lnTo>
                  <a:pt x="13" y="37"/>
                </a:lnTo>
                <a:lnTo>
                  <a:pt x="13" y="29"/>
                </a:lnTo>
                <a:lnTo>
                  <a:pt x="20" y="29"/>
                </a:lnTo>
                <a:lnTo>
                  <a:pt x="27" y="22"/>
                </a:lnTo>
                <a:lnTo>
                  <a:pt x="33" y="15"/>
                </a:lnTo>
                <a:lnTo>
                  <a:pt x="47" y="15"/>
                </a:lnTo>
                <a:lnTo>
                  <a:pt x="53" y="7"/>
                </a:lnTo>
                <a:lnTo>
                  <a:pt x="60" y="7"/>
                </a:lnTo>
                <a:lnTo>
                  <a:pt x="66" y="7"/>
                </a:lnTo>
                <a:lnTo>
                  <a:pt x="73" y="7"/>
                </a:lnTo>
                <a:lnTo>
                  <a:pt x="80" y="0"/>
                </a:lnTo>
                <a:lnTo>
                  <a:pt x="86" y="0"/>
                </a:lnTo>
                <a:lnTo>
                  <a:pt x="93" y="0"/>
                </a:lnTo>
                <a:lnTo>
                  <a:pt x="100" y="0"/>
                </a:lnTo>
                <a:lnTo>
                  <a:pt x="106" y="0"/>
                </a:lnTo>
                <a:lnTo>
                  <a:pt x="126" y="0"/>
                </a:lnTo>
                <a:lnTo>
                  <a:pt x="139" y="0"/>
                </a:lnTo>
                <a:lnTo>
                  <a:pt x="146" y="0"/>
                </a:lnTo>
                <a:lnTo>
                  <a:pt x="186" y="0"/>
                </a:lnTo>
                <a:lnTo>
                  <a:pt x="212" y="7"/>
                </a:lnTo>
                <a:lnTo>
                  <a:pt x="212" y="15"/>
                </a:lnTo>
                <a:lnTo>
                  <a:pt x="225" y="7"/>
                </a:lnTo>
                <a:lnTo>
                  <a:pt x="225" y="15"/>
                </a:lnTo>
                <a:lnTo>
                  <a:pt x="232" y="22"/>
                </a:lnTo>
                <a:lnTo>
                  <a:pt x="239" y="22"/>
                </a:lnTo>
                <a:lnTo>
                  <a:pt x="232" y="37"/>
                </a:lnTo>
                <a:lnTo>
                  <a:pt x="259" y="37"/>
                </a:lnTo>
                <a:lnTo>
                  <a:pt x="279" y="37"/>
                </a:lnTo>
                <a:lnTo>
                  <a:pt x="312" y="37"/>
                </a:lnTo>
                <a:lnTo>
                  <a:pt x="338" y="37"/>
                </a:lnTo>
                <a:lnTo>
                  <a:pt x="358" y="58"/>
                </a:lnTo>
                <a:lnTo>
                  <a:pt x="391" y="88"/>
                </a:lnTo>
                <a:lnTo>
                  <a:pt x="431" y="124"/>
                </a:lnTo>
                <a:lnTo>
                  <a:pt x="438" y="131"/>
                </a:lnTo>
                <a:lnTo>
                  <a:pt x="431" y="131"/>
                </a:lnTo>
                <a:lnTo>
                  <a:pt x="438" y="131"/>
                </a:lnTo>
                <a:lnTo>
                  <a:pt x="411" y="146"/>
                </a:lnTo>
                <a:lnTo>
                  <a:pt x="398" y="161"/>
                </a:lnTo>
                <a:lnTo>
                  <a:pt x="385" y="175"/>
                </a:lnTo>
                <a:lnTo>
                  <a:pt x="385" y="190"/>
                </a:lnTo>
                <a:lnTo>
                  <a:pt x="385" y="182"/>
                </a:lnTo>
                <a:lnTo>
                  <a:pt x="371" y="190"/>
                </a:lnTo>
                <a:lnTo>
                  <a:pt x="378" y="197"/>
                </a:lnTo>
                <a:lnTo>
                  <a:pt x="378" y="204"/>
                </a:lnTo>
                <a:lnTo>
                  <a:pt x="365" y="204"/>
                </a:lnTo>
                <a:lnTo>
                  <a:pt x="371" y="204"/>
                </a:lnTo>
                <a:lnTo>
                  <a:pt x="371" y="212"/>
                </a:lnTo>
                <a:lnTo>
                  <a:pt x="358" y="219"/>
                </a:lnTo>
                <a:lnTo>
                  <a:pt x="345" y="219"/>
                </a:lnTo>
                <a:lnTo>
                  <a:pt x="345" y="226"/>
                </a:lnTo>
                <a:lnTo>
                  <a:pt x="332" y="241"/>
                </a:lnTo>
                <a:lnTo>
                  <a:pt x="318" y="241"/>
                </a:lnTo>
                <a:lnTo>
                  <a:pt x="325" y="226"/>
                </a:lnTo>
                <a:lnTo>
                  <a:pt x="318" y="234"/>
                </a:lnTo>
                <a:lnTo>
                  <a:pt x="312" y="226"/>
                </a:lnTo>
                <a:lnTo>
                  <a:pt x="312" y="241"/>
                </a:lnTo>
                <a:lnTo>
                  <a:pt x="318" y="248"/>
                </a:lnTo>
                <a:lnTo>
                  <a:pt x="305" y="255"/>
                </a:lnTo>
                <a:lnTo>
                  <a:pt x="285" y="263"/>
                </a:lnTo>
                <a:lnTo>
                  <a:pt x="279" y="270"/>
                </a:lnTo>
                <a:lnTo>
                  <a:pt x="272" y="255"/>
                </a:lnTo>
                <a:lnTo>
                  <a:pt x="272" y="248"/>
                </a:lnTo>
                <a:lnTo>
                  <a:pt x="272" y="270"/>
                </a:lnTo>
                <a:lnTo>
                  <a:pt x="265" y="270"/>
                </a:lnTo>
                <a:lnTo>
                  <a:pt x="259" y="263"/>
                </a:lnTo>
                <a:lnTo>
                  <a:pt x="259" y="270"/>
                </a:lnTo>
                <a:lnTo>
                  <a:pt x="245" y="270"/>
                </a:lnTo>
                <a:lnTo>
                  <a:pt x="265" y="277"/>
                </a:lnTo>
                <a:lnTo>
                  <a:pt x="265" y="285"/>
                </a:lnTo>
                <a:lnTo>
                  <a:pt x="252" y="292"/>
                </a:lnTo>
                <a:lnTo>
                  <a:pt x="245" y="292"/>
                </a:lnTo>
                <a:lnTo>
                  <a:pt x="239" y="285"/>
                </a:lnTo>
                <a:lnTo>
                  <a:pt x="232" y="270"/>
                </a:lnTo>
                <a:lnTo>
                  <a:pt x="239" y="270"/>
                </a:lnTo>
                <a:lnTo>
                  <a:pt x="232" y="270"/>
                </a:lnTo>
                <a:lnTo>
                  <a:pt x="225" y="263"/>
                </a:lnTo>
                <a:lnTo>
                  <a:pt x="232" y="277"/>
                </a:lnTo>
                <a:lnTo>
                  <a:pt x="239" y="292"/>
                </a:lnTo>
                <a:lnTo>
                  <a:pt x="225" y="314"/>
                </a:lnTo>
                <a:lnTo>
                  <a:pt x="206" y="307"/>
                </a:lnTo>
                <a:lnTo>
                  <a:pt x="206" y="299"/>
                </a:lnTo>
                <a:lnTo>
                  <a:pt x="206" y="292"/>
                </a:lnTo>
                <a:lnTo>
                  <a:pt x="206" y="285"/>
                </a:lnTo>
                <a:lnTo>
                  <a:pt x="199" y="285"/>
                </a:lnTo>
                <a:lnTo>
                  <a:pt x="199" y="277"/>
                </a:lnTo>
                <a:lnTo>
                  <a:pt x="199" y="270"/>
                </a:lnTo>
                <a:lnTo>
                  <a:pt x="192" y="270"/>
                </a:lnTo>
                <a:lnTo>
                  <a:pt x="192" y="263"/>
                </a:lnTo>
                <a:lnTo>
                  <a:pt x="186" y="263"/>
                </a:lnTo>
                <a:lnTo>
                  <a:pt x="179" y="255"/>
                </a:lnTo>
                <a:lnTo>
                  <a:pt x="179" y="248"/>
                </a:lnTo>
                <a:lnTo>
                  <a:pt x="179" y="241"/>
                </a:lnTo>
                <a:lnTo>
                  <a:pt x="179" y="234"/>
                </a:lnTo>
                <a:lnTo>
                  <a:pt x="172" y="234"/>
                </a:lnTo>
                <a:lnTo>
                  <a:pt x="172" y="226"/>
                </a:lnTo>
                <a:lnTo>
                  <a:pt x="172" y="219"/>
                </a:lnTo>
                <a:lnTo>
                  <a:pt x="166" y="212"/>
                </a:lnTo>
                <a:lnTo>
                  <a:pt x="159" y="212"/>
                </a:lnTo>
                <a:lnTo>
                  <a:pt x="153" y="204"/>
                </a:lnTo>
                <a:lnTo>
                  <a:pt x="146" y="204"/>
                </a:lnTo>
                <a:lnTo>
                  <a:pt x="146" y="197"/>
                </a:lnTo>
                <a:close/>
                <a:moveTo>
                  <a:pt x="239" y="292"/>
                </a:moveTo>
                <a:lnTo>
                  <a:pt x="245" y="299"/>
                </a:lnTo>
                <a:lnTo>
                  <a:pt x="232" y="307"/>
                </a:lnTo>
                <a:lnTo>
                  <a:pt x="239" y="292"/>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16" name="Freeform 84"/>
          <p:cNvSpPr>
            <a:spLocks/>
          </p:cNvSpPr>
          <p:nvPr/>
        </p:nvSpPr>
        <p:spPr bwMode="auto">
          <a:xfrm>
            <a:off x="6191250" y="2768600"/>
            <a:ext cx="463550" cy="430213"/>
          </a:xfrm>
          <a:custGeom>
            <a:avLst/>
            <a:gdLst>
              <a:gd name="T0" fmla="*/ 20557 w 451"/>
              <a:gd name="T1" fmla="*/ 215107 h 350"/>
              <a:gd name="T2" fmla="*/ 14390 w 451"/>
              <a:gd name="T3" fmla="*/ 106939 h 350"/>
              <a:gd name="T4" fmla="*/ 7195 w 451"/>
              <a:gd name="T5" fmla="*/ 0 h 350"/>
              <a:gd name="T6" fmla="*/ 75031 w 451"/>
              <a:gd name="T7" fmla="*/ 0 h 350"/>
              <a:gd name="T8" fmla="*/ 170619 w 451"/>
              <a:gd name="T9" fmla="*/ 0 h 350"/>
              <a:gd name="T10" fmla="*/ 232289 w 451"/>
              <a:gd name="T11" fmla="*/ 0 h 350"/>
              <a:gd name="T12" fmla="*/ 327877 w 451"/>
              <a:gd name="T13" fmla="*/ 0 h 350"/>
              <a:gd name="T14" fmla="*/ 409075 w 451"/>
              <a:gd name="T15" fmla="*/ 0 h 350"/>
              <a:gd name="T16" fmla="*/ 429632 w 451"/>
              <a:gd name="T17" fmla="*/ 17209 h 350"/>
              <a:gd name="T18" fmla="*/ 422437 w 451"/>
              <a:gd name="T19" fmla="*/ 35646 h 350"/>
              <a:gd name="T20" fmla="*/ 409075 w 451"/>
              <a:gd name="T21" fmla="*/ 44250 h 350"/>
              <a:gd name="T22" fmla="*/ 409075 w 451"/>
              <a:gd name="T23" fmla="*/ 62688 h 350"/>
              <a:gd name="T24" fmla="*/ 463550 w 451"/>
              <a:gd name="T25" fmla="*/ 71292 h 350"/>
              <a:gd name="T26" fmla="*/ 463550 w 451"/>
              <a:gd name="T27" fmla="*/ 79897 h 350"/>
              <a:gd name="T28" fmla="*/ 450188 w 451"/>
              <a:gd name="T29" fmla="*/ 89730 h 350"/>
              <a:gd name="T30" fmla="*/ 442993 w 451"/>
              <a:gd name="T31" fmla="*/ 106939 h 350"/>
              <a:gd name="T32" fmla="*/ 442993 w 451"/>
              <a:gd name="T33" fmla="*/ 106939 h 350"/>
              <a:gd name="T34" fmla="*/ 442993 w 451"/>
              <a:gd name="T35" fmla="*/ 116772 h 350"/>
              <a:gd name="T36" fmla="*/ 429632 w 451"/>
              <a:gd name="T37" fmla="*/ 125376 h 350"/>
              <a:gd name="T38" fmla="*/ 422437 w 451"/>
              <a:gd name="T39" fmla="*/ 125376 h 350"/>
              <a:gd name="T40" fmla="*/ 422437 w 451"/>
              <a:gd name="T41" fmla="*/ 133981 h 350"/>
              <a:gd name="T42" fmla="*/ 416270 w 451"/>
              <a:gd name="T43" fmla="*/ 152418 h 350"/>
              <a:gd name="T44" fmla="*/ 429632 w 451"/>
              <a:gd name="T45" fmla="*/ 169627 h 350"/>
              <a:gd name="T46" fmla="*/ 416270 w 451"/>
              <a:gd name="T47" fmla="*/ 179460 h 350"/>
              <a:gd name="T48" fmla="*/ 409075 w 451"/>
              <a:gd name="T49" fmla="*/ 188065 h 350"/>
              <a:gd name="T50" fmla="*/ 401880 w 451"/>
              <a:gd name="T51" fmla="*/ 206502 h 350"/>
              <a:gd name="T52" fmla="*/ 388519 w 451"/>
              <a:gd name="T53" fmla="*/ 196669 h 350"/>
              <a:gd name="T54" fmla="*/ 382352 w 451"/>
              <a:gd name="T55" fmla="*/ 215107 h 350"/>
              <a:gd name="T56" fmla="*/ 382352 w 451"/>
              <a:gd name="T57" fmla="*/ 206502 h 350"/>
              <a:gd name="T58" fmla="*/ 388519 w 451"/>
              <a:gd name="T59" fmla="*/ 232315 h 350"/>
              <a:gd name="T60" fmla="*/ 375157 w 451"/>
              <a:gd name="T61" fmla="*/ 232315 h 350"/>
              <a:gd name="T62" fmla="*/ 375157 w 451"/>
              <a:gd name="T63" fmla="*/ 242148 h 350"/>
              <a:gd name="T64" fmla="*/ 375157 w 451"/>
              <a:gd name="T65" fmla="*/ 269190 h 350"/>
              <a:gd name="T66" fmla="*/ 361795 w 451"/>
              <a:gd name="T67" fmla="*/ 259357 h 350"/>
              <a:gd name="T68" fmla="*/ 354600 w 451"/>
              <a:gd name="T69" fmla="*/ 277795 h 350"/>
              <a:gd name="T70" fmla="*/ 347406 w 451"/>
              <a:gd name="T71" fmla="*/ 286399 h 350"/>
              <a:gd name="T72" fmla="*/ 354600 w 451"/>
              <a:gd name="T73" fmla="*/ 295003 h 350"/>
              <a:gd name="T74" fmla="*/ 341239 w 451"/>
              <a:gd name="T75" fmla="*/ 313441 h 350"/>
              <a:gd name="T76" fmla="*/ 334044 w 451"/>
              <a:gd name="T77" fmla="*/ 313441 h 350"/>
              <a:gd name="T78" fmla="*/ 334044 w 451"/>
              <a:gd name="T79" fmla="*/ 331879 h 350"/>
              <a:gd name="T80" fmla="*/ 327877 w 451"/>
              <a:gd name="T81" fmla="*/ 331879 h 350"/>
              <a:gd name="T82" fmla="*/ 334044 w 451"/>
              <a:gd name="T83" fmla="*/ 349087 h 350"/>
              <a:gd name="T84" fmla="*/ 320682 w 451"/>
              <a:gd name="T85" fmla="*/ 340483 h 350"/>
              <a:gd name="T86" fmla="*/ 327877 w 451"/>
              <a:gd name="T87" fmla="*/ 358921 h 350"/>
              <a:gd name="T88" fmla="*/ 320682 w 451"/>
              <a:gd name="T89" fmla="*/ 376129 h 350"/>
              <a:gd name="T90" fmla="*/ 327877 w 451"/>
              <a:gd name="T91" fmla="*/ 376129 h 350"/>
              <a:gd name="T92" fmla="*/ 327877 w 451"/>
              <a:gd name="T93" fmla="*/ 384733 h 350"/>
              <a:gd name="T94" fmla="*/ 327877 w 451"/>
              <a:gd name="T95" fmla="*/ 384733 h 350"/>
              <a:gd name="T96" fmla="*/ 334044 w 451"/>
              <a:gd name="T97" fmla="*/ 394567 h 350"/>
              <a:gd name="T98" fmla="*/ 327877 w 451"/>
              <a:gd name="T99" fmla="*/ 411775 h 350"/>
              <a:gd name="T100" fmla="*/ 327877 w 451"/>
              <a:gd name="T101" fmla="*/ 430213 h 350"/>
              <a:gd name="T102" fmla="*/ 238456 w 451"/>
              <a:gd name="T103" fmla="*/ 430213 h 350"/>
              <a:gd name="T104" fmla="*/ 129506 w 451"/>
              <a:gd name="T105" fmla="*/ 430213 h 350"/>
              <a:gd name="T106" fmla="*/ 75031 w 451"/>
              <a:gd name="T107" fmla="*/ 430213 h 350"/>
              <a:gd name="T108" fmla="*/ 54475 w 451"/>
              <a:gd name="T109" fmla="*/ 358921 h 350"/>
              <a:gd name="T110" fmla="*/ 34946 w 451"/>
              <a:gd name="T111" fmla="*/ 358921 h 350"/>
              <a:gd name="T112" fmla="*/ 27751 w 451"/>
              <a:gd name="T113" fmla="*/ 358921 h 350"/>
              <a:gd name="T114" fmla="*/ 14390 w 451"/>
              <a:gd name="T115" fmla="*/ 349087 h 3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51"/>
              <a:gd name="T175" fmla="*/ 0 h 350"/>
              <a:gd name="T176" fmla="*/ 451 w 451"/>
              <a:gd name="T177" fmla="*/ 350 h 35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51" h="350">
                <a:moveTo>
                  <a:pt x="20" y="233"/>
                </a:moveTo>
                <a:lnTo>
                  <a:pt x="20" y="197"/>
                </a:lnTo>
                <a:lnTo>
                  <a:pt x="20" y="175"/>
                </a:lnTo>
                <a:lnTo>
                  <a:pt x="20" y="160"/>
                </a:lnTo>
                <a:lnTo>
                  <a:pt x="20" y="109"/>
                </a:lnTo>
                <a:lnTo>
                  <a:pt x="14" y="87"/>
                </a:lnTo>
                <a:lnTo>
                  <a:pt x="14" y="73"/>
                </a:lnTo>
                <a:lnTo>
                  <a:pt x="7" y="36"/>
                </a:lnTo>
                <a:lnTo>
                  <a:pt x="7" y="0"/>
                </a:lnTo>
                <a:lnTo>
                  <a:pt x="0" y="0"/>
                </a:lnTo>
                <a:lnTo>
                  <a:pt x="53" y="0"/>
                </a:lnTo>
                <a:lnTo>
                  <a:pt x="73" y="0"/>
                </a:lnTo>
                <a:lnTo>
                  <a:pt x="93" y="0"/>
                </a:lnTo>
                <a:lnTo>
                  <a:pt x="120" y="0"/>
                </a:lnTo>
                <a:lnTo>
                  <a:pt x="166" y="0"/>
                </a:lnTo>
                <a:lnTo>
                  <a:pt x="173" y="0"/>
                </a:lnTo>
                <a:lnTo>
                  <a:pt x="193" y="0"/>
                </a:lnTo>
                <a:lnTo>
                  <a:pt x="226" y="0"/>
                </a:lnTo>
                <a:lnTo>
                  <a:pt x="265" y="0"/>
                </a:lnTo>
                <a:lnTo>
                  <a:pt x="292" y="0"/>
                </a:lnTo>
                <a:lnTo>
                  <a:pt x="319" y="0"/>
                </a:lnTo>
                <a:lnTo>
                  <a:pt x="352" y="0"/>
                </a:lnTo>
                <a:lnTo>
                  <a:pt x="372" y="0"/>
                </a:lnTo>
                <a:lnTo>
                  <a:pt x="398" y="0"/>
                </a:lnTo>
                <a:lnTo>
                  <a:pt x="405" y="0"/>
                </a:lnTo>
                <a:lnTo>
                  <a:pt x="411" y="7"/>
                </a:lnTo>
                <a:lnTo>
                  <a:pt x="418" y="14"/>
                </a:lnTo>
                <a:lnTo>
                  <a:pt x="418" y="22"/>
                </a:lnTo>
                <a:lnTo>
                  <a:pt x="411" y="22"/>
                </a:lnTo>
                <a:lnTo>
                  <a:pt x="411" y="29"/>
                </a:lnTo>
                <a:lnTo>
                  <a:pt x="405" y="29"/>
                </a:lnTo>
                <a:lnTo>
                  <a:pt x="405" y="36"/>
                </a:lnTo>
                <a:lnTo>
                  <a:pt x="398" y="36"/>
                </a:lnTo>
                <a:lnTo>
                  <a:pt x="391" y="43"/>
                </a:lnTo>
                <a:lnTo>
                  <a:pt x="385" y="51"/>
                </a:lnTo>
                <a:lnTo>
                  <a:pt x="398" y="51"/>
                </a:lnTo>
                <a:lnTo>
                  <a:pt x="425" y="51"/>
                </a:lnTo>
                <a:lnTo>
                  <a:pt x="444" y="51"/>
                </a:lnTo>
                <a:lnTo>
                  <a:pt x="451" y="58"/>
                </a:lnTo>
                <a:lnTo>
                  <a:pt x="444" y="58"/>
                </a:lnTo>
                <a:lnTo>
                  <a:pt x="444" y="65"/>
                </a:lnTo>
                <a:lnTo>
                  <a:pt x="451" y="65"/>
                </a:lnTo>
                <a:lnTo>
                  <a:pt x="444" y="73"/>
                </a:lnTo>
                <a:lnTo>
                  <a:pt x="444" y="65"/>
                </a:lnTo>
                <a:lnTo>
                  <a:pt x="438" y="73"/>
                </a:lnTo>
                <a:lnTo>
                  <a:pt x="431" y="73"/>
                </a:lnTo>
                <a:lnTo>
                  <a:pt x="425" y="80"/>
                </a:lnTo>
                <a:lnTo>
                  <a:pt x="431" y="87"/>
                </a:lnTo>
                <a:lnTo>
                  <a:pt x="431" y="80"/>
                </a:lnTo>
                <a:lnTo>
                  <a:pt x="438" y="87"/>
                </a:lnTo>
                <a:lnTo>
                  <a:pt x="431" y="87"/>
                </a:lnTo>
                <a:lnTo>
                  <a:pt x="425" y="87"/>
                </a:lnTo>
                <a:lnTo>
                  <a:pt x="425" y="95"/>
                </a:lnTo>
                <a:lnTo>
                  <a:pt x="431" y="95"/>
                </a:lnTo>
                <a:lnTo>
                  <a:pt x="425" y="95"/>
                </a:lnTo>
                <a:lnTo>
                  <a:pt x="418" y="95"/>
                </a:lnTo>
                <a:lnTo>
                  <a:pt x="418" y="102"/>
                </a:lnTo>
                <a:lnTo>
                  <a:pt x="425" y="109"/>
                </a:lnTo>
                <a:lnTo>
                  <a:pt x="418" y="109"/>
                </a:lnTo>
                <a:lnTo>
                  <a:pt x="411" y="102"/>
                </a:lnTo>
                <a:lnTo>
                  <a:pt x="411" y="109"/>
                </a:lnTo>
                <a:lnTo>
                  <a:pt x="405" y="109"/>
                </a:lnTo>
                <a:lnTo>
                  <a:pt x="411" y="109"/>
                </a:lnTo>
                <a:lnTo>
                  <a:pt x="411" y="116"/>
                </a:lnTo>
                <a:lnTo>
                  <a:pt x="405" y="116"/>
                </a:lnTo>
                <a:lnTo>
                  <a:pt x="405" y="124"/>
                </a:lnTo>
                <a:lnTo>
                  <a:pt x="411" y="124"/>
                </a:lnTo>
                <a:lnTo>
                  <a:pt x="418" y="131"/>
                </a:lnTo>
                <a:lnTo>
                  <a:pt x="418" y="138"/>
                </a:lnTo>
                <a:lnTo>
                  <a:pt x="411" y="138"/>
                </a:lnTo>
                <a:lnTo>
                  <a:pt x="405" y="138"/>
                </a:lnTo>
                <a:lnTo>
                  <a:pt x="405" y="146"/>
                </a:lnTo>
                <a:lnTo>
                  <a:pt x="398" y="146"/>
                </a:lnTo>
                <a:lnTo>
                  <a:pt x="391" y="153"/>
                </a:lnTo>
                <a:lnTo>
                  <a:pt x="398" y="153"/>
                </a:lnTo>
                <a:lnTo>
                  <a:pt x="398" y="160"/>
                </a:lnTo>
                <a:lnTo>
                  <a:pt x="391" y="160"/>
                </a:lnTo>
                <a:lnTo>
                  <a:pt x="391" y="168"/>
                </a:lnTo>
                <a:lnTo>
                  <a:pt x="385" y="168"/>
                </a:lnTo>
                <a:lnTo>
                  <a:pt x="385" y="160"/>
                </a:lnTo>
                <a:lnTo>
                  <a:pt x="378" y="160"/>
                </a:lnTo>
                <a:lnTo>
                  <a:pt x="378" y="168"/>
                </a:lnTo>
                <a:lnTo>
                  <a:pt x="378" y="175"/>
                </a:lnTo>
                <a:lnTo>
                  <a:pt x="372" y="175"/>
                </a:lnTo>
                <a:lnTo>
                  <a:pt x="378" y="175"/>
                </a:lnTo>
                <a:lnTo>
                  <a:pt x="378" y="168"/>
                </a:lnTo>
                <a:lnTo>
                  <a:pt x="372" y="168"/>
                </a:lnTo>
                <a:lnTo>
                  <a:pt x="372" y="182"/>
                </a:lnTo>
                <a:lnTo>
                  <a:pt x="378" y="182"/>
                </a:lnTo>
                <a:lnTo>
                  <a:pt x="378" y="189"/>
                </a:lnTo>
                <a:lnTo>
                  <a:pt x="372" y="189"/>
                </a:lnTo>
                <a:lnTo>
                  <a:pt x="372" y="182"/>
                </a:lnTo>
                <a:lnTo>
                  <a:pt x="365" y="189"/>
                </a:lnTo>
                <a:lnTo>
                  <a:pt x="372" y="189"/>
                </a:lnTo>
                <a:lnTo>
                  <a:pt x="372" y="197"/>
                </a:lnTo>
                <a:lnTo>
                  <a:pt x="365" y="197"/>
                </a:lnTo>
                <a:lnTo>
                  <a:pt x="372" y="204"/>
                </a:lnTo>
                <a:lnTo>
                  <a:pt x="365" y="211"/>
                </a:lnTo>
                <a:lnTo>
                  <a:pt x="365" y="219"/>
                </a:lnTo>
                <a:lnTo>
                  <a:pt x="358" y="219"/>
                </a:lnTo>
                <a:lnTo>
                  <a:pt x="358" y="211"/>
                </a:lnTo>
                <a:lnTo>
                  <a:pt x="352" y="211"/>
                </a:lnTo>
                <a:lnTo>
                  <a:pt x="352" y="219"/>
                </a:lnTo>
                <a:lnTo>
                  <a:pt x="345" y="219"/>
                </a:lnTo>
                <a:lnTo>
                  <a:pt x="345" y="226"/>
                </a:lnTo>
                <a:lnTo>
                  <a:pt x="338" y="226"/>
                </a:lnTo>
                <a:lnTo>
                  <a:pt x="345" y="233"/>
                </a:lnTo>
                <a:lnTo>
                  <a:pt x="338" y="233"/>
                </a:lnTo>
                <a:lnTo>
                  <a:pt x="332" y="233"/>
                </a:lnTo>
                <a:lnTo>
                  <a:pt x="338" y="240"/>
                </a:lnTo>
                <a:lnTo>
                  <a:pt x="345" y="240"/>
                </a:lnTo>
                <a:lnTo>
                  <a:pt x="338" y="248"/>
                </a:lnTo>
                <a:lnTo>
                  <a:pt x="332" y="248"/>
                </a:lnTo>
                <a:lnTo>
                  <a:pt x="332" y="255"/>
                </a:lnTo>
                <a:lnTo>
                  <a:pt x="332" y="248"/>
                </a:lnTo>
                <a:lnTo>
                  <a:pt x="325" y="248"/>
                </a:lnTo>
                <a:lnTo>
                  <a:pt x="325" y="255"/>
                </a:lnTo>
                <a:lnTo>
                  <a:pt x="332" y="255"/>
                </a:lnTo>
                <a:lnTo>
                  <a:pt x="325" y="262"/>
                </a:lnTo>
                <a:lnTo>
                  <a:pt x="325" y="270"/>
                </a:lnTo>
                <a:lnTo>
                  <a:pt x="332" y="270"/>
                </a:lnTo>
                <a:lnTo>
                  <a:pt x="325" y="270"/>
                </a:lnTo>
                <a:lnTo>
                  <a:pt x="319" y="270"/>
                </a:lnTo>
                <a:lnTo>
                  <a:pt x="319" y="277"/>
                </a:lnTo>
                <a:lnTo>
                  <a:pt x="325" y="277"/>
                </a:lnTo>
                <a:lnTo>
                  <a:pt x="325" y="284"/>
                </a:lnTo>
                <a:lnTo>
                  <a:pt x="319" y="284"/>
                </a:lnTo>
                <a:lnTo>
                  <a:pt x="319" y="277"/>
                </a:lnTo>
                <a:lnTo>
                  <a:pt x="312" y="277"/>
                </a:lnTo>
                <a:lnTo>
                  <a:pt x="312" y="284"/>
                </a:lnTo>
                <a:lnTo>
                  <a:pt x="319" y="284"/>
                </a:lnTo>
                <a:lnTo>
                  <a:pt x="319" y="292"/>
                </a:lnTo>
                <a:lnTo>
                  <a:pt x="312" y="292"/>
                </a:lnTo>
                <a:lnTo>
                  <a:pt x="312" y="299"/>
                </a:lnTo>
                <a:lnTo>
                  <a:pt x="312" y="306"/>
                </a:lnTo>
                <a:lnTo>
                  <a:pt x="312" y="299"/>
                </a:lnTo>
                <a:lnTo>
                  <a:pt x="319" y="299"/>
                </a:lnTo>
                <a:lnTo>
                  <a:pt x="319" y="306"/>
                </a:lnTo>
                <a:lnTo>
                  <a:pt x="312" y="306"/>
                </a:lnTo>
                <a:lnTo>
                  <a:pt x="312" y="313"/>
                </a:lnTo>
                <a:lnTo>
                  <a:pt x="319" y="313"/>
                </a:lnTo>
                <a:lnTo>
                  <a:pt x="319" y="306"/>
                </a:lnTo>
                <a:lnTo>
                  <a:pt x="325" y="306"/>
                </a:lnTo>
                <a:lnTo>
                  <a:pt x="319" y="313"/>
                </a:lnTo>
                <a:lnTo>
                  <a:pt x="319" y="321"/>
                </a:lnTo>
                <a:lnTo>
                  <a:pt x="319" y="328"/>
                </a:lnTo>
                <a:lnTo>
                  <a:pt x="325" y="321"/>
                </a:lnTo>
                <a:lnTo>
                  <a:pt x="325" y="328"/>
                </a:lnTo>
                <a:lnTo>
                  <a:pt x="325" y="335"/>
                </a:lnTo>
                <a:lnTo>
                  <a:pt x="319" y="335"/>
                </a:lnTo>
                <a:lnTo>
                  <a:pt x="312" y="335"/>
                </a:lnTo>
                <a:lnTo>
                  <a:pt x="319" y="343"/>
                </a:lnTo>
                <a:lnTo>
                  <a:pt x="319" y="350"/>
                </a:lnTo>
                <a:lnTo>
                  <a:pt x="305" y="350"/>
                </a:lnTo>
                <a:lnTo>
                  <a:pt x="292" y="350"/>
                </a:lnTo>
                <a:lnTo>
                  <a:pt x="232" y="350"/>
                </a:lnTo>
                <a:lnTo>
                  <a:pt x="173" y="350"/>
                </a:lnTo>
                <a:lnTo>
                  <a:pt x="153" y="350"/>
                </a:lnTo>
                <a:lnTo>
                  <a:pt x="126" y="350"/>
                </a:lnTo>
                <a:lnTo>
                  <a:pt x="106" y="350"/>
                </a:lnTo>
                <a:lnTo>
                  <a:pt x="100" y="350"/>
                </a:lnTo>
                <a:lnTo>
                  <a:pt x="73" y="350"/>
                </a:lnTo>
                <a:lnTo>
                  <a:pt x="53" y="350"/>
                </a:lnTo>
                <a:lnTo>
                  <a:pt x="53" y="321"/>
                </a:lnTo>
                <a:lnTo>
                  <a:pt x="53" y="292"/>
                </a:lnTo>
                <a:lnTo>
                  <a:pt x="47" y="292"/>
                </a:lnTo>
                <a:lnTo>
                  <a:pt x="40" y="292"/>
                </a:lnTo>
                <a:lnTo>
                  <a:pt x="34" y="292"/>
                </a:lnTo>
                <a:lnTo>
                  <a:pt x="27" y="292"/>
                </a:lnTo>
                <a:lnTo>
                  <a:pt x="20" y="292"/>
                </a:lnTo>
                <a:lnTo>
                  <a:pt x="27" y="292"/>
                </a:lnTo>
                <a:lnTo>
                  <a:pt x="20" y="292"/>
                </a:lnTo>
                <a:lnTo>
                  <a:pt x="20" y="284"/>
                </a:lnTo>
                <a:lnTo>
                  <a:pt x="14" y="284"/>
                </a:lnTo>
                <a:lnTo>
                  <a:pt x="14" y="255"/>
                </a:lnTo>
                <a:lnTo>
                  <a:pt x="20" y="233"/>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17" name="Freeform 85"/>
          <p:cNvSpPr>
            <a:spLocks noEditPoints="1"/>
          </p:cNvSpPr>
          <p:nvPr/>
        </p:nvSpPr>
        <p:spPr bwMode="auto">
          <a:xfrm>
            <a:off x="6243638" y="3198813"/>
            <a:ext cx="471487" cy="490537"/>
          </a:xfrm>
          <a:custGeom>
            <a:avLst/>
            <a:gdLst>
              <a:gd name="T0" fmla="*/ 35001 w 458"/>
              <a:gd name="T1" fmla="*/ 303374 h 401"/>
              <a:gd name="T2" fmla="*/ 41178 w 458"/>
              <a:gd name="T3" fmla="*/ 267899 h 401"/>
              <a:gd name="T4" fmla="*/ 48384 w 458"/>
              <a:gd name="T5" fmla="*/ 240987 h 401"/>
              <a:gd name="T6" fmla="*/ 35001 w 458"/>
              <a:gd name="T7" fmla="*/ 205512 h 401"/>
              <a:gd name="T8" fmla="*/ 35001 w 458"/>
              <a:gd name="T9" fmla="*/ 178600 h 401"/>
              <a:gd name="T10" fmla="*/ 20589 w 458"/>
              <a:gd name="T11" fmla="*/ 160250 h 401"/>
              <a:gd name="T12" fmla="*/ 7206 w 458"/>
              <a:gd name="T13" fmla="*/ 124775 h 401"/>
              <a:gd name="T14" fmla="*/ 0 w 458"/>
              <a:gd name="T15" fmla="*/ 0 h 401"/>
              <a:gd name="T16" fmla="*/ 123534 w 458"/>
              <a:gd name="T17" fmla="*/ 0 h 401"/>
              <a:gd name="T18" fmla="*/ 273833 w 458"/>
              <a:gd name="T19" fmla="*/ 8563 h 401"/>
              <a:gd name="T20" fmla="*/ 273833 w 458"/>
              <a:gd name="T21" fmla="*/ 26912 h 401"/>
              <a:gd name="T22" fmla="*/ 280010 w 458"/>
              <a:gd name="T23" fmla="*/ 53825 h 401"/>
              <a:gd name="T24" fmla="*/ 280010 w 458"/>
              <a:gd name="T25" fmla="*/ 70950 h 401"/>
              <a:gd name="T26" fmla="*/ 300599 w 458"/>
              <a:gd name="T27" fmla="*/ 70950 h 401"/>
              <a:gd name="T28" fmla="*/ 280010 w 458"/>
              <a:gd name="T29" fmla="*/ 89300 h 401"/>
              <a:gd name="T30" fmla="*/ 287216 w 458"/>
              <a:gd name="T31" fmla="*/ 107649 h 401"/>
              <a:gd name="T32" fmla="*/ 273833 w 458"/>
              <a:gd name="T33" fmla="*/ 124775 h 401"/>
              <a:gd name="T34" fmla="*/ 253244 w 458"/>
              <a:gd name="T35" fmla="*/ 143124 h 401"/>
              <a:gd name="T36" fmla="*/ 238832 w 458"/>
              <a:gd name="T37" fmla="*/ 160250 h 401"/>
              <a:gd name="T38" fmla="*/ 238832 w 458"/>
              <a:gd name="T39" fmla="*/ 195726 h 401"/>
              <a:gd name="T40" fmla="*/ 232655 w 458"/>
              <a:gd name="T41" fmla="*/ 205512 h 401"/>
              <a:gd name="T42" fmla="*/ 225449 w 458"/>
              <a:gd name="T43" fmla="*/ 232424 h 401"/>
              <a:gd name="T44" fmla="*/ 300599 w 458"/>
              <a:gd name="T45" fmla="*/ 240987 h 401"/>
              <a:gd name="T46" fmla="*/ 402514 w 458"/>
              <a:gd name="T47" fmla="*/ 249550 h 401"/>
              <a:gd name="T48" fmla="*/ 396337 w 458"/>
              <a:gd name="T49" fmla="*/ 285025 h 401"/>
              <a:gd name="T50" fmla="*/ 409720 w 458"/>
              <a:gd name="T51" fmla="*/ 321724 h 401"/>
              <a:gd name="T52" fmla="*/ 402514 w 458"/>
              <a:gd name="T53" fmla="*/ 348636 h 401"/>
              <a:gd name="T54" fmla="*/ 341777 w 458"/>
              <a:gd name="T55" fmla="*/ 338850 h 401"/>
              <a:gd name="T56" fmla="*/ 396337 w 458"/>
              <a:gd name="T57" fmla="*/ 357199 h 401"/>
              <a:gd name="T58" fmla="*/ 402514 w 458"/>
              <a:gd name="T59" fmla="*/ 365762 h 401"/>
              <a:gd name="T60" fmla="*/ 430309 w 458"/>
              <a:gd name="T61" fmla="*/ 365762 h 401"/>
              <a:gd name="T62" fmla="*/ 430309 w 458"/>
              <a:gd name="T63" fmla="*/ 392674 h 401"/>
              <a:gd name="T64" fmla="*/ 430309 w 458"/>
              <a:gd name="T65" fmla="*/ 411024 h 401"/>
              <a:gd name="T66" fmla="*/ 423103 w 458"/>
              <a:gd name="T67" fmla="*/ 437936 h 401"/>
              <a:gd name="T68" fmla="*/ 457075 w 458"/>
              <a:gd name="T69" fmla="*/ 455062 h 401"/>
              <a:gd name="T70" fmla="*/ 457075 w 458"/>
              <a:gd name="T71" fmla="*/ 473411 h 401"/>
              <a:gd name="T72" fmla="*/ 450898 w 458"/>
              <a:gd name="T73" fmla="*/ 473411 h 401"/>
              <a:gd name="T74" fmla="*/ 423103 w 458"/>
              <a:gd name="T75" fmla="*/ 455062 h 401"/>
              <a:gd name="T76" fmla="*/ 396337 w 458"/>
              <a:gd name="T77" fmla="*/ 428150 h 401"/>
              <a:gd name="T78" fmla="*/ 375748 w 458"/>
              <a:gd name="T79" fmla="*/ 437936 h 401"/>
              <a:gd name="T80" fmla="*/ 355159 w 458"/>
              <a:gd name="T81" fmla="*/ 473411 h 401"/>
              <a:gd name="T82" fmla="*/ 334571 w 458"/>
              <a:gd name="T83" fmla="*/ 446499 h 401"/>
              <a:gd name="T84" fmla="*/ 313982 w 458"/>
              <a:gd name="T85" fmla="*/ 463625 h 401"/>
              <a:gd name="T86" fmla="*/ 293393 w 458"/>
              <a:gd name="T87" fmla="*/ 463625 h 401"/>
              <a:gd name="T88" fmla="*/ 273833 w 458"/>
              <a:gd name="T89" fmla="*/ 446499 h 401"/>
              <a:gd name="T90" fmla="*/ 225449 w 458"/>
              <a:gd name="T91" fmla="*/ 411024 h 401"/>
              <a:gd name="T92" fmla="*/ 198683 w 458"/>
              <a:gd name="T93" fmla="*/ 384111 h 401"/>
              <a:gd name="T94" fmla="*/ 163682 w 458"/>
              <a:gd name="T95" fmla="*/ 419587 h 401"/>
              <a:gd name="T96" fmla="*/ 27795 w 458"/>
              <a:gd name="T97" fmla="*/ 384111 h 401"/>
              <a:gd name="T98" fmla="*/ 204860 w 458"/>
              <a:gd name="T99" fmla="*/ 411024 h 401"/>
              <a:gd name="T100" fmla="*/ 191477 w 458"/>
              <a:gd name="T101" fmla="*/ 411024 h 401"/>
              <a:gd name="T102" fmla="*/ 273833 w 458"/>
              <a:gd name="T103" fmla="*/ 455062 h 401"/>
              <a:gd name="T104" fmla="*/ 259421 w 458"/>
              <a:gd name="T105" fmla="*/ 455062 h 401"/>
              <a:gd name="T106" fmla="*/ 287216 w 458"/>
              <a:gd name="T107" fmla="*/ 463625 h 401"/>
              <a:gd name="T108" fmla="*/ 287216 w 458"/>
              <a:gd name="T109" fmla="*/ 455062 h 40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58"/>
              <a:gd name="T166" fmla="*/ 0 h 401"/>
              <a:gd name="T167" fmla="*/ 458 w 458"/>
              <a:gd name="T168" fmla="*/ 401 h 40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58" h="401">
                <a:moveTo>
                  <a:pt x="34" y="277"/>
                </a:moveTo>
                <a:lnTo>
                  <a:pt x="34" y="270"/>
                </a:lnTo>
                <a:lnTo>
                  <a:pt x="27" y="263"/>
                </a:lnTo>
                <a:lnTo>
                  <a:pt x="27" y="255"/>
                </a:lnTo>
                <a:lnTo>
                  <a:pt x="34" y="255"/>
                </a:lnTo>
                <a:lnTo>
                  <a:pt x="34" y="248"/>
                </a:lnTo>
                <a:lnTo>
                  <a:pt x="27" y="248"/>
                </a:lnTo>
                <a:lnTo>
                  <a:pt x="34" y="241"/>
                </a:lnTo>
                <a:lnTo>
                  <a:pt x="34" y="233"/>
                </a:lnTo>
                <a:lnTo>
                  <a:pt x="40" y="233"/>
                </a:lnTo>
                <a:lnTo>
                  <a:pt x="40" y="226"/>
                </a:lnTo>
                <a:lnTo>
                  <a:pt x="40" y="219"/>
                </a:lnTo>
                <a:lnTo>
                  <a:pt x="47" y="219"/>
                </a:lnTo>
                <a:lnTo>
                  <a:pt x="47" y="212"/>
                </a:lnTo>
                <a:lnTo>
                  <a:pt x="47" y="204"/>
                </a:lnTo>
                <a:lnTo>
                  <a:pt x="47" y="197"/>
                </a:lnTo>
                <a:lnTo>
                  <a:pt x="53" y="197"/>
                </a:lnTo>
                <a:lnTo>
                  <a:pt x="47" y="197"/>
                </a:lnTo>
                <a:lnTo>
                  <a:pt x="47" y="190"/>
                </a:lnTo>
                <a:lnTo>
                  <a:pt x="47" y="182"/>
                </a:lnTo>
                <a:lnTo>
                  <a:pt x="40" y="182"/>
                </a:lnTo>
                <a:lnTo>
                  <a:pt x="40" y="175"/>
                </a:lnTo>
                <a:lnTo>
                  <a:pt x="40" y="168"/>
                </a:lnTo>
                <a:lnTo>
                  <a:pt x="34" y="168"/>
                </a:lnTo>
                <a:lnTo>
                  <a:pt x="40" y="160"/>
                </a:lnTo>
                <a:lnTo>
                  <a:pt x="34" y="160"/>
                </a:lnTo>
                <a:lnTo>
                  <a:pt x="34" y="153"/>
                </a:lnTo>
                <a:lnTo>
                  <a:pt x="27" y="153"/>
                </a:lnTo>
                <a:lnTo>
                  <a:pt x="34" y="153"/>
                </a:lnTo>
                <a:lnTo>
                  <a:pt x="34" y="146"/>
                </a:lnTo>
                <a:lnTo>
                  <a:pt x="27" y="146"/>
                </a:lnTo>
                <a:lnTo>
                  <a:pt x="20" y="146"/>
                </a:lnTo>
                <a:lnTo>
                  <a:pt x="20" y="139"/>
                </a:lnTo>
                <a:lnTo>
                  <a:pt x="20" y="131"/>
                </a:lnTo>
                <a:lnTo>
                  <a:pt x="27" y="131"/>
                </a:lnTo>
                <a:lnTo>
                  <a:pt x="20" y="131"/>
                </a:lnTo>
                <a:lnTo>
                  <a:pt x="20" y="124"/>
                </a:lnTo>
                <a:lnTo>
                  <a:pt x="20" y="117"/>
                </a:lnTo>
                <a:lnTo>
                  <a:pt x="14" y="117"/>
                </a:lnTo>
                <a:lnTo>
                  <a:pt x="14" y="109"/>
                </a:lnTo>
                <a:lnTo>
                  <a:pt x="7" y="109"/>
                </a:lnTo>
                <a:lnTo>
                  <a:pt x="7" y="102"/>
                </a:lnTo>
                <a:lnTo>
                  <a:pt x="0" y="102"/>
                </a:lnTo>
                <a:lnTo>
                  <a:pt x="0" y="80"/>
                </a:lnTo>
                <a:lnTo>
                  <a:pt x="0" y="58"/>
                </a:lnTo>
                <a:lnTo>
                  <a:pt x="0" y="29"/>
                </a:lnTo>
                <a:lnTo>
                  <a:pt x="0" y="15"/>
                </a:lnTo>
                <a:lnTo>
                  <a:pt x="0" y="0"/>
                </a:lnTo>
                <a:lnTo>
                  <a:pt x="20" y="0"/>
                </a:lnTo>
                <a:lnTo>
                  <a:pt x="47" y="0"/>
                </a:lnTo>
                <a:lnTo>
                  <a:pt x="53" y="0"/>
                </a:lnTo>
                <a:lnTo>
                  <a:pt x="73" y="0"/>
                </a:lnTo>
                <a:lnTo>
                  <a:pt x="100" y="0"/>
                </a:lnTo>
                <a:lnTo>
                  <a:pt x="120" y="0"/>
                </a:lnTo>
                <a:lnTo>
                  <a:pt x="179" y="0"/>
                </a:lnTo>
                <a:lnTo>
                  <a:pt x="239" y="0"/>
                </a:lnTo>
                <a:lnTo>
                  <a:pt x="252" y="0"/>
                </a:lnTo>
                <a:lnTo>
                  <a:pt x="266" y="0"/>
                </a:lnTo>
                <a:lnTo>
                  <a:pt x="259" y="7"/>
                </a:lnTo>
                <a:lnTo>
                  <a:pt x="266" y="7"/>
                </a:lnTo>
                <a:lnTo>
                  <a:pt x="266" y="0"/>
                </a:lnTo>
                <a:lnTo>
                  <a:pt x="272" y="0"/>
                </a:lnTo>
                <a:lnTo>
                  <a:pt x="272" y="7"/>
                </a:lnTo>
                <a:lnTo>
                  <a:pt x="272" y="15"/>
                </a:lnTo>
                <a:lnTo>
                  <a:pt x="266" y="15"/>
                </a:lnTo>
                <a:lnTo>
                  <a:pt x="266" y="22"/>
                </a:lnTo>
                <a:lnTo>
                  <a:pt x="272" y="22"/>
                </a:lnTo>
                <a:lnTo>
                  <a:pt x="272" y="29"/>
                </a:lnTo>
                <a:lnTo>
                  <a:pt x="266" y="36"/>
                </a:lnTo>
                <a:lnTo>
                  <a:pt x="272" y="36"/>
                </a:lnTo>
                <a:lnTo>
                  <a:pt x="279" y="36"/>
                </a:lnTo>
                <a:lnTo>
                  <a:pt x="272" y="44"/>
                </a:lnTo>
                <a:lnTo>
                  <a:pt x="279" y="51"/>
                </a:lnTo>
                <a:lnTo>
                  <a:pt x="272" y="51"/>
                </a:lnTo>
                <a:lnTo>
                  <a:pt x="272" y="44"/>
                </a:lnTo>
                <a:lnTo>
                  <a:pt x="266" y="44"/>
                </a:lnTo>
                <a:lnTo>
                  <a:pt x="266" y="51"/>
                </a:lnTo>
                <a:lnTo>
                  <a:pt x="272" y="58"/>
                </a:lnTo>
                <a:lnTo>
                  <a:pt x="279" y="51"/>
                </a:lnTo>
                <a:lnTo>
                  <a:pt x="279" y="58"/>
                </a:lnTo>
                <a:lnTo>
                  <a:pt x="279" y="66"/>
                </a:lnTo>
                <a:lnTo>
                  <a:pt x="285" y="66"/>
                </a:lnTo>
                <a:lnTo>
                  <a:pt x="285" y="58"/>
                </a:lnTo>
                <a:lnTo>
                  <a:pt x="292" y="58"/>
                </a:lnTo>
                <a:lnTo>
                  <a:pt x="285" y="66"/>
                </a:lnTo>
                <a:lnTo>
                  <a:pt x="285" y="73"/>
                </a:lnTo>
                <a:lnTo>
                  <a:pt x="279" y="66"/>
                </a:lnTo>
                <a:lnTo>
                  <a:pt x="279" y="73"/>
                </a:lnTo>
                <a:lnTo>
                  <a:pt x="279" y="80"/>
                </a:lnTo>
                <a:lnTo>
                  <a:pt x="272" y="73"/>
                </a:lnTo>
                <a:lnTo>
                  <a:pt x="266" y="80"/>
                </a:lnTo>
                <a:lnTo>
                  <a:pt x="266" y="88"/>
                </a:lnTo>
                <a:lnTo>
                  <a:pt x="272" y="88"/>
                </a:lnTo>
                <a:lnTo>
                  <a:pt x="272" y="80"/>
                </a:lnTo>
                <a:lnTo>
                  <a:pt x="279" y="80"/>
                </a:lnTo>
                <a:lnTo>
                  <a:pt x="279" y="88"/>
                </a:lnTo>
                <a:lnTo>
                  <a:pt x="272" y="88"/>
                </a:lnTo>
                <a:lnTo>
                  <a:pt x="272" y="95"/>
                </a:lnTo>
                <a:lnTo>
                  <a:pt x="266" y="88"/>
                </a:lnTo>
                <a:lnTo>
                  <a:pt x="266" y="95"/>
                </a:lnTo>
                <a:lnTo>
                  <a:pt x="272" y="95"/>
                </a:lnTo>
                <a:lnTo>
                  <a:pt x="266" y="102"/>
                </a:lnTo>
                <a:lnTo>
                  <a:pt x="259" y="109"/>
                </a:lnTo>
                <a:lnTo>
                  <a:pt x="252" y="109"/>
                </a:lnTo>
                <a:lnTo>
                  <a:pt x="259" y="117"/>
                </a:lnTo>
                <a:lnTo>
                  <a:pt x="252" y="117"/>
                </a:lnTo>
                <a:lnTo>
                  <a:pt x="252" y="109"/>
                </a:lnTo>
                <a:lnTo>
                  <a:pt x="246" y="117"/>
                </a:lnTo>
                <a:lnTo>
                  <a:pt x="246" y="124"/>
                </a:lnTo>
                <a:lnTo>
                  <a:pt x="252" y="124"/>
                </a:lnTo>
                <a:lnTo>
                  <a:pt x="246" y="124"/>
                </a:lnTo>
                <a:lnTo>
                  <a:pt x="246" y="131"/>
                </a:lnTo>
                <a:lnTo>
                  <a:pt x="239" y="139"/>
                </a:lnTo>
                <a:lnTo>
                  <a:pt x="232" y="131"/>
                </a:lnTo>
                <a:lnTo>
                  <a:pt x="232" y="139"/>
                </a:lnTo>
                <a:lnTo>
                  <a:pt x="239" y="139"/>
                </a:lnTo>
                <a:lnTo>
                  <a:pt x="239" y="146"/>
                </a:lnTo>
                <a:lnTo>
                  <a:pt x="232" y="146"/>
                </a:lnTo>
                <a:lnTo>
                  <a:pt x="232" y="153"/>
                </a:lnTo>
                <a:lnTo>
                  <a:pt x="232" y="160"/>
                </a:lnTo>
                <a:lnTo>
                  <a:pt x="232" y="153"/>
                </a:lnTo>
                <a:lnTo>
                  <a:pt x="226" y="153"/>
                </a:lnTo>
                <a:lnTo>
                  <a:pt x="226" y="160"/>
                </a:lnTo>
                <a:lnTo>
                  <a:pt x="232" y="160"/>
                </a:lnTo>
                <a:lnTo>
                  <a:pt x="226" y="160"/>
                </a:lnTo>
                <a:lnTo>
                  <a:pt x="226" y="168"/>
                </a:lnTo>
                <a:lnTo>
                  <a:pt x="232" y="168"/>
                </a:lnTo>
                <a:lnTo>
                  <a:pt x="226" y="175"/>
                </a:lnTo>
                <a:lnTo>
                  <a:pt x="219" y="175"/>
                </a:lnTo>
                <a:lnTo>
                  <a:pt x="226" y="175"/>
                </a:lnTo>
                <a:lnTo>
                  <a:pt x="226" y="182"/>
                </a:lnTo>
                <a:lnTo>
                  <a:pt x="219" y="190"/>
                </a:lnTo>
                <a:lnTo>
                  <a:pt x="226" y="190"/>
                </a:lnTo>
                <a:lnTo>
                  <a:pt x="226" y="197"/>
                </a:lnTo>
                <a:lnTo>
                  <a:pt x="219" y="197"/>
                </a:lnTo>
                <a:lnTo>
                  <a:pt x="259" y="197"/>
                </a:lnTo>
                <a:lnTo>
                  <a:pt x="272" y="197"/>
                </a:lnTo>
                <a:lnTo>
                  <a:pt x="292" y="197"/>
                </a:lnTo>
                <a:lnTo>
                  <a:pt x="319" y="197"/>
                </a:lnTo>
                <a:lnTo>
                  <a:pt x="338" y="197"/>
                </a:lnTo>
                <a:lnTo>
                  <a:pt x="345" y="197"/>
                </a:lnTo>
                <a:lnTo>
                  <a:pt x="385" y="197"/>
                </a:lnTo>
                <a:lnTo>
                  <a:pt x="391" y="197"/>
                </a:lnTo>
                <a:lnTo>
                  <a:pt x="391" y="204"/>
                </a:lnTo>
                <a:lnTo>
                  <a:pt x="391" y="212"/>
                </a:lnTo>
                <a:lnTo>
                  <a:pt x="385" y="212"/>
                </a:lnTo>
                <a:lnTo>
                  <a:pt x="391" y="219"/>
                </a:lnTo>
                <a:lnTo>
                  <a:pt x="385" y="219"/>
                </a:lnTo>
                <a:lnTo>
                  <a:pt x="385" y="226"/>
                </a:lnTo>
                <a:lnTo>
                  <a:pt x="385" y="233"/>
                </a:lnTo>
                <a:lnTo>
                  <a:pt x="385" y="241"/>
                </a:lnTo>
                <a:lnTo>
                  <a:pt x="391" y="241"/>
                </a:lnTo>
                <a:lnTo>
                  <a:pt x="391" y="248"/>
                </a:lnTo>
                <a:lnTo>
                  <a:pt x="398" y="248"/>
                </a:lnTo>
                <a:lnTo>
                  <a:pt x="398" y="255"/>
                </a:lnTo>
                <a:lnTo>
                  <a:pt x="398" y="263"/>
                </a:lnTo>
                <a:lnTo>
                  <a:pt x="405" y="263"/>
                </a:lnTo>
                <a:lnTo>
                  <a:pt x="405" y="270"/>
                </a:lnTo>
                <a:lnTo>
                  <a:pt x="398" y="270"/>
                </a:lnTo>
                <a:lnTo>
                  <a:pt x="405" y="270"/>
                </a:lnTo>
                <a:lnTo>
                  <a:pt x="405" y="277"/>
                </a:lnTo>
                <a:lnTo>
                  <a:pt x="391" y="285"/>
                </a:lnTo>
                <a:lnTo>
                  <a:pt x="391" y="277"/>
                </a:lnTo>
                <a:lnTo>
                  <a:pt x="372" y="270"/>
                </a:lnTo>
                <a:lnTo>
                  <a:pt x="358" y="263"/>
                </a:lnTo>
                <a:lnTo>
                  <a:pt x="345" y="263"/>
                </a:lnTo>
                <a:lnTo>
                  <a:pt x="338" y="270"/>
                </a:lnTo>
                <a:lnTo>
                  <a:pt x="332" y="277"/>
                </a:lnTo>
                <a:lnTo>
                  <a:pt x="332" y="292"/>
                </a:lnTo>
                <a:lnTo>
                  <a:pt x="345" y="292"/>
                </a:lnTo>
                <a:lnTo>
                  <a:pt x="358" y="292"/>
                </a:lnTo>
                <a:lnTo>
                  <a:pt x="372" y="292"/>
                </a:lnTo>
                <a:lnTo>
                  <a:pt x="378" y="285"/>
                </a:lnTo>
                <a:lnTo>
                  <a:pt x="385" y="292"/>
                </a:lnTo>
                <a:lnTo>
                  <a:pt x="391" y="285"/>
                </a:lnTo>
                <a:lnTo>
                  <a:pt x="398" y="285"/>
                </a:lnTo>
                <a:lnTo>
                  <a:pt x="391" y="292"/>
                </a:lnTo>
                <a:lnTo>
                  <a:pt x="385" y="299"/>
                </a:lnTo>
                <a:lnTo>
                  <a:pt x="385" y="306"/>
                </a:lnTo>
                <a:lnTo>
                  <a:pt x="391" y="299"/>
                </a:lnTo>
                <a:lnTo>
                  <a:pt x="391" y="306"/>
                </a:lnTo>
                <a:lnTo>
                  <a:pt x="405" y="314"/>
                </a:lnTo>
                <a:lnTo>
                  <a:pt x="405" y="306"/>
                </a:lnTo>
                <a:lnTo>
                  <a:pt x="405" y="299"/>
                </a:lnTo>
                <a:lnTo>
                  <a:pt x="418" y="292"/>
                </a:lnTo>
                <a:lnTo>
                  <a:pt x="418" y="299"/>
                </a:lnTo>
                <a:lnTo>
                  <a:pt x="425" y="306"/>
                </a:lnTo>
                <a:lnTo>
                  <a:pt x="418" y="306"/>
                </a:lnTo>
                <a:lnTo>
                  <a:pt x="425" y="314"/>
                </a:lnTo>
                <a:lnTo>
                  <a:pt x="418" y="314"/>
                </a:lnTo>
                <a:lnTo>
                  <a:pt x="425" y="321"/>
                </a:lnTo>
                <a:lnTo>
                  <a:pt x="418" y="321"/>
                </a:lnTo>
                <a:lnTo>
                  <a:pt x="418" y="314"/>
                </a:lnTo>
                <a:lnTo>
                  <a:pt x="411" y="321"/>
                </a:lnTo>
                <a:lnTo>
                  <a:pt x="398" y="321"/>
                </a:lnTo>
                <a:lnTo>
                  <a:pt x="405" y="328"/>
                </a:lnTo>
                <a:lnTo>
                  <a:pt x="411" y="336"/>
                </a:lnTo>
                <a:lnTo>
                  <a:pt x="418" y="336"/>
                </a:lnTo>
                <a:lnTo>
                  <a:pt x="405" y="336"/>
                </a:lnTo>
                <a:lnTo>
                  <a:pt x="398" y="328"/>
                </a:lnTo>
                <a:lnTo>
                  <a:pt x="405" y="336"/>
                </a:lnTo>
                <a:lnTo>
                  <a:pt x="391" y="336"/>
                </a:lnTo>
                <a:lnTo>
                  <a:pt x="411" y="350"/>
                </a:lnTo>
                <a:lnTo>
                  <a:pt x="411" y="358"/>
                </a:lnTo>
                <a:lnTo>
                  <a:pt x="425" y="358"/>
                </a:lnTo>
                <a:lnTo>
                  <a:pt x="431" y="365"/>
                </a:lnTo>
                <a:lnTo>
                  <a:pt x="438" y="365"/>
                </a:lnTo>
                <a:lnTo>
                  <a:pt x="438" y="372"/>
                </a:lnTo>
                <a:lnTo>
                  <a:pt x="444" y="365"/>
                </a:lnTo>
                <a:lnTo>
                  <a:pt x="444" y="372"/>
                </a:lnTo>
                <a:lnTo>
                  <a:pt x="451" y="379"/>
                </a:lnTo>
                <a:lnTo>
                  <a:pt x="458" y="379"/>
                </a:lnTo>
                <a:lnTo>
                  <a:pt x="451" y="379"/>
                </a:lnTo>
                <a:lnTo>
                  <a:pt x="458" y="387"/>
                </a:lnTo>
                <a:lnTo>
                  <a:pt x="451" y="387"/>
                </a:lnTo>
                <a:lnTo>
                  <a:pt x="444" y="387"/>
                </a:lnTo>
                <a:lnTo>
                  <a:pt x="451" y="394"/>
                </a:lnTo>
                <a:lnTo>
                  <a:pt x="444" y="394"/>
                </a:lnTo>
                <a:lnTo>
                  <a:pt x="438" y="387"/>
                </a:lnTo>
                <a:lnTo>
                  <a:pt x="438" y="394"/>
                </a:lnTo>
                <a:lnTo>
                  <a:pt x="425" y="401"/>
                </a:lnTo>
                <a:lnTo>
                  <a:pt x="438" y="387"/>
                </a:lnTo>
                <a:lnTo>
                  <a:pt x="431" y="379"/>
                </a:lnTo>
                <a:lnTo>
                  <a:pt x="431" y="387"/>
                </a:lnTo>
                <a:lnTo>
                  <a:pt x="425" y="387"/>
                </a:lnTo>
                <a:lnTo>
                  <a:pt x="418" y="379"/>
                </a:lnTo>
                <a:lnTo>
                  <a:pt x="418" y="372"/>
                </a:lnTo>
                <a:lnTo>
                  <a:pt x="411" y="372"/>
                </a:lnTo>
                <a:lnTo>
                  <a:pt x="405" y="372"/>
                </a:lnTo>
                <a:lnTo>
                  <a:pt x="405" y="365"/>
                </a:lnTo>
                <a:lnTo>
                  <a:pt x="385" y="365"/>
                </a:lnTo>
                <a:lnTo>
                  <a:pt x="391" y="365"/>
                </a:lnTo>
                <a:lnTo>
                  <a:pt x="385" y="358"/>
                </a:lnTo>
                <a:lnTo>
                  <a:pt x="385" y="350"/>
                </a:lnTo>
                <a:lnTo>
                  <a:pt x="372" y="350"/>
                </a:lnTo>
                <a:lnTo>
                  <a:pt x="365" y="350"/>
                </a:lnTo>
                <a:lnTo>
                  <a:pt x="358" y="343"/>
                </a:lnTo>
                <a:lnTo>
                  <a:pt x="352" y="343"/>
                </a:lnTo>
                <a:lnTo>
                  <a:pt x="352" y="350"/>
                </a:lnTo>
                <a:lnTo>
                  <a:pt x="365" y="358"/>
                </a:lnTo>
                <a:lnTo>
                  <a:pt x="365" y="365"/>
                </a:lnTo>
                <a:lnTo>
                  <a:pt x="358" y="365"/>
                </a:lnTo>
                <a:lnTo>
                  <a:pt x="358" y="379"/>
                </a:lnTo>
                <a:lnTo>
                  <a:pt x="365" y="379"/>
                </a:lnTo>
                <a:lnTo>
                  <a:pt x="358" y="379"/>
                </a:lnTo>
                <a:lnTo>
                  <a:pt x="345" y="387"/>
                </a:lnTo>
                <a:lnTo>
                  <a:pt x="345" y="379"/>
                </a:lnTo>
                <a:lnTo>
                  <a:pt x="345" y="372"/>
                </a:lnTo>
                <a:lnTo>
                  <a:pt x="338" y="365"/>
                </a:lnTo>
                <a:lnTo>
                  <a:pt x="332" y="372"/>
                </a:lnTo>
                <a:lnTo>
                  <a:pt x="332" y="365"/>
                </a:lnTo>
                <a:lnTo>
                  <a:pt x="325" y="365"/>
                </a:lnTo>
                <a:lnTo>
                  <a:pt x="312" y="365"/>
                </a:lnTo>
                <a:lnTo>
                  <a:pt x="319" y="372"/>
                </a:lnTo>
                <a:lnTo>
                  <a:pt x="312" y="379"/>
                </a:lnTo>
                <a:lnTo>
                  <a:pt x="312" y="372"/>
                </a:lnTo>
                <a:lnTo>
                  <a:pt x="312" y="379"/>
                </a:lnTo>
                <a:lnTo>
                  <a:pt x="305" y="379"/>
                </a:lnTo>
                <a:lnTo>
                  <a:pt x="305" y="387"/>
                </a:lnTo>
                <a:lnTo>
                  <a:pt x="299" y="387"/>
                </a:lnTo>
                <a:lnTo>
                  <a:pt x="299" y="379"/>
                </a:lnTo>
                <a:lnTo>
                  <a:pt x="292" y="379"/>
                </a:lnTo>
                <a:lnTo>
                  <a:pt x="285" y="387"/>
                </a:lnTo>
                <a:lnTo>
                  <a:pt x="285" y="379"/>
                </a:lnTo>
                <a:lnTo>
                  <a:pt x="292" y="379"/>
                </a:lnTo>
                <a:lnTo>
                  <a:pt x="292" y="372"/>
                </a:lnTo>
                <a:lnTo>
                  <a:pt x="285" y="372"/>
                </a:lnTo>
                <a:lnTo>
                  <a:pt x="285" y="365"/>
                </a:lnTo>
                <a:lnTo>
                  <a:pt x="272" y="365"/>
                </a:lnTo>
                <a:lnTo>
                  <a:pt x="266" y="365"/>
                </a:lnTo>
                <a:lnTo>
                  <a:pt x="259" y="358"/>
                </a:lnTo>
                <a:lnTo>
                  <a:pt x="252" y="350"/>
                </a:lnTo>
                <a:lnTo>
                  <a:pt x="239" y="343"/>
                </a:lnTo>
                <a:lnTo>
                  <a:pt x="226" y="343"/>
                </a:lnTo>
                <a:lnTo>
                  <a:pt x="226" y="336"/>
                </a:lnTo>
                <a:lnTo>
                  <a:pt x="219" y="336"/>
                </a:lnTo>
                <a:lnTo>
                  <a:pt x="219" y="321"/>
                </a:lnTo>
                <a:lnTo>
                  <a:pt x="199" y="328"/>
                </a:lnTo>
                <a:lnTo>
                  <a:pt x="199" y="321"/>
                </a:lnTo>
                <a:lnTo>
                  <a:pt x="206" y="321"/>
                </a:lnTo>
                <a:lnTo>
                  <a:pt x="206" y="314"/>
                </a:lnTo>
                <a:lnTo>
                  <a:pt x="193" y="314"/>
                </a:lnTo>
                <a:lnTo>
                  <a:pt x="193" y="321"/>
                </a:lnTo>
                <a:lnTo>
                  <a:pt x="173" y="328"/>
                </a:lnTo>
                <a:lnTo>
                  <a:pt x="173" y="321"/>
                </a:lnTo>
                <a:lnTo>
                  <a:pt x="166" y="321"/>
                </a:lnTo>
                <a:lnTo>
                  <a:pt x="179" y="336"/>
                </a:lnTo>
                <a:lnTo>
                  <a:pt x="159" y="343"/>
                </a:lnTo>
                <a:lnTo>
                  <a:pt x="133" y="343"/>
                </a:lnTo>
                <a:lnTo>
                  <a:pt x="73" y="321"/>
                </a:lnTo>
                <a:lnTo>
                  <a:pt x="34" y="321"/>
                </a:lnTo>
                <a:lnTo>
                  <a:pt x="27" y="328"/>
                </a:lnTo>
                <a:lnTo>
                  <a:pt x="14" y="321"/>
                </a:lnTo>
                <a:lnTo>
                  <a:pt x="27" y="314"/>
                </a:lnTo>
                <a:lnTo>
                  <a:pt x="27" y="299"/>
                </a:lnTo>
                <a:lnTo>
                  <a:pt x="34" y="292"/>
                </a:lnTo>
                <a:lnTo>
                  <a:pt x="34" y="285"/>
                </a:lnTo>
                <a:lnTo>
                  <a:pt x="34" y="277"/>
                </a:lnTo>
                <a:close/>
                <a:moveTo>
                  <a:pt x="186" y="336"/>
                </a:moveTo>
                <a:lnTo>
                  <a:pt x="199" y="336"/>
                </a:lnTo>
                <a:lnTo>
                  <a:pt x="206" y="343"/>
                </a:lnTo>
                <a:lnTo>
                  <a:pt x="212" y="343"/>
                </a:lnTo>
                <a:lnTo>
                  <a:pt x="206" y="343"/>
                </a:lnTo>
                <a:lnTo>
                  <a:pt x="206" y="350"/>
                </a:lnTo>
                <a:lnTo>
                  <a:pt x="199" y="350"/>
                </a:lnTo>
                <a:lnTo>
                  <a:pt x="186" y="336"/>
                </a:lnTo>
                <a:close/>
                <a:moveTo>
                  <a:pt x="246" y="365"/>
                </a:moveTo>
                <a:lnTo>
                  <a:pt x="252" y="365"/>
                </a:lnTo>
                <a:lnTo>
                  <a:pt x="259" y="358"/>
                </a:lnTo>
                <a:lnTo>
                  <a:pt x="259" y="372"/>
                </a:lnTo>
                <a:lnTo>
                  <a:pt x="266" y="365"/>
                </a:lnTo>
                <a:lnTo>
                  <a:pt x="266" y="372"/>
                </a:lnTo>
                <a:lnTo>
                  <a:pt x="259" y="372"/>
                </a:lnTo>
                <a:lnTo>
                  <a:pt x="259" y="365"/>
                </a:lnTo>
                <a:lnTo>
                  <a:pt x="259" y="372"/>
                </a:lnTo>
                <a:lnTo>
                  <a:pt x="266" y="372"/>
                </a:lnTo>
                <a:lnTo>
                  <a:pt x="266" y="379"/>
                </a:lnTo>
                <a:lnTo>
                  <a:pt x="252" y="372"/>
                </a:lnTo>
                <a:lnTo>
                  <a:pt x="246" y="365"/>
                </a:lnTo>
                <a:close/>
                <a:moveTo>
                  <a:pt x="285" y="372"/>
                </a:moveTo>
                <a:lnTo>
                  <a:pt x="279" y="372"/>
                </a:lnTo>
                <a:lnTo>
                  <a:pt x="279" y="379"/>
                </a:lnTo>
                <a:lnTo>
                  <a:pt x="285" y="379"/>
                </a:lnTo>
                <a:lnTo>
                  <a:pt x="279" y="379"/>
                </a:lnTo>
                <a:lnTo>
                  <a:pt x="272" y="379"/>
                </a:lnTo>
                <a:lnTo>
                  <a:pt x="272" y="372"/>
                </a:lnTo>
                <a:lnTo>
                  <a:pt x="272" y="379"/>
                </a:lnTo>
                <a:lnTo>
                  <a:pt x="266" y="379"/>
                </a:lnTo>
                <a:lnTo>
                  <a:pt x="266" y="372"/>
                </a:lnTo>
                <a:lnTo>
                  <a:pt x="279" y="372"/>
                </a:lnTo>
                <a:lnTo>
                  <a:pt x="279" y="365"/>
                </a:lnTo>
                <a:lnTo>
                  <a:pt x="285" y="372"/>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18" name="Freeform 86"/>
          <p:cNvSpPr>
            <a:spLocks noEditPoints="1"/>
          </p:cNvSpPr>
          <p:nvPr/>
        </p:nvSpPr>
        <p:spPr bwMode="auto">
          <a:xfrm>
            <a:off x="6845300" y="3438525"/>
            <a:ext cx="706438" cy="742950"/>
          </a:xfrm>
          <a:custGeom>
            <a:avLst/>
            <a:gdLst>
              <a:gd name="T0" fmla="*/ 659274 w 689"/>
              <a:gd name="T1" fmla="*/ 393543 h 606"/>
              <a:gd name="T2" fmla="*/ 693109 w 689"/>
              <a:gd name="T3" fmla="*/ 464650 h 606"/>
              <a:gd name="T4" fmla="*/ 699261 w 689"/>
              <a:gd name="T5" fmla="*/ 491622 h 606"/>
              <a:gd name="T6" fmla="*/ 679780 w 689"/>
              <a:gd name="T7" fmla="*/ 662035 h 606"/>
              <a:gd name="T8" fmla="*/ 659274 w 689"/>
              <a:gd name="T9" fmla="*/ 706170 h 606"/>
              <a:gd name="T10" fmla="*/ 604932 w 689"/>
              <a:gd name="T11" fmla="*/ 715978 h 606"/>
              <a:gd name="T12" fmla="*/ 624413 w 689"/>
              <a:gd name="T13" fmla="*/ 706170 h 606"/>
              <a:gd name="T14" fmla="*/ 590578 w 689"/>
              <a:gd name="T15" fmla="*/ 635063 h 606"/>
              <a:gd name="T16" fmla="*/ 536237 w 689"/>
              <a:gd name="T17" fmla="*/ 581119 h 606"/>
              <a:gd name="T18" fmla="*/ 530085 w 689"/>
              <a:gd name="T19" fmla="*/ 545566 h 606"/>
              <a:gd name="T20" fmla="*/ 522908 w 689"/>
              <a:gd name="T21" fmla="*/ 554147 h 606"/>
              <a:gd name="T22" fmla="*/ 522908 w 689"/>
              <a:gd name="T23" fmla="*/ 501430 h 606"/>
              <a:gd name="T24" fmla="*/ 509579 w 689"/>
              <a:gd name="T25" fmla="*/ 518594 h 606"/>
              <a:gd name="T26" fmla="*/ 475743 w 689"/>
              <a:gd name="T27" fmla="*/ 464650 h 606"/>
              <a:gd name="T28" fmla="*/ 468566 w 689"/>
              <a:gd name="T29" fmla="*/ 447486 h 606"/>
              <a:gd name="T30" fmla="*/ 468566 w 689"/>
              <a:gd name="T31" fmla="*/ 429097 h 606"/>
              <a:gd name="T32" fmla="*/ 468566 w 689"/>
              <a:gd name="T33" fmla="*/ 411933 h 606"/>
              <a:gd name="T34" fmla="*/ 475743 w 689"/>
              <a:gd name="T35" fmla="*/ 375153 h 606"/>
              <a:gd name="T36" fmla="*/ 461389 w 689"/>
              <a:gd name="T37" fmla="*/ 375153 h 606"/>
              <a:gd name="T38" fmla="*/ 448060 w 689"/>
              <a:gd name="T39" fmla="*/ 393543 h 606"/>
              <a:gd name="T40" fmla="*/ 461389 w 689"/>
              <a:gd name="T41" fmla="*/ 312627 h 606"/>
              <a:gd name="T42" fmla="*/ 448060 w 689"/>
              <a:gd name="T43" fmla="*/ 232938 h 606"/>
              <a:gd name="T44" fmla="*/ 414225 w 689"/>
              <a:gd name="T45" fmla="*/ 205966 h 606"/>
              <a:gd name="T46" fmla="*/ 367061 w 689"/>
              <a:gd name="T47" fmla="*/ 133633 h 606"/>
              <a:gd name="T48" fmla="*/ 305542 w 689"/>
              <a:gd name="T49" fmla="*/ 116469 h 606"/>
              <a:gd name="T50" fmla="*/ 292213 w 689"/>
              <a:gd name="T51" fmla="*/ 133633 h 606"/>
              <a:gd name="T52" fmla="*/ 210188 w 689"/>
              <a:gd name="T53" fmla="*/ 160605 h 606"/>
              <a:gd name="T54" fmla="*/ 210188 w 689"/>
              <a:gd name="T55" fmla="*/ 160605 h 606"/>
              <a:gd name="T56" fmla="*/ 189682 w 689"/>
              <a:gd name="T57" fmla="*/ 116469 h 606"/>
              <a:gd name="T58" fmla="*/ 210188 w 689"/>
              <a:gd name="T59" fmla="*/ 116469 h 606"/>
              <a:gd name="T60" fmla="*/ 189682 w 689"/>
              <a:gd name="T61" fmla="*/ 98079 h 606"/>
              <a:gd name="T62" fmla="*/ 176353 w 689"/>
              <a:gd name="T63" fmla="*/ 98079 h 606"/>
              <a:gd name="T64" fmla="*/ 114835 w 689"/>
              <a:gd name="T65" fmla="*/ 71107 h 606"/>
              <a:gd name="T66" fmla="*/ 129189 w 689"/>
              <a:gd name="T67" fmla="*/ 62525 h 606"/>
              <a:gd name="T68" fmla="*/ 39987 w 689"/>
              <a:gd name="T69" fmla="*/ 80915 h 606"/>
              <a:gd name="T70" fmla="*/ 54341 w 689"/>
              <a:gd name="T71" fmla="*/ 71107 h 606"/>
              <a:gd name="T72" fmla="*/ 20506 w 689"/>
              <a:gd name="T73" fmla="*/ 89497 h 606"/>
              <a:gd name="T74" fmla="*/ 20506 w 689"/>
              <a:gd name="T75" fmla="*/ 53944 h 606"/>
              <a:gd name="T76" fmla="*/ 0 w 689"/>
              <a:gd name="T77" fmla="*/ 18390 h 606"/>
              <a:gd name="T78" fmla="*/ 88177 w 689"/>
              <a:gd name="T79" fmla="*/ 0 h 606"/>
              <a:gd name="T80" fmla="*/ 244024 w 689"/>
              <a:gd name="T81" fmla="*/ 0 h 606"/>
              <a:gd name="T82" fmla="*/ 258378 w 689"/>
              <a:gd name="T83" fmla="*/ 35554 h 606"/>
              <a:gd name="T84" fmla="*/ 359884 w 689"/>
              <a:gd name="T85" fmla="*/ 44136 h 606"/>
              <a:gd name="T86" fmla="*/ 468566 w 689"/>
              <a:gd name="T87" fmla="*/ 53944 h 606"/>
              <a:gd name="T88" fmla="*/ 502401 w 689"/>
              <a:gd name="T89" fmla="*/ 80915 h 606"/>
              <a:gd name="T90" fmla="*/ 522908 w 689"/>
              <a:gd name="T91" fmla="*/ 53944 h 606"/>
              <a:gd name="T92" fmla="*/ 530085 w 689"/>
              <a:gd name="T93" fmla="*/ 26972 h 606"/>
              <a:gd name="T94" fmla="*/ 550591 w 689"/>
              <a:gd name="T95" fmla="*/ 35554 h 606"/>
              <a:gd name="T96" fmla="*/ 570072 w 689"/>
              <a:gd name="T97" fmla="*/ 80915 h 606"/>
              <a:gd name="T98" fmla="*/ 590578 w 689"/>
              <a:gd name="T99" fmla="*/ 160605 h 606"/>
              <a:gd name="T100" fmla="*/ 74848 w 689"/>
              <a:gd name="T101" fmla="*/ 80915 h 606"/>
              <a:gd name="T102" fmla="*/ 80999 w 689"/>
              <a:gd name="T103" fmla="*/ 71107 h 606"/>
              <a:gd name="T104" fmla="*/ 47164 w 689"/>
              <a:gd name="T105" fmla="*/ 80915 h 606"/>
              <a:gd name="T106" fmla="*/ 638768 w 689"/>
              <a:gd name="T107" fmla="*/ 268492 h 606"/>
              <a:gd name="T108" fmla="*/ 638768 w 689"/>
              <a:gd name="T109" fmla="*/ 277074 h 606"/>
              <a:gd name="T110" fmla="*/ 652097 w 689"/>
              <a:gd name="T111" fmla="*/ 295464 h 606"/>
              <a:gd name="T112" fmla="*/ 652097 w 689"/>
              <a:gd name="T113" fmla="*/ 285656 h 606"/>
              <a:gd name="T114" fmla="*/ 644919 w 689"/>
              <a:gd name="T115" fmla="*/ 331017 h 606"/>
              <a:gd name="T116" fmla="*/ 515730 w 689"/>
              <a:gd name="T117" fmla="*/ 554147 h 606"/>
              <a:gd name="T118" fmla="*/ 685932 w 689"/>
              <a:gd name="T119" fmla="*/ 697588 h 606"/>
              <a:gd name="T120" fmla="*/ 672603 w 689"/>
              <a:gd name="T121" fmla="*/ 697588 h 6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9"/>
              <a:gd name="T184" fmla="*/ 0 h 606"/>
              <a:gd name="T185" fmla="*/ 689 w 689"/>
              <a:gd name="T186" fmla="*/ 606 h 6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9" h="606">
                <a:moveTo>
                  <a:pt x="623" y="226"/>
                </a:moveTo>
                <a:lnTo>
                  <a:pt x="616" y="226"/>
                </a:lnTo>
                <a:lnTo>
                  <a:pt x="623" y="263"/>
                </a:lnTo>
                <a:lnTo>
                  <a:pt x="649" y="314"/>
                </a:lnTo>
                <a:lnTo>
                  <a:pt x="643" y="321"/>
                </a:lnTo>
                <a:lnTo>
                  <a:pt x="649" y="314"/>
                </a:lnTo>
                <a:lnTo>
                  <a:pt x="656" y="328"/>
                </a:lnTo>
                <a:lnTo>
                  <a:pt x="656" y="343"/>
                </a:lnTo>
                <a:lnTo>
                  <a:pt x="669" y="372"/>
                </a:lnTo>
                <a:lnTo>
                  <a:pt x="676" y="379"/>
                </a:lnTo>
                <a:lnTo>
                  <a:pt x="669" y="379"/>
                </a:lnTo>
                <a:lnTo>
                  <a:pt x="663" y="379"/>
                </a:lnTo>
                <a:lnTo>
                  <a:pt x="669" y="379"/>
                </a:lnTo>
                <a:lnTo>
                  <a:pt x="676" y="394"/>
                </a:lnTo>
                <a:lnTo>
                  <a:pt x="682" y="401"/>
                </a:lnTo>
                <a:lnTo>
                  <a:pt x="689" y="423"/>
                </a:lnTo>
                <a:lnTo>
                  <a:pt x="682" y="467"/>
                </a:lnTo>
                <a:lnTo>
                  <a:pt x="682" y="503"/>
                </a:lnTo>
                <a:lnTo>
                  <a:pt x="676" y="525"/>
                </a:lnTo>
                <a:lnTo>
                  <a:pt x="663" y="540"/>
                </a:lnTo>
                <a:lnTo>
                  <a:pt x="663" y="555"/>
                </a:lnTo>
                <a:lnTo>
                  <a:pt x="663" y="562"/>
                </a:lnTo>
                <a:lnTo>
                  <a:pt x="656" y="576"/>
                </a:lnTo>
                <a:lnTo>
                  <a:pt x="656" y="584"/>
                </a:lnTo>
                <a:lnTo>
                  <a:pt x="643" y="576"/>
                </a:lnTo>
                <a:lnTo>
                  <a:pt x="629" y="584"/>
                </a:lnTo>
                <a:lnTo>
                  <a:pt x="616" y="584"/>
                </a:lnTo>
                <a:lnTo>
                  <a:pt x="603" y="591"/>
                </a:lnTo>
                <a:lnTo>
                  <a:pt x="590" y="591"/>
                </a:lnTo>
                <a:lnTo>
                  <a:pt x="590" y="584"/>
                </a:lnTo>
                <a:lnTo>
                  <a:pt x="583" y="576"/>
                </a:lnTo>
                <a:lnTo>
                  <a:pt x="590" y="569"/>
                </a:lnTo>
                <a:lnTo>
                  <a:pt x="596" y="576"/>
                </a:lnTo>
                <a:lnTo>
                  <a:pt x="603" y="584"/>
                </a:lnTo>
                <a:lnTo>
                  <a:pt x="609" y="576"/>
                </a:lnTo>
                <a:lnTo>
                  <a:pt x="603" y="569"/>
                </a:lnTo>
                <a:lnTo>
                  <a:pt x="590" y="562"/>
                </a:lnTo>
                <a:lnTo>
                  <a:pt x="576" y="533"/>
                </a:lnTo>
                <a:lnTo>
                  <a:pt x="583" y="533"/>
                </a:lnTo>
                <a:lnTo>
                  <a:pt x="576" y="518"/>
                </a:lnTo>
                <a:lnTo>
                  <a:pt x="550" y="511"/>
                </a:lnTo>
                <a:lnTo>
                  <a:pt x="537" y="511"/>
                </a:lnTo>
                <a:lnTo>
                  <a:pt x="537" y="503"/>
                </a:lnTo>
                <a:lnTo>
                  <a:pt x="530" y="489"/>
                </a:lnTo>
                <a:lnTo>
                  <a:pt x="523" y="474"/>
                </a:lnTo>
                <a:lnTo>
                  <a:pt x="523" y="467"/>
                </a:lnTo>
                <a:lnTo>
                  <a:pt x="523" y="460"/>
                </a:lnTo>
                <a:lnTo>
                  <a:pt x="517" y="452"/>
                </a:lnTo>
                <a:lnTo>
                  <a:pt x="510" y="452"/>
                </a:lnTo>
                <a:lnTo>
                  <a:pt x="517" y="445"/>
                </a:lnTo>
                <a:lnTo>
                  <a:pt x="523" y="438"/>
                </a:lnTo>
                <a:lnTo>
                  <a:pt x="530" y="431"/>
                </a:lnTo>
                <a:lnTo>
                  <a:pt x="517" y="438"/>
                </a:lnTo>
                <a:lnTo>
                  <a:pt x="517" y="445"/>
                </a:lnTo>
                <a:lnTo>
                  <a:pt x="510" y="452"/>
                </a:lnTo>
                <a:lnTo>
                  <a:pt x="503" y="431"/>
                </a:lnTo>
                <a:lnTo>
                  <a:pt x="503" y="423"/>
                </a:lnTo>
                <a:lnTo>
                  <a:pt x="503" y="416"/>
                </a:lnTo>
                <a:lnTo>
                  <a:pt x="503" y="409"/>
                </a:lnTo>
                <a:lnTo>
                  <a:pt x="510" y="409"/>
                </a:lnTo>
                <a:lnTo>
                  <a:pt x="510" y="401"/>
                </a:lnTo>
                <a:lnTo>
                  <a:pt x="497" y="409"/>
                </a:lnTo>
                <a:lnTo>
                  <a:pt x="484" y="401"/>
                </a:lnTo>
                <a:lnTo>
                  <a:pt x="497" y="409"/>
                </a:lnTo>
                <a:lnTo>
                  <a:pt x="497" y="423"/>
                </a:lnTo>
                <a:lnTo>
                  <a:pt x="484" y="416"/>
                </a:lnTo>
                <a:lnTo>
                  <a:pt x="477" y="409"/>
                </a:lnTo>
                <a:lnTo>
                  <a:pt x="470" y="401"/>
                </a:lnTo>
                <a:lnTo>
                  <a:pt x="477" y="409"/>
                </a:lnTo>
                <a:lnTo>
                  <a:pt x="464" y="379"/>
                </a:lnTo>
                <a:lnTo>
                  <a:pt x="464" y="372"/>
                </a:lnTo>
                <a:lnTo>
                  <a:pt x="464" y="379"/>
                </a:lnTo>
                <a:lnTo>
                  <a:pt x="457" y="372"/>
                </a:lnTo>
                <a:lnTo>
                  <a:pt x="464" y="365"/>
                </a:lnTo>
                <a:lnTo>
                  <a:pt x="457" y="365"/>
                </a:lnTo>
                <a:lnTo>
                  <a:pt x="450" y="358"/>
                </a:lnTo>
                <a:lnTo>
                  <a:pt x="450" y="350"/>
                </a:lnTo>
                <a:lnTo>
                  <a:pt x="464" y="350"/>
                </a:lnTo>
                <a:lnTo>
                  <a:pt x="470" y="350"/>
                </a:lnTo>
                <a:lnTo>
                  <a:pt x="457" y="350"/>
                </a:lnTo>
                <a:lnTo>
                  <a:pt x="450" y="350"/>
                </a:lnTo>
                <a:lnTo>
                  <a:pt x="457" y="343"/>
                </a:lnTo>
                <a:lnTo>
                  <a:pt x="450" y="343"/>
                </a:lnTo>
                <a:lnTo>
                  <a:pt x="464" y="343"/>
                </a:lnTo>
                <a:lnTo>
                  <a:pt x="457" y="336"/>
                </a:lnTo>
                <a:lnTo>
                  <a:pt x="470" y="321"/>
                </a:lnTo>
                <a:lnTo>
                  <a:pt x="470" y="314"/>
                </a:lnTo>
                <a:lnTo>
                  <a:pt x="470" y="306"/>
                </a:lnTo>
                <a:lnTo>
                  <a:pt x="464" y="321"/>
                </a:lnTo>
                <a:lnTo>
                  <a:pt x="464" y="306"/>
                </a:lnTo>
                <a:lnTo>
                  <a:pt x="450" y="299"/>
                </a:lnTo>
                <a:lnTo>
                  <a:pt x="444" y="299"/>
                </a:lnTo>
                <a:lnTo>
                  <a:pt x="450" y="299"/>
                </a:lnTo>
                <a:lnTo>
                  <a:pt x="444" y="306"/>
                </a:lnTo>
                <a:lnTo>
                  <a:pt x="450" y="306"/>
                </a:lnTo>
                <a:lnTo>
                  <a:pt x="444" y="306"/>
                </a:lnTo>
                <a:lnTo>
                  <a:pt x="457" y="314"/>
                </a:lnTo>
                <a:lnTo>
                  <a:pt x="450" y="314"/>
                </a:lnTo>
                <a:lnTo>
                  <a:pt x="450" y="328"/>
                </a:lnTo>
                <a:lnTo>
                  <a:pt x="437" y="321"/>
                </a:lnTo>
                <a:lnTo>
                  <a:pt x="444" y="328"/>
                </a:lnTo>
                <a:lnTo>
                  <a:pt x="444" y="336"/>
                </a:lnTo>
                <a:lnTo>
                  <a:pt x="431" y="314"/>
                </a:lnTo>
                <a:lnTo>
                  <a:pt x="437" y="285"/>
                </a:lnTo>
                <a:lnTo>
                  <a:pt x="450" y="255"/>
                </a:lnTo>
                <a:lnTo>
                  <a:pt x="450" y="233"/>
                </a:lnTo>
                <a:lnTo>
                  <a:pt x="450" y="219"/>
                </a:lnTo>
                <a:lnTo>
                  <a:pt x="450" y="212"/>
                </a:lnTo>
                <a:lnTo>
                  <a:pt x="444" y="204"/>
                </a:lnTo>
                <a:lnTo>
                  <a:pt x="437" y="190"/>
                </a:lnTo>
                <a:lnTo>
                  <a:pt x="417" y="182"/>
                </a:lnTo>
                <a:lnTo>
                  <a:pt x="411" y="175"/>
                </a:lnTo>
                <a:lnTo>
                  <a:pt x="404" y="175"/>
                </a:lnTo>
                <a:lnTo>
                  <a:pt x="411" y="168"/>
                </a:lnTo>
                <a:lnTo>
                  <a:pt x="404" y="168"/>
                </a:lnTo>
                <a:lnTo>
                  <a:pt x="397" y="161"/>
                </a:lnTo>
                <a:lnTo>
                  <a:pt x="384" y="153"/>
                </a:lnTo>
                <a:lnTo>
                  <a:pt x="384" y="131"/>
                </a:lnTo>
                <a:lnTo>
                  <a:pt x="371" y="131"/>
                </a:lnTo>
                <a:lnTo>
                  <a:pt x="358" y="109"/>
                </a:lnTo>
                <a:lnTo>
                  <a:pt x="331" y="95"/>
                </a:lnTo>
                <a:lnTo>
                  <a:pt x="324" y="95"/>
                </a:lnTo>
                <a:lnTo>
                  <a:pt x="318" y="95"/>
                </a:lnTo>
                <a:lnTo>
                  <a:pt x="305" y="95"/>
                </a:lnTo>
                <a:lnTo>
                  <a:pt x="298" y="95"/>
                </a:lnTo>
                <a:lnTo>
                  <a:pt x="298" y="102"/>
                </a:lnTo>
                <a:lnTo>
                  <a:pt x="291" y="102"/>
                </a:lnTo>
                <a:lnTo>
                  <a:pt x="291" y="109"/>
                </a:lnTo>
                <a:lnTo>
                  <a:pt x="298" y="109"/>
                </a:lnTo>
                <a:lnTo>
                  <a:pt x="285" y="109"/>
                </a:lnTo>
                <a:lnTo>
                  <a:pt x="252" y="124"/>
                </a:lnTo>
                <a:lnTo>
                  <a:pt x="245" y="124"/>
                </a:lnTo>
                <a:lnTo>
                  <a:pt x="238" y="131"/>
                </a:lnTo>
                <a:lnTo>
                  <a:pt x="218" y="131"/>
                </a:lnTo>
                <a:lnTo>
                  <a:pt x="205" y="131"/>
                </a:lnTo>
                <a:lnTo>
                  <a:pt x="199" y="124"/>
                </a:lnTo>
                <a:lnTo>
                  <a:pt x="199" y="117"/>
                </a:lnTo>
                <a:lnTo>
                  <a:pt x="205" y="117"/>
                </a:lnTo>
                <a:lnTo>
                  <a:pt x="199" y="124"/>
                </a:lnTo>
                <a:lnTo>
                  <a:pt x="205" y="131"/>
                </a:lnTo>
                <a:lnTo>
                  <a:pt x="212" y="131"/>
                </a:lnTo>
                <a:lnTo>
                  <a:pt x="212" y="124"/>
                </a:lnTo>
                <a:lnTo>
                  <a:pt x="205" y="109"/>
                </a:lnTo>
                <a:lnTo>
                  <a:pt x="179" y="95"/>
                </a:lnTo>
                <a:lnTo>
                  <a:pt x="185" y="95"/>
                </a:lnTo>
                <a:lnTo>
                  <a:pt x="192" y="102"/>
                </a:lnTo>
                <a:lnTo>
                  <a:pt x="199" y="102"/>
                </a:lnTo>
                <a:lnTo>
                  <a:pt x="199" y="95"/>
                </a:lnTo>
                <a:lnTo>
                  <a:pt x="205" y="102"/>
                </a:lnTo>
                <a:lnTo>
                  <a:pt x="205" y="95"/>
                </a:lnTo>
                <a:lnTo>
                  <a:pt x="199" y="95"/>
                </a:lnTo>
                <a:lnTo>
                  <a:pt x="192" y="88"/>
                </a:lnTo>
                <a:lnTo>
                  <a:pt x="172" y="88"/>
                </a:lnTo>
                <a:lnTo>
                  <a:pt x="179" y="80"/>
                </a:lnTo>
                <a:lnTo>
                  <a:pt x="185" y="80"/>
                </a:lnTo>
                <a:lnTo>
                  <a:pt x="185" y="73"/>
                </a:lnTo>
                <a:lnTo>
                  <a:pt x="172" y="73"/>
                </a:lnTo>
                <a:lnTo>
                  <a:pt x="159" y="73"/>
                </a:lnTo>
                <a:lnTo>
                  <a:pt x="165" y="80"/>
                </a:lnTo>
                <a:lnTo>
                  <a:pt x="172" y="80"/>
                </a:lnTo>
                <a:lnTo>
                  <a:pt x="172" y="88"/>
                </a:lnTo>
                <a:lnTo>
                  <a:pt x="146" y="73"/>
                </a:lnTo>
                <a:lnTo>
                  <a:pt x="112" y="66"/>
                </a:lnTo>
                <a:lnTo>
                  <a:pt x="99" y="58"/>
                </a:lnTo>
                <a:lnTo>
                  <a:pt x="112" y="58"/>
                </a:lnTo>
                <a:lnTo>
                  <a:pt x="126" y="66"/>
                </a:lnTo>
                <a:lnTo>
                  <a:pt x="126" y="58"/>
                </a:lnTo>
                <a:lnTo>
                  <a:pt x="139" y="66"/>
                </a:lnTo>
                <a:lnTo>
                  <a:pt x="139" y="58"/>
                </a:lnTo>
                <a:lnTo>
                  <a:pt x="126" y="51"/>
                </a:lnTo>
                <a:lnTo>
                  <a:pt x="112" y="58"/>
                </a:lnTo>
                <a:lnTo>
                  <a:pt x="106" y="51"/>
                </a:lnTo>
                <a:lnTo>
                  <a:pt x="92" y="58"/>
                </a:lnTo>
                <a:lnTo>
                  <a:pt x="73" y="58"/>
                </a:lnTo>
                <a:lnTo>
                  <a:pt x="39" y="66"/>
                </a:lnTo>
                <a:lnTo>
                  <a:pt x="59" y="58"/>
                </a:lnTo>
                <a:lnTo>
                  <a:pt x="53" y="51"/>
                </a:lnTo>
                <a:lnTo>
                  <a:pt x="59" y="44"/>
                </a:lnTo>
                <a:lnTo>
                  <a:pt x="53" y="44"/>
                </a:lnTo>
                <a:lnTo>
                  <a:pt x="53" y="58"/>
                </a:lnTo>
                <a:lnTo>
                  <a:pt x="46" y="44"/>
                </a:lnTo>
                <a:lnTo>
                  <a:pt x="39" y="44"/>
                </a:lnTo>
                <a:lnTo>
                  <a:pt x="39" y="58"/>
                </a:lnTo>
                <a:lnTo>
                  <a:pt x="33" y="66"/>
                </a:lnTo>
                <a:lnTo>
                  <a:pt x="20" y="73"/>
                </a:lnTo>
                <a:lnTo>
                  <a:pt x="20" y="58"/>
                </a:lnTo>
                <a:lnTo>
                  <a:pt x="26" y="58"/>
                </a:lnTo>
                <a:lnTo>
                  <a:pt x="20" y="51"/>
                </a:lnTo>
                <a:lnTo>
                  <a:pt x="13" y="51"/>
                </a:lnTo>
                <a:lnTo>
                  <a:pt x="20" y="44"/>
                </a:lnTo>
                <a:lnTo>
                  <a:pt x="20" y="36"/>
                </a:lnTo>
                <a:lnTo>
                  <a:pt x="13" y="29"/>
                </a:lnTo>
                <a:lnTo>
                  <a:pt x="6" y="29"/>
                </a:lnTo>
                <a:lnTo>
                  <a:pt x="6" y="22"/>
                </a:lnTo>
                <a:lnTo>
                  <a:pt x="0" y="15"/>
                </a:lnTo>
                <a:lnTo>
                  <a:pt x="0" y="7"/>
                </a:lnTo>
                <a:lnTo>
                  <a:pt x="0" y="0"/>
                </a:lnTo>
                <a:lnTo>
                  <a:pt x="39" y="0"/>
                </a:lnTo>
                <a:lnTo>
                  <a:pt x="79" y="0"/>
                </a:lnTo>
                <a:lnTo>
                  <a:pt x="86" y="0"/>
                </a:lnTo>
                <a:lnTo>
                  <a:pt x="112" y="0"/>
                </a:lnTo>
                <a:lnTo>
                  <a:pt x="132" y="0"/>
                </a:lnTo>
                <a:lnTo>
                  <a:pt x="146" y="0"/>
                </a:lnTo>
                <a:lnTo>
                  <a:pt x="192" y="0"/>
                </a:lnTo>
                <a:lnTo>
                  <a:pt x="238" y="0"/>
                </a:lnTo>
                <a:lnTo>
                  <a:pt x="238" y="7"/>
                </a:lnTo>
                <a:lnTo>
                  <a:pt x="245" y="15"/>
                </a:lnTo>
                <a:lnTo>
                  <a:pt x="245" y="22"/>
                </a:lnTo>
                <a:lnTo>
                  <a:pt x="245" y="29"/>
                </a:lnTo>
                <a:lnTo>
                  <a:pt x="252" y="29"/>
                </a:lnTo>
                <a:lnTo>
                  <a:pt x="291" y="29"/>
                </a:lnTo>
                <a:lnTo>
                  <a:pt x="305" y="36"/>
                </a:lnTo>
                <a:lnTo>
                  <a:pt x="324" y="36"/>
                </a:lnTo>
                <a:lnTo>
                  <a:pt x="331" y="36"/>
                </a:lnTo>
                <a:lnTo>
                  <a:pt x="351" y="36"/>
                </a:lnTo>
                <a:lnTo>
                  <a:pt x="364" y="36"/>
                </a:lnTo>
                <a:lnTo>
                  <a:pt x="391" y="36"/>
                </a:lnTo>
                <a:lnTo>
                  <a:pt x="404" y="36"/>
                </a:lnTo>
                <a:lnTo>
                  <a:pt x="444" y="44"/>
                </a:lnTo>
                <a:lnTo>
                  <a:pt x="457" y="44"/>
                </a:lnTo>
                <a:lnTo>
                  <a:pt x="470" y="44"/>
                </a:lnTo>
                <a:lnTo>
                  <a:pt x="490" y="44"/>
                </a:lnTo>
                <a:lnTo>
                  <a:pt x="490" y="51"/>
                </a:lnTo>
                <a:lnTo>
                  <a:pt x="490" y="58"/>
                </a:lnTo>
                <a:lnTo>
                  <a:pt x="490" y="66"/>
                </a:lnTo>
                <a:lnTo>
                  <a:pt x="497" y="66"/>
                </a:lnTo>
                <a:lnTo>
                  <a:pt x="503" y="66"/>
                </a:lnTo>
                <a:lnTo>
                  <a:pt x="503" y="58"/>
                </a:lnTo>
                <a:lnTo>
                  <a:pt x="510" y="51"/>
                </a:lnTo>
                <a:lnTo>
                  <a:pt x="510" y="44"/>
                </a:lnTo>
                <a:lnTo>
                  <a:pt x="503" y="36"/>
                </a:lnTo>
                <a:lnTo>
                  <a:pt x="503" y="29"/>
                </a:lnTo>
                <a:lnTo>
                  <a:pt x="510" y="29"/>
                </a:lnTo>
                <a:lnTo>
                  <a:pt x="510" y="22"/>
                </a:lnTo>
                <a:lnTo>
                  <a:pt x="517" y="22"/>
                </a:lnTo>
                <a:lnTo>
                  <a:pt x="523" y="22"/>
                </a:lnTo>
                <a:lnTo>
                  <a:pt x="530" y="22"/>
                </a:lnTo>
                <a:lnTo>
                  <a:pt x="530" y="29"/>
                </a:lnTo>
                <a:lnTo>
                  <a:pt x="530" y="22"/>
                </a:lnTo>
                <a:lnTo>
                  <a:pt x="537" y="29"/>
                </a:lnTo>
                <a:lnTo>
                  <a:pt x="543" y="29"/>
                </a:lnTo>
                <a:lnTo>
                  <a:pt x="550" y="29"/>
                </a:lnTo>
                <a:lnTo>
                  <a:pt x="556" y="44"/>
                </a:lnTo>
                <a:lnTo>
                  <a:pt x="556" y="58"/>
                </a:lnTo>
                <a:lnTo>
                  <a:pt x="556" y="66"/>
                </a:lnTo>
                <a:lnTo>
                  <a:pt x="563" y="66"/>
                </a:lnTo>
                <a:lnTo>
                  <a:pt x="563" y="80"/>
                </a:lnTo>
                <a:lnTo>
                  <a:pt x="570" y="109"/>
                </a:lnTo>
                <a:lnTo>
                  <a:pt x="570" y="117"/>
                </a:lnTo>
                <a:lnTo>
                  <a:pt x="576" y="131"/>
                </a:lnTo>
                <a:lnTo>
                  <a:pt x="576" y="139"/>
                </a:lnTo>
                <a:lnTo>
                  <a:pt x="590" y="161"/>
                </a:lnTo>
                <a:lnTo>
                  <a:pt x="590" y="168"/>
                </a:lnTo>
                <a:lnTo>
                  <a:pt x="623" y="226"/>
                </a:lnTo>
                <a:close/>
                <a:moveTo>
                  <a:pt x="73" y="66"/>
                </a:moveTo>
                <a:lnTo>
                  <a:pt x="73" y="58"/>
                </a:lnTo>
                <a:lnTo>
                  <a:pt x="92" y="58"/>
                </a:lnTo>
                <a:lnTo>
                  <a:pt x="99" y="58"/>
                </a:lnTo>
                <a:lnTo>
                  <a:pt x="99" y="66"/>
                </a:lnTo>
                <a:lnTo>
                  <a:pt x="79" y="58"/>
                </a:lnTo>
                <a:lnTo>
                  <a:pt x="73" y="66"/>
                </a:lnTo>
                <a:lnTo>
                  <a:pt x="33" y="73"/>
                </a:lnTo>
                <a:lnTo>
                  <a:pt x="33" y="66"/>
                </a:lnTo>
                <a:lnTo>
                  <a:pt x="39" y="66"/>
                </a:lnTo>
                <a:lnTo>
                  <a:pt x="46" y="66"/>
                </a:lnTo>
                <a:lnTo>
                  <a:pt x="53" y="66"/>
                </a:lnTo>
                <a:lnTo>
                  <a:pt x="66" y="66"/>
                </a:lnTo>
                <a:lnTo>
                  <a:pt x="73" y="66"/>
                </a:lnTo>
                <a:close/>
                <a:moveTo>
                  <a:pt x="623" y="226"/>
                </a:moveTo>
                <a:lnTo>
                  <a:pt x="623" y="219"/>
                </a:lnTo>
                <a:lnTo>
                  <a:pt x="616" y="212"/>
                </a:lnTo>
                <a:lnTo>
                  <a:pt x="609" y="197"/>
                </a:lnTo>
                <a:lnTo>
                  <a:pt x="609" y="204"/>
                </a:lnTo>
                <a:lnTo>
                  <a:pt x="623" y="226"/>
                </a:lnTo>
                <a:close/>
                <a:moveTo>
                  <a:pt x="623" y="226"/>
                </a:moveTo>
                <a:lnTo>
                  <a:pt x="636" y="241"/>
                </a:lnTo>
                <a:lnTo>
                  <a:pt x="643" y="255"/>
                </a:lnTo>
                <a:lnTo>
                  <a:pt x="636" y="263"/>
                </a:lnTo>
                <a:lnTo>
                  <a:pt x="636" y="248"/>
                </a:lnTo>
                <a:lnTo>
                  <a:pt x="636" y="241"/>
                </a:lnTo>
                <a:lnTo>
                  <a:pt x="629" y="241"/>
                </a:lnTo>
                <a:lnTo>
                  <a:pt x="623" y="241"/>
                </a:lnTo>
                <a:lnTo>
                  <a:pt x="623" y="233"/>
                </a:lnTo>
                <a:lnTo>
                  <a:pt x="623" y="226"/>
                </a:lnTo>
                <a:lnTo>
                  <a:pt x="636" y="233"/>
                </a:lnTo>
                <a:lnTo>
                  <a:pt x="623" y="226"/>
                </a:lnTo>
                <a:close/>
                <a:moveTo>
                  <a:pt x="629" y="241"/>
                </a:moveTo>
                <a:lnTo>
                  <a:pt x="636" y="241"/>
                </a:lnTo>
                <a:lnTo>
                  <a:pt x="629" y="255"/>
                </a:lnTo>
                <a:lnTo>
                  <a:pt x="629" y="270"/>
                </a:lnTo>
                <a:lnTo>
                  <a:pt x="636" y="285"/>
                </a:lnTo>
                <a:lnTo>
                  <a:pt x="623" y="263"/>
                </a:lnTo>
                <a:lnTo>
                  <a:pt x="629" y="241"/>
                </a:lnTo>
                <a:close/>
                <a:moveTo>
                  <a:pt x="503" y="445"/>
                </a:moveTo>
                <a:lnTo>
                  <a:pt x="503" y="452"/>
                </a:lnTo>
                <a:lnTo>
                  <a:pt x="497" y="438"/>
                </a:lnTo>
                <a:lnTo>
                  <a:pt x="490" y="431"/>
                </a:lnTo>
                <a:lnTo>
                  <a:pt x="497" y="431"/>
                </a:lnTo>
                <a:lnTo>
                  <a:pt x="503" y="445"/>
                </a:lnTo>
                <a:close/>
                <a:moveTo>
                  <a:pt x="669" y="569"/>
                </a:moveTo>
                <a:lnTo>
                  <a:pt x="656" y="584"/>
                </a:lnTo>
                <a:lnTo>
                  <a:pt x="636" y="606"/>
                </a:lnTo>
                <a:lnTo>
                  <a:pt x="656" y="576"/>
                </a:lnTo>
                <a:lnTo>
                  <a:pt x="663" y="576"/>
                </a:lnTo>
                <a:lnTo>
                  <a:pt x="656" y="569"/>
                </a:lnTo>
                <a:lnTo>
                  <a:pt x="669" y="569"/>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19" name="Freeform 87"/>
          <p:cNvSpPr>
            <a:spLocks noEditPoints="1"/>
          </p:cNvSpPr>
          <p:nvPr/>
        </p:nvSpPr>
        <p:spPr bwMode="auto">
          <a:xfrm>
            <a:off x="6586538" y="1339850"/>
            <a:ext cx="741362" cy="795338"/>
          </a:xfrm>
          <a:custGeom>
            <a:avLst/>
            <a:gdLst>
              <a:gd name="T0" fmla="*/ 115004 w 722"/>
              <a:gd name="T1" fmla="*/ 45273 h 650"/>
              <a:gd name="T2" fmla="*/ 183800 w 722"/>
              <a:gd name="T3" fmla="*/ 107677 h 650"/>
              <a:gd name="T4" fmla="*/ 231034 w 722"/>
              <a:gd name="T5" fmla="*/ 107677 h 650"/>
              <a:gd name="T6" fmla="*/ 170452 w 722"/>
              <a:gd name="T7" fmla="*/ 116242 h 650"/>
              <a:gd name="T8" fmla="*/ 388137 w 722"/>
              <a:gd name="T9" fmla="*/ 276533 h 650"/>
              <a:gd name="T10" fmla="*/ 353225 w 722"/>
              <a:gd name="T11" fmla="*/ 303452 h 650"/>
              <a:gd name="T12" fmla="*/ 339876 w 722"/>
              <a:gd name="T13" fmla="*/ 294887 h 650"/>
              <a:gd name="T14" fmla="*/ 264919 w 722"/>
              <a:gd name="T15" fmla="*/ 375644 h 650"/>
              <a:gd name="T16" fmla="*/ 251570 w 722"/>
              <a:gd name="T17" fmla="*/ 365855 h 650"/>
              <a:gd name="T18" fmla="*/ 238222 w 722"/>
              <a:gd name="T19" fmla="*/ 348725 h 650"/>
              <a:gd name="T20" fmla="*/ 244382 w 722"/>
              <a:gd name="T21" fmla="*/ 321806 h 650"/>
              <a:gd name="T22" fmla="*/ 244382 w 722"/>
              <a:gd name="T23" fmla="*/ 313241 h 650"/>
              <a:gd name="T24" fmla="*/ 210498 w 722"/>
              <a:gd name="T25" fmla="*/ 294887 h 650"/>
              <a:gd name="T26" fmla="*/ 204337 w 722"/>
              <a:gd name="T27" fmla="*/ 276533 h 650"/>
              <a:gd name="T28" fmla="*/ 176613 w 722"/>
              <a:gd name="T29" fmla="*/ 267968 h 650"/>
              <a:gd name="T30" fmla="*/ 135540 w 722"/>
              <a:gd name="T31" fmla="*/ 259403 h 650"/>
              <a:gd name="T32" fmla="*/ 20536 w 722"/>
              <a:gd name="T33" fmla="*/ 214129 h 650"/>
              <a:gd name="T34" fmla="*/ 0 w 722"/>
              <a:gd name="T35" fmla="*/ 196999 h 650"/>
              <a:gd name="T36" fmla="*/ 108843 w 722"/>
              <a:gd name="T37" fmla="*/ 160291 h 650"/>
              <a:gd name="T38" fmla="*/ 163264 w 722"/>
              <a:gd name="T39" fmla="*/ 116242 h 650"/>
              <a:gd name="T40" fmla="*/ 176613 w 722"/>
              <a:gd name="T41" fmla="*/ 160291 h 650"/>
              <a:gd name="T42" fmla="*/ 231034 w 722"/>
              <a:gd name="T43" fmla="*/ 160291 h 650"/>
              <a:gd name="T44" fmla="*/ 326528 w 722"/>
              <a:gd name="T45" fmla="*/ 214129 h 650"/>
              <a:gd name="T46" fmla="*/ 401486 w 722"/>
              <a:gd name="T47" fmla="*/ 187210 h 650"/>
              <a:gd name="T48" fmla="*/ 503140 w 722"/>
              <a:gd name="T49" fmla="*/ 187210 h 650"/>
              <a:gd name="T50" fmla="*/ 523677 w 722"/>
              <a:gd name="T51" fmla="*/ 214129 h 650"/>
              <a:gd name="T52" fmla="*/ 578098 w 722"/>
              <a:gd name="T53" fmla="*/ 241049 h 650"/>
              <a:gd name="T54" fmla="*/ 591447 w 722"/>
              <a:gd name="T55" fmla="*/ 259403 h 650"/>
              <a:gd name="T56" fmla="*/ 564750 w 722"/>
              <a:gd name="T57" fmla="*/ 267968 h 650"/>
              <a:gd name="T58" fmla="*/ 517516 w 722"/>
              <a:gd name="T59" fmla="*/ 286322 h 650"/>
              <a:gd name="T60" fmla="*/ 422022 w 722"/>
              <a:gd name="T61" fmla="*/ 276533 h 650"/>
              <a:gd name="T62" fmla="*/ 619171 w 722"/>
              <a:gd name="T63" fmla="*/ 259403 h 650"/>
              <a:gd name="T64" fmla="*/ 639707 w 722"/>
              <a:gd name="T65" fmla="*/ 276533 h 650"/>
              <a:gd name="T66" fmla="*/ 611983 w 722"/>
              <a:gd name="T67" fmla="*/ 267968 h 650"/>
              <a:gd name="T68" fmla="*/ 380949 w 722"/>
              <a:gd name="T69" fmla="*/ 706015 h 650"/>
              <a:gd name="T70" fmla="*/ 367601 w 722"/>
              <a:gd name="T71" fmla="*/ 544501 h 650"/>
              <a:gd name="T72" fmla="*/ 373761 w 722"/>
              <a:gd name="T73" fmla="*/ 490662 h 650"/>
              <a:gd name="T74" fmla="*/ 401486 w 722"/>
              <a:gd name="T75" fmla="*/ 411129 h 650"/>
              <a:gd name="T76" fmla="*/ 442558 w 722"/>
              <a:gd name="T77" fmla="*/ 419694 h 650"/>
              <a:gd name="T78" fmla="*/ 469255 w 722"/>
              <a:gd name="T79" fmla="*/ 357290 h 650"/>
              <a:gd name="T80" fmla="*/ 496979 w 722"/>
              <a:gd name="T81" fmla="*/ 330371 h 650"/>
              <a:gd name="T82" fmla="*/ 551401 w 722"/>
              <a:gd name="T83" fmla="*/ 313241 h 650"/>
              <a:gd name="T84" fmla="*/ 605822 w 722"/>
              <a:gd name="T85" fmla="*/ 330371 h 650"/>
              <a:gd name="T86" fmla="*/ 645868 w 722"/>
              <a:gd name="T87" fmla="*/ 348725 h 650"/>
              <a:gd name="T88" fmla="*/ 645868 w 722"/>
              <a:gd name="T89" fmla="*/ 392775 h 650"/>
              <a:gd name="T90" fmla="*/ 653056 w 722"/>
              <a:gd name="T91" fmla="*/ 473532 h 650"/>
              <a:gd name="T92" fmla="*/ 605822 w 722"/>
              <a:gd name="T93" fmla="*/ 517581 h 650"/>
              <a:gd name="T94" fmla="*/ 639707 w 722"/>
              <a:gd name="T95" fmla="*/ 554289 h 650"/>
              <a:gd name="T96" fmla="*/ 707477 w 722"/>
              <a:gd name="T97" fmla="*/ 509016 h 650"/>
              <a:gd name="T98" fmla="*/ 741362 w 722"/>
              <a:gd name="T99" fmla="*/ 643612 h 650"/>
              <a:gd name="T100" fmla="*/ 714665 w 722"/>
              <a:gd name="T101" fmla="*/ 679096 h 650"/>
              <a:gd name="T102" fmla="*/ 680780 w 722"/>
              <a:gd name="T103" fmla="*/ 723146 h 650"/>
              <a:gd name="T104" fmla="*/ 605822 w 722"/>
              <a:gd name="T105" fmla="*/ 795338 h 650"/>
              <a:gd name="T106" fmla="*/ 517516 w 722"/>
              <a:gd name="T107" fmla="*/ 785549 h 650"/>
              <a:gd name="T108" fmla="*/ 401486 w 722"/>
              <a:gd name="T109" fmla="*/ 785549 h 6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22"/>
              <a:gd name="T166" fmla="*/ 0 h 650"/>
              <a:gd name="T167" fmla="*/ 722 w 722"/>
              <a:gd name="T168" fmla="*/ 650 h 65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22" h="650">
                <a:moveTo>
                  <a:pt x="172" y="0"/>
                </a:moveTo>
                <a:lnTo>
                  <a:pt x="159" y="15"/>
                </a:lnTo>
                <a:lnTo>
                  <a:pt x="139" y="22"/>
                </a:lnTo>
                <a:lnTo>
                  <a:pt x="126" y="37"/>
                </a:lnTo>
                <a:lnTo>
                  <a:pt x="112" y="37"/>
                </a:lnTo>
                <a:lnTo>
                  <a:pt x="106" y="29"/>
                </a:lnTo>
                <a:lnTo>
                  <a:pt x="112" y="29"/>
                </a:lnTo>
                <a:lnTo>
                  <a:pt x="172" y="0"/>
                </a:lnTo>
                <a:close/>
                <a:moveTo>
                  <a:pt x="172" y="95"/>
                </a:moveTo>
                <a:lnTo>
                  <a:pt x="179" y="88"/>
                </a:lnTo>
                <a:lnTo>
                  <a:pt x="199" y="73"/>
                </a:lnTo>
                <a:lnTo>
                  <a:pt x="238" y="73"/>
                </a:lnTo>
                <a:lnTo>
                  <a:pt x="245" y="80"/>
                </a:lnTo>
                <a:lnTo>
                  <a:pt x="238" y="80"/>
                </a:lnTo>
                <a:lnTo>
                  <a:pt x="225" y="88"/>
                </a:lnTo>
                <a:lnTo>
                  <a:pt x="199" y="102"/>
                </a:lnTo>
                <a:lnTo>
                  <a:pt x="179" y="124"/>
                </a:lnTo>
                <a:lnTo>
                  <a:pt x="172" y="110"/>
                </a:lnTo>
                <a:lnTo>
                  <a:pt x="166" y="110"/>
                </a:lnTo>
                <a:lnTo>
                  <a:pt x="166" y="95"/>
                </a:lnTo>
                <a:lnTo>
                  <a:pt x="172" y="95"/>
                </a:lnTo>
                <a:close/>
                <a:moveTo>
                  <a:pt x="411" y="226"/>
                </a:moveTo>
                <a:lnTo>
                  <a:pt x="404" y="226"/>
                </a:lnTo>
                <a:lnTo>
                  <a:pt x="391" y="226"/>
                </a:lnTo>
                <a:lnTo>
                  <a:pt x="378" y="226"/>
                </a:lnTo>
                <a:lnTo>
                  <a:pt x="371" y="226"/>
                </a:lnTo>
                <a:lnTo>
                  <a:pt x="371" y="234"/>
                </a:lnTo>
                <a:lnTo>
                  <a:pt x="358" y="241"/>
                </a:lnTo>
                <a:lnTo>
                  <a:pt x="351" y="248"/>
                </a:lnTo>
                <a:lnTo>
                  <a:pt x="344" y="248"/>
                </a:lnTo>
                <a:lnTo>
                  <a:pt x="344" y="256"/>
                </a:lnTo>
                <a:lnTo>
                  <a:pt x="338" y="256"/>
                </a:lnTo>
                <a:lnTo>
                  <a:pt x="338" y="248"/>
                </a:lnTo>
                <a:lnTo>
                  <a:pt x="344" y="241"/>
                </a:lnTo>
                <a:lnTo>
                  <a:pt x="331" y="241"/>
                </a:lnTo>
                <a:lnTo>
                  <a:pt x="318" y="248"/>
                </a:lnTo>
                <a:lnTo>
                  <a:pt x="298" y="248"/>
                </a:lnTo>
                <a:lnTo>
                  <a:pt x="285" y="263"/>
                </a:lnTo>
                <a:lnTo>
                  <a:pt x="278" y="277"/>
                </a:lnTo>
                <a:lnTo>
                  <a:pt x="258" y="307"/>
                </a:lnTo>
                <a:lnTo>
                  <a:pt x="252" y="307"/>
                </a:lnTo>
                <a:lnTo>
                  <a:pt x="245" y="307"/>
                </a:lnTo>
                <a:lnTo>
                  <a:pt x="245" y="299"/>
                </a:lnTo>
                <a:lnTo>
                  <a:pt x="238" y="299"/>
                </a:lnTo>
                <a:lnTo>
                  <a:pt x="245" y="299"/>
                </a:lnTo>
                <a:lnTo>
                  <a:pt x="245" y="292"/>
                </a:lnTo>
                <a:lnTo>
                  <a:pt x="252" y="285"/>
                </a:lnTo>
                <a:lnTo>
                  <a:pt x="245" y="277"/>
                </a:lnTo>
                <a:lnTo>
                  <a:pt x="238" y="285"/>
                </a:lnTo>
                <a:lnTo>
                  <a:pt x="232" y="285"/>
                </a:lnTo>
                <a:lnTo>
                  <a:pt x="225" y="285"/>
                </a:lnTo>
                <a:lnTo>
                  <a:pt x="232" y="277"/>
                </a:lnTo>
                <a:lnTo>
                  <a:pt x="232" y="270"/>
                </a:lnTo>
                <a:lnTo>
                  <a:pt x="238" y="270"/>
                </a:lnTo>
                <a:lnTo>
                  <a:pt x="238" y="263"/>
                </a:lnTo>
                <a:lnTo>
                  <a:pt x="232" y="263"/>
                </a:lnTo>
                <a:lnTo>
                  <a:pt x="238" y="263"/>
                </a:lnTo>
                <a:lnTo>
                  <a:pt x="238" y="256"/>
                </a:lnTo>
                <a:lnTo>
                  <a:pt x="232" y="256"/>
                </a:lnTo>
                <a:lnTo>
                  <a:pt x="238" y="256"/>
                </a:lnTo>
                <a:lnTo>
                  <a:pt x="238" y="248"/>
                </a:lnTo>
                <a:lnTo>
                  <a:pt x="232" y="248"/>
                </a:lnTo>
                <a:lnTo>
                  <a:pt x="219" y="241"/>
                </a:lnTo>
                <a:lnTo>
                  <a:pt x="212" y="241"/>
                </a:lnTo>
                <a:lnTo>
                  <a:pt x="205" y="241"/>
                </a:lnTo>
                <a:lnTo>
                  <a:pt x="205" y="234"/>
                </a:lnTo>
                <a:lnTo>
                  <a:pt x="212" y="234"/>
                </a:lnTo>
                <a:lnTo>
                  <a:pt x="212" y="226"/>
                </a:lnTo>
                <a:lnTo>
                  <a:pt x="205" y="226"/>
                </a:lnTo>
                <a:lnTo>
                  <a:pt x="199" y="226"/>
                </a:lnTo>
                <a:lnTo>
                  <a:pt x="192" y="226"/>
                </a:lnTo>
                <a:lnTo>
                  <a:pt x="185" y="226"/>
                </a:lnTo>
                <a:lnTo>
                  <a:pt x="185" y="219"/>
                </a:lnTo>
                <a:lnTo>
                  <a:pt x="179" y="219"/>
                </a:lnTo>
                <a:lnTo>
                  <a:pt x="172" y="219"/>
                </a:lnTo>
                <a:lnTo>
                  <a:pt x="166" y="219"/>
                </a:lnTo>
                <a:lnTo>
                  <a:pt x="159" y="219"/>
                </a:lnTo>
                <a:lnTo>
                  <a:pt x="152" y="219"/>
                </a:lnTo>
                <a:lnTo>
                  <a:pt x="146" y="219"/>
                </a:lnTo>
                <a:lnTo>
                  <a:pt x="132" y="212"/>
                </a:lnTo>
                <a:lnTo>
                  <a:pt x="126" y="212"/>
                </a:lnTo>
                <a:lnTo>
                  <a:pt x="119" y="204"/>
                </a:lnTo>
                <a:lnTo>
                  <a:pt x="46" y="190"/>
                </a:lnTo>
                <a:lnTo>
                  <a:pt x="26" y="183"/>
                </a:lnTo>
                <a:lnTo>
                  <a:pt x="20" y="175"/>
                </a:lnTo>
                <a:lnTo>
                  <a:pt x="20" y="168"/>
                </a:lnTo>
                <a:lnTo>
                  <a:pt x="13" y="168"/>
                </a:lnTo>
                <a:lnTo>
                  <a:pt x="6" y="168"/>
                </a:lnTo>
                <a:lnTo>
                  <a:pt x="0" y="168"/>
                </a:lnTo>
                <a:lnTo>
                  <a:pt x="0" y="161"/>
                </a:lnTo>
                <a:lnTo>
                  <a:pt x="33" y="153"/>
                </a:lnTo>
                <a:lnTo>
                  <a:pt x="46" y="146"/>
                </a:lnTo>
                <a:lnTo>
                  <a:pt x="53" y="139"/>
                </a:lnTo>
                <a:lnTo>
                  <a:pt x="93" y="139"/>
                </a:lnTo>
                <a:lnTo>
                  <a:pt x="106" y="131"/>
                </a:lnTo>
                <a:lnTo>
                  <a:pt x="112" y="124"/>
                </a:lnTo>
                <a:lnTo>
                  <a:pt x="126" y="124"/>
                </a:lnTo>
                <a:lnTo>
                  <a:pt x="132" y="117"/>
                </a:lnTo>
                <a:lnTo>
                  <a:pt x="139" y="110"/>
                </a:lnTo>
                <a:lnTo>
                  <a:pt x="159" y="95"/>
                </a:lnTo>
                <a:lnTo>
                  <a:pt x="159" y="110"/>
                </a:lnTo>
                <a:lnTo>
                  <a:pt x="172" y="110"/>
                </a:lnTo>
                <a:lnTo>
                  <a:pt x="172" y="117"/>
                </a:lnTo>
                <a:lnTo>
                  <a:pt x="179" y="124"/>
                </a:lnTo>
                <a:lnTo>
                  <a:pt x="172" y="131"/>
                </a:lnTo>
                <a:lnTo>
                  <a:pt x="179" y="139"/>
                </a:lnTo>
                <a:lnTo>
                  <a:pt x="199" y="124"/>
                </a:lnTo>
                <a:lnTo>
                  <a:pt x="199" y="131"/>
                </a:lnTo>
                <a:lnTo>
                  <a:pt x="212" y="131"/>
                </a:lnTo>
                <a:lnTo>
                  <a:pt x="225" y="131"/>
                </a:lnTo>
                <a:lnTo>
                  <a:pt x="245" y="139"/>
                </a:lnTo>
                <a:lnTo>
                  <a:pt x="272" y="168"/>
                </a:lnTo>
                <a:lnTo>
                  <a:pt x="298" y="168"/>
                </a:lnTo>
                <a:lnTo>
                  <a:pt x="305" y="168"/>
                </a:lnTo>
                <a:lnTo>
                  <a:pt x="318" y="175"/>
                </a:lnTo>
                <a:lnTo>
                  <a:pt x="331" y="175"/>
                </a:lnTo>
                <a:lnTo>
                  <a:pt x="338" y="175"/>
                </a:lnTo>
                <a:lnTo>
                  <a:pt x="358" y="161"/>
                </a:lnTo>
                <a:lnTo>
                  <a:pt x="384" y="153"/>
                </a:lnTo>
                <a:lnTo>
                  <a:pt x="391" y="153"/>
                </a:lnTo>
                <a:lnTo>
                  <a:pt x="411" y="153"/>
                </a:lnTo>
                <a:lnTo>
                  <a:pt x="444" y="153"/>
                </a:lnTo>
                <a:lnTo>
                  <a:pt x="470" y="146"/>
                </a:lnTo>
                <a:lnTo>
                  <a:pt x="497" y="146"/>
                </a:lnTo>
                <a:lnTo>
                  <a:pt x="490" y="153"/>
                </a:lnTo>
                <a:lnTo>
                  <a:pt x="490" y="168"/>
                </a:lnTo>
                <a:lnTo>
                  <a:pt x="484" y="168"/>
                </a:lnTo>
                <a:lnTo>
                  <a:pt x="490" y="175"/>
                </a:lnTo>
                <a:lnTo>
                  <a:pt x="497" y="168"/>
                </a:lnTo>
                <a:lnTo>
                  <a:pt x="510" y="175"/>
                </a:lnTo>
                <a:lnTo>
                  <a:pt x="523" y="175"/>
                </a:lnTo>
                <a:lnTo>
                  <a:pt x="530" y="183"/>
                </a:lnTo>
                <a:lnTo>
                  <a:pt x="543" y="175"/>
                </a:lnTo>
                <a:lnTo>
                  <a:pt x="550" y="168"/>
                </a:lnTo>
                <a:lnTo>
                  <a:pt x="563" y="197"/>
                </a:lnTo>
                <a:lnTo>
                  <a:pt x="557" y="197"/>
                </a:lnTo>
                <a:lnTo>
                  <a:pt x="557" y="204"/>
                </a:lnTo>
                <a:lnTo>
                  <a:pt x="570" y="204"/>
                </a:lnTo>
                <a:lnTo>
                  <a:pt x="576" y="204"/>
                </a:lnTo>
                <a:lnTo>
                  <a:pt x="576" y="212"/>
                </a:lnTo>
                <a:lnTo>
                  <a:pt x="583" y="219"/>
                </a:lnTo>
                <a:lnTo>
                  <a:pt x="590" y="219"/>
                </a:lnTo>
                <a:lnTo>
                  <a:pt x="590" y="226"/>
                </a:lnTo>
                <a:lnTo>
                  <a:pt x="570" y="219"/>
                </a:lnTo>
                <a:lnTo>
                  <a:pt x="550" y="219"/>
                </a:lnTo>
                <a:lnTo>
                  <a:pt x="537" y="219"/>
                </a:lnTo>
                <a:lnTo>
                  <a:pt x="523" y="219"/>
                </a:lnTo>
                <a:lnTo>
                  <a:pt x="517" y="219"/>
                </a:lnTo>
                <a:lnTo>
                  <a:pt x="517" y="234"/>
                </a:lnTo>
                <a:lnTo>
                  <a:pt x="504" y="234"/>
                </a:lnTo>
                <a:lnTo>
                  <a:pt x="484" y="219"/>
                </a:lnTo>
                <a:lnTo>
                  <a:pt x="457" y="212"/>
                </a:lnTo>
                <a:lnTo>
                  <a:pt x="444" y="212"/>
                </a:lnTo>
                <a:lnTo>
                  <a:pt x="431" y="226"/>
                </a:lnTo>
                <a:lnTo>
                  <a:pt x="411" y="226"/>
                </a:lnTo>
                <a:close/>
                <a:moveTo>
                  <a:pt x="596" y="219"/>
                </a:moveTo>
                <a:lnTo>
                  <a:pt x="603" y="219"/>
                </a:lnTo>
                <a:lnTo>
                  <a:pt x="610" y="219"/>
                </a:lnTo>
                <a:lnTo>
                  <a:pt x="610" y="212"/>
                </a:lnTo>
                <a:lnTo>
                  <a:pt x="603" y="212"/>
                </a:lnTo>
                <a:lnTo>
                  <a:pt x="610" y="212"/>
                </a:lnTo>
                <a:lnTo>
                  <a:pt x="616" y="212"/>
                </a:lnTo>
                <a:lnTo>
                  <a:pt x="623" y="219"/>
                </a:lnTo>
                <a:lnTo>
                  <a:pt x="629" y="219"/>
                </a:lnTo>
                <a:lnTo>
                  <a:pt x="623" y="226"/>
                </a:lnTo>
                <a:lnTo>
                  <a:pt x="616" y="226"/>
                </a:lnTo>
                <a:lnTo>
                  <a:pt x="596" y="226"/>
                </a:lnTo>
                <a:lnTo>
                  <a:pt x="596" y="219"/>
                </a:lnTo>
                <a:lnTo>
                  <a:pt x="590" y="226"/>
                </a:lnTo>
                <a:lnTo>
                  <a:pt x="596" y="219"/>
                </a:lnTo>
                <a:close/>
                <a:moveTo>
                  <a:pt x="325" y="642"/>
                </a:moveTo>
                <a:lnTo>
                  <a:pt x="344" y="628"/>
                </a:lnTo>
                <a:lnTo>
                  <a:pt x="351" y="606"/>
                </a:lnTo>
                <a:lnTo>
                  <a:pt x="364" y="591"/>
                </a:lnTo>
                <a:lnTo>
                  <a:pt x="371" y="577"/>
                </a:lnTo>
                <a:lnTo>
                  <a:pt x="378" y="540"/>
                </a:lnTo>
                <a:lnTo>
                  <a:pt x="371" y="511"/>
                </a:lnTo>
                <a:lnTo>
                  <a:pt x="358" y="474"/>
                </a:lnTo>
                <a:lnTo>
                  <a:pt x="351" y="453"/>
                </a:lnTo>
                <a:lnTo>
                  <a:pt x="358" y="445"/>
                </a:lnTo>
                <a:lnTo>
                  <a:pt x="364" y="445"/>
                </a:lnTo>
                <a:lnTo>
                  <a:pt x="358" y="438"/>
                </a:lnTo>
                <a:lnTo>
                  <a:pt x="358" y="423"/>
                </a:lnTo>
                <a:lnTo>
                  <a:pt x="351" y="416"/>
                </a:lnTo>
                <a:lnTo>
                  <a:pt x="364" y="401"/>
                </a:lnTo>
                <a:lnTo>
                  <a:pt x="378" y="387"/>
                </a:lnTo>
                <a:lnTo>
                  <a:pt x="378" y="365"/>
                </a:lnTo>
                <a:lnTo>
                  <a:pt x="378" y="350"/>
                </a:lnTo>
                <a:lnTo>
                  <a:pt x="391" y="343"/>
                </a:lnTo>
                <a:lnTo>
                  <a:pt x="391" y="336"/>
                </a:lnTo>
                <a:lnTo>
                  <a:pt x="391" y="328"/>
                </a:lnTo>
                <a:lnTo>
                  <a:pt x="417" y="321"/>
                </a:lnTo>
                <a:lnTo>
                  <a:pt x="437" y="299"/>
                </a:lnTo>
                <a:lnTo>
                  <a:pt x="431" y="321"/>
                </a:lnTo>
                <a:lnTo>
                  <a:pt x="431" y="343"/>
                </a:lnTo>
                <a:lnTo>
                  <a:pt x="444" y="343"/>
                </a:lnTo>
                <a:lnTo>
                  <a:pt x="451" y="336"/>
                </a:lnTo>
                <a:lnTo>
                  <a:pt x="457" y="321"/>
                </a:lnTo>
                <a:lnTo>
                  <a:pt x="457" y="299"/>
                </a:lnTo>
                <a:lnTo>
                  <a:pt x="457" y="292"/>
                </a:lnTo>
                <a:lnTo>
                  <a:pt x="464" y="285"/>
                </a:lnTo>
                <a:lnTo>
                  <a:pt x="484" y="285"/>
                </a:lnTo>
                <a:lnTo>
                  <a:pt x="490" y="285"/>
                </a:lnTo>
                <a:lnTo>
                  <a:pt x="497" y="277"/>
                </a:lnTo>
                <a:lnTo>
                  <a:pt x="484" y="270"/>
                </a:lnTo>
                <a:lnTo>
                  <a:pt x="477" y="263"/>
                </a:lnTo>
                <a:lnTo>
                  <a:pt x="484" y="256"/>
                </a:lnTo>
                <a:lnTo>
                  <a:pt x="490" y="248"/>
                </a:lnTo>
                <a:lnTo>
                  <a:pt x="517" y="241"/>
                </a:lnTo>
                <a:lnTo>
                  <a:pt x="537" y="256"/>
                </a:lnTo>
                <a:lnTo>
                  <a:pt x="550" y="256"/>
                </a:lnTo>
                <a:lnTo>
                  <a:pt x="563" y="256"/>
                </a:lnTo>
                <a:lnTo>
                  <a:pt x="570" y="263"/>
                </a:lnTo>
                <a:lnTo>
                  <a:pt x="570" y="270"/>
                </a:lnTo>
                <a:lnTo>
                  <a:pt x="590" y="270"/>
                </a:lnTo>
                <a:lnTo>
                  <a:pt x="603" y="277"/>
                </a:lnTo>
                <a:lnTo>
                  <a:pt x="610" y="277"/>
                </a:lnTo>
                <a:lnTo>
                  <a:pt x="616" y="285"/>
                </a:lnTo>
                <a:lnTo>
                  <a:pt x="623" y="285"/>
                </a:lnTo>
                <a:lnTo>
                  <a:pt x="629" y="285"/>
                </a:lnTo>
                <a:lnTo>
                  <a:pt x="636" y="292"/>
                </a:lnTo>
                <a:lnTo>
                  <a:pt x="636" y="299"/>
                </a:lnTo>
                <a:lnTo>
                  <a:pt x="643" y="307"/>
                </a:lnTo>
                <a:lnTo>
                  <a:pt x="629" y="314"/>
                </a:lnTo>
                <a:lnTo>
                  <a:pt x="629" y="321"/>
                </a:lnTo>
                <a:lnTo>
                  <a:pt x="629" y="328"/>
                </a:lnTo>
                <a:lnTo>
                  <a:pt x="643" y="336"/>
                </a:lnTo>
                <a:lnTo>
                  <a:pt x="643" y="350"/>
                </a:lnTo>
                <a:lnTo>
                  <a:pt x="643" y="365"/>
                </a:lnTo>
                <a:lnTo>
                  <a:pt x="636" y="387"/>
                </a:lnTo>
                <a:lnTo>
                  <a:pt x="623" y="394"/>
                </a:lnTo>
                <a:lnTo>
                  <a:pt x="616" y="401"/>
                </a:lnTo>
                <a:lnTo>
                  <a:pt x="616" y="416"/>
                </a:lnTo>
                <a:lnTo>
                  <a:pt x="610" y="423"/>
                </a:lnTo>
                <a:lnTo>
                  <a:pt x="590" y="423"/>
                </a:lnTo>
                <a:lnTo>
                  <a:pt x="590" y="431"/>
                </a:lnTo>
                <a:lnTo>
                  <a:pt x="583" y="453"/>
                </a:lnTo>
                <a:lnTo>
                  <a:pt x="610" y="460"/>
                </a:lnTo>
                <a:lnTo>
                  <a:pt x="623" y="445"/>
                </a:lnTo>
                <a:lnTo>
                  <a:pt x="623" y="453"/>
                </a:lnTo>
                <a:lnTo>
                  <a:pt x="629" y="445"/>
                </a:lnTo>
                <a:lnTo>
                  <a:pt x="636" y="438"/>
                </a:lnTo>
                <a:lnTo>
                  <a:pt x="643" y="423"/>
                </a:lnTo>
                <a:lnTo>
                  <a:pt x="676" y="416"/>
                </a:lnTo>
                <a:lnTo>
                  <a:pt x="689" y="416"/>
                </a:lnTo>
                <a:lnTo>
                  <a:pt x="696" y="423"/>
                </a:lnTo>
                <a:lnTo>
                  <a:pt x="702" y="438"/>
                </a:lnTo>
                <a:lnTo>
                  <a:pt x="709" y="453"/>
                </a:lnTo>
                <a:lnTo>
                  <a:pt x="716" y="504"/>
                </a:lnTo>
                <a:lnTo>
                  <a:pt x="722" y="526"/>
                </a:lnTo>
                <a:lnTo>
                  <a:pt x="716" y="533"/>
                </a:lnTo>
                <a:lnTo>
                  <a:pt x="716" y="540"/>
                </a:lnTo>
                <a:lnTo>
                  <a:pt x="716" y="555"/>
                </a:lnTo>
                <a:lnTo>
                  <a:pt x="702" y="555"/>
                </a:lnTo>
                <a:lnTo>
                  <a:pt x="696" y="555"/>
                </a:lnTo>
                <a:lnTo>
                  <a:pt x="689" y="555"/>
                </a:lnTo>
                <a:lnTo>
                  <a:pt x="683" y="569"/>
                </a:lnTo>
                <a:lnTo>
                  <a:pt x="683" y="577"/>
                </a:lnTo>
                <a:lnTo>
                  <a:pt x="676" y="584"/>
                </a:lnTo>
                <a:lnTo>
                  <a:pt x="663" y="591"/>
                </a:lnTo>
                <a:lnTo>
                  <a:pt x="656" y="606"/>
                </a:lnTo>
                <a:lnTo>
                  <a:pt x="656" y="613"/>
                </a:lnTo>
                <a:lnTo>
                  <a:pt x="629" y="650"/>
                </a:lnTo>
                <a:lnTo>
                  <a:pt x="603" y="650"/>
                </a:lnTo>
                <a:lnTo>
                  <a:pt x="590" y="650"/>
                </a:lnTo>
                <a:lnTo>
                  <a:pt x="550" y="650"/>
                </a:lnTo>
                <a:lnTo>
                  <a:pt x="543" y="650"/>
                </a:lnTo>
                <a:lnTo>
                  <a:pt x="510" y="650"/>
                </a:lnTo>
                <a:lnTo>
                  <a:pt x="510" y="642"/>
                </a:lnTo>
                <a:lnTo>
                  <a:pt x="504" y="642"/>
                </a:lnTo>
                <a:lnTo>
                  <a:pt x="470" y="642"/>
                </a:lnTo>
                <a:lnTo>
                  <a:pt x="464" y="642"/>
                </a:lnTo>
                <a:lnTo>
                  <a:pt x="431" y="642"/>
                </a:lnTo>
                <a:lnTo>
                  <a:pt x="417" y="642"/>
                </a:lnTo>
                <a:lnTo>
                  <a:pt x="391" y="642"/>
                </a:lnTo>
                <a:lnTo>
                  <a:pt x="378" y="642"/>
                </a:lnTo>
                <a:lnTo>
                  <a:pt x="351" y="642"/>
                </a:lnTo>
                <a:lnTo>
                  <a:pt x="325" y="642"/>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000000"/>
              </a:solidFill>
            </a:endParaRPr>
          </a:p>
        </p:txBody>
      </p:sp>
      <p:sp>
        <p:nvSpPr>
          <p:cNvPr id="7220" name="Freeform 88"/>
          <p:cNvSpPr>
            <a:spLocks/>
          </p:cNvSpPr>
          <p:nvPr/>
        </p:nvSpPr>
        <p:spPr bwMode="auto">
          <a:xfrm flipH="1">
            <a:off x="7594600" y="2630488"/>
            <a:ext cx="455613" cy="407987"/>
          </a:xfrm>
          <a:custGeom>
            <a:avLst/>
            <a:gdLst>
              <a:gd name="T0" fmla="*/ 0 w 1144"/>
              <a:gd name="T1" fmla="*/ 336320 h 871"/>
              <a:gd name="T2" fmla="*/ 12744 w 1144"/>
              <a:gd name="T3" fmla="*/ 287137 h 871"/>
              <a:gd name="T4" fmla="*/ 41818 w 1144"/>
              <a:gd name="T5" fmla="*/ 237953 h 871"/>
              <a:gd name="T6" fmla="*/ 75272 w 1144"/>
              <a:gd name="T7" fmla="*/ 200012 h 871"/>
              <a:gd name="T8" fmla="*/ 86821 w 1144"/>
              <a:gd name="T9" fmla="*/ 149423 h 871"/>
              <a:gd name="T10" fmla="*/ 105938 w 1144"/>
              <a:gd name="T11" fmla="*/ 109608 h 871"/>
              <a:gd name="T12" fmla="*/ 117089 w 1144"/>
              <a:gd name="T13" fmla="*/ 77288 h 871"/>
              <a:gd name="T14" fmla="*/ 155721 w 1144"/>
              <a:gd name="T15" fmla="*/ 36068 h 871"/>
              <a:gd name="T16" fmla="*/ 221434 w 1144"/>
              <a:gd name="T17" fmla="*/ 3747 h 871"/>
              <a:gd name="T18" fmla="*/ 280775 w 1144"/>
              <a:gd name="T19" fmla="*/ 11242 h 871"/>
              <a:gd name="T20" fmla="*/ 317814 w 1144"/>
              <a:gd name="T21" fmla="*/ 34194 h 871"/>
              <a:gd name="T22" fmla="*/ 340117 w 1144"/>
              <a:gd name="T23" fmla="*/ 32320 h 871"/>
              <a:gd name="T24" fmla="*/ 370385 w 1144"/>
              <a:gd name="T25" fmla="*/ 20610 h 871"/>
              <a:gd name="T26" fmla="*/ 401051 w 1144"/>
              <a:gd name="T27" fmla="*/ 0 h 871"/>
              <a:gd name="T28" fmla="*/ 418575 w 1144"/>
              <a:gd name="T29" fmla="*/ 18736 h 871"/>
              <a:gd name="T30" fmla="*/ 431717 w 1144"/>
              <a:gd name="T31" fmla="*/ 58552 h 871"/>
              <a:gd name="T32" fmla="*/ 446055 w 1144"/>
              <a:gd name="T33" fmla="*/ 128345 h 871"/>
              <a:gd name="T34" fmla="*/ 454020 w 1144"/>
              <a:gd name="T35" fmla="*/ 164413 h 871"/>
              <a:gd name="T36" fmla="*/ 420168 w 1144"/>
              <a:gd name="T37" fmla="*/ 153171 h 871"/>
              <a:gd name="T38" fmla="*/ 423354 w 1144"/>
              <a:gd name="T39" fmla="*/ 170034 h 871"/>
              <a:gd name="T40" fmla="*/ 394679 w 1144"/>
              <a:gd name="T41" fmla="*/ 156918 h 871"/>
              <a:gd name="T42" fmla="*/ 389900 w 1144"/>
              <a:gd name="T43" fmla="*/ 170034 h 871"/>
              <a:gd name="T44" fmla="*/ 389900 w 1144"/>
              <a:gd name="T45" fmla="*/ 196265 h 871"/>
              <a:gd name="T46" fmla="*/ 378748 w 1144"/>
              <a:gd name="T47" fmla="*/ 209849 h 871"/>
              <a:gd name="T48" fmla="*/ 377155 w 1144"/>
              <a:gd name="T49" fmla="*/ 228585 h 871"/>
              <a:gd name="T50" fmla="*/ 380341 w 1144"/>
              <a:gd name="T51" fmla="*/ 247322 h 871"/>
              <a:gd name="T52" fmla="*/ 385120 w 1144"/>
              <a:gd name="T53" fmla="*/ 270274 h 871"/>
              <a:gd name="T54" fmla="*/ 389900 w 1144"/>
              <a:gd name="T55" fmla="*/ 313368 h 871"/>
              <a:gd name="T56" fmla="*/ 402644 w 1144"/>
              <a:gd name="T57" fmla="*/ 356930 h 871"/>
              <a:gd name="T58" fmla="*/ 424947 w 1144"/>
              <a:gd name="T59" fmla="*/ 368172 h 871"/>
              <a:gd name="T60" fmla="*/ 405830 w 1144"/>
              <a:gd name="T61" fmla="*/ 371919 h 871"/>
              <a:gd name="T62" fmla="*/ 351268 w 1144"/>
              <a:gd name="T63" fmla="*/ 281516 h 871"/>
              <a:gd name="T64" fmla="*/ 344896 w 1144"/>
              <a:gd name="T65" fmla="*/ 281516 h 871"/>
              <a:gd name="T66" fmla="*/ 330558 w 1144"/>
              <a:gd name="T67" fmla="*/ 264653 h 871"/>
              <a:gd name="T68" fmla="*/ 314628 w 1144"/>
              <a:gd name="T69" fmla="*/ 305873 h 871"/>
              <a:gd name="T70" fmla="*/ 299892 w 1144"/>
              <a:gd name="T71" fmla="*/ 353183 h 871"/>
              <a:gd name="T72" fmla="*/ 314628 w 1144"/>
              <a:gd name="T73" fmla="*/ 370046 h 871"/>
              <a:gd name="T74" fmla="*/ 316221 w 1144"/>
              <a:gd name="T75" fmla="*/ 381756 h 871"/>
              <a:gd name="T76" fmla="*/ 293520 w 1144"/>
              <a:gd name="T77" fmla="*/ 381756 h 871"/>
              <a:gd name="T78" fmla="*/ 285555 w 1144"/>
              <a:gd name="T79" fmla="*/ 320862 h 871"/>
              <a:gd name="T80" fmla="*/ 277589 w 1144"/>
              <a:gd name="T81" fmla="*/ 309620 h 871"/>
              <a:gd name="T82" fmla="*/ 271217 w 1144"/>
              <a:gd name="T83" fmla="*/ 258564 h 871"/>
              <a:gd name="T84" fmla="*/ 253295 w 1144"/>
              <a:gd name="T85" fmla="*/ 258564 h 871"/>
              <a:gd name="T86" fmla="*/ 237365 w 1144"/>
              <a:gd name="T87" fmla="*/ 266527 h 871"/>
              <a:gd name="T88" fmla="*/ 216655 w 1144"/>
              <a:gd name="T89" fmla="*/ 300252 h 871"/>
              <a:gd name="T90" fmla="*/ 200725 w 1144"/>
              <a:gd name="T91" fmla="*/ 315241 h 871"/>
              <a:gd name="T92" fmla="*/ 174837 w 1144"/>
              <a:gd name="T93" fmla="*/ 330699 h 871"/>
              <a:gd name="T94" fmla="*/ 207097 w 1144"/>
              <a:gd name="T95" fmla="*/ 347562 h 871"/>
              <a:gd name="T96" fmla="*/ 200725 w 1144"/>
              <a:gd name="T97" fmla="*/ 360677 h 871"/>
              <a:gd name="T98" fmla="*/ 187582 w 1144"/>
              <a:gd name="T99" fmla="*/ 362551 h 871"/>
              <a:gd name="T100" fmla="*/ 170058 w 1144"/>
              <a:gd name="T101" fmla="*/ 355056 h 871"/>
              <a:gd name="T102" fmla="*/ 149349 w 1144"/>
              <a:gd name="T103" fmla="*/ 336320 h 871"/>
              <a:gd name="T104" fmla="*/ 128241 w 1144"/>
              <a:gd name="T105" fmla="*/ 307747 h 871"/>
              <a:gd name="T106" fmla="*/ 123462 w 1144"/>
              <a:gd name="T107" fmla="*/ 279642 h 871"/>
              <a:gd name="T108" fmla="*/ 112310 w 1144"/>
              <a:gd name="T109" fmla="*/ 294631 h 871"/>
              <a:gd name="T110" fmla="*/ 85228 w 1144"/>
              <a:gd name="T111" fmla="*/ 325078 h 871"/>
              <a:gd name="T112" fmla="*/ 72086 w 1144"/>
              <a:gd name="T113" fmla="*/ 323204 h 871"/>
              <a:gd name="T114" fmla="*/ 57748 w 1144"/>
              <a:gd name="T115" fmla="*/ 340067 h 871"/>
              <a:gd name="T116" fmla="*/ 40225 w 1144"/>
              <a:gd name="T117" fmla="*/ 373793 h 871"/>
              <a:gd name="T118" fmla="*/ 20710 w 1144"/>
              <a:gd name="T119" fmla="*/ 396745 h 8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44"/>
              <a:gd name="T181" fmla="*/ 0 h 871"/>
              <a:gd name="T182" fmla="*/ 1144 w 1144"/>
              <a:gd name="T183" fmla="*/ 871 h 87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44" h="871">
                <a:moveTo>
                  <a:pt x="20" y="871"/>
                </a:moveTo>
                <a:lnTo>
                  <a:pt x="20" y="859"/>
                </a:lnTo>
                <a:lnTo>
                  <a:pt x="16" y="839"/>
                </a:lnTo>
                <a:lnTo>
                  <a:pt x="8" y="815"/>
                </a:lnTo>
                <a:lnTo>
                  <a:pt x="4" y="782"/>
                </a:lnTo>
                <a:lnTo>
                  <a:pt x="0" y="770"/>
                </a:lnTo>
                <a:lnTo>
                  <a:pt x="0" y="750"/>
                </a:lnTo>
                <a:lnTo>
                  <a:pt x="0" y="734"/>
                </a:lnTo>
                <a:lnTo>
                  <a:pt x="0" y="718"/>
                </a:lnTo>
                <a:lnTo>
                  <a:pt x="4" y="702"/>
                </a:lnTo>
                <a:lnTo>
                  <a:pt x="8" y="685"/>
                </a:lnTo>
                <a:lnTo>
                  <a:pt x="12" y="665"/>
                </a:lnTo>
                <a:lnTo>
                  <a:pt x="20" y="649"/>
                </a:lnTo>
                <a:lnTo>
                  <a:pt x="8" y="657"/>
                </a:lnTo>
                <a:lnTo>
                  <a:pt x="12" y="649"/>
                </a:lnTo>
                <a:lnTo>
                  <a:pt x="12" y="641"/>
                </a:lnTo>
                <a:lnTo>
                  <a:pt x="24" y="629"/>
                </a:lnTo>
                <a:lnTo>
                  <a:pt x="32" y="613"/>
                </a:lnTo>
                <a:lnTo>
                  <a:pt x="48" y="601"/>
                </a:lnTo>
                <a:lnTo>
                  <a:pt x="32" y="605"/>
                </a:lnTo>
                <a:lnTo>
                  <a:pt x="36" y="589"/>
                </a:lnTo>
                <a:lnTo>
                  <a:pt x="44" y="577"/>
                </a:lnTo>
                <a:lnTo>
                  <a:pt x="52" y="560"/>
                </a:lnTo>
                <a:lnTo>
                  <a:pt x="60" y="548"/>
                </a:lnTo>
                <a:lnTo>
                  <a:pt x="73" y="536"/>
                </a:lnTo>
                <a:lnTo>
                  <a:pt x="89" y="520"/>
                </a:lnTo>
                <a:lnTo>
                  <a:pt x="105" y="508"/>
                </a:lnTo>
                <a:lnTo>
                  <a:pt x="129" y="496"/>
                </a:lnTo>
                <a:lnTo>
                  <a:pt x="137" y="492"/>
                </a:lnTo>
                <a:lnTo>
                  <a:pt x="125" y="484"/>
                </a:lnTo>
                <a:lnTo>
                  <a:pt x="145" y="472"/>
                </a:lnTo>
                <a:lnTo>
                  <a:pt x="157" y="464"/>
                </a:lnTo>
                <a:lnTo>
                  <a:pt x="165" y="456"/>
                </a:lnTo>
                <a:lnTo>
                  <a:pt x="177" y="448"/>
                </a:lnTo>
                <a:lnTo>
                  <a:pt x="181" y="440"/>
                </a:lnTo>
                <a:lnTo>
                  <a:pt x="189" y="427"/>
                </a:lnTo>
                <a:lnTo>
                  <a:pt x="193" y="415"/>
                </a:lnTo>
                <a:lnTo>
                  <a:pt x="177" y="431"/>
                </a:lnTo>
                <a:lnTo>
                  <a:pt x="181" y="415"/>
                </a:lnTo>
                <a:lnTo>
                  <a:pt x="185" y="399"/>
                </a:lnTo>
                <a:lnTo>
                  <a:pt x="193" y="363"/>
                </a:lnTo>
                <a:lnTo>
                  <a:pt x="201" y="351"/>
                </a:lnTo>
                <a:lnTo>
                  <a:pt x="205" y="335"/>
                </a:lnTo>
                <a:lnTo>
                  <a:pt x="209" y="327"/>
                </a:lnTo>
                <a:lnTo>
                  <a:pt x="218" y="319"/>
                </a:lnTo>
                <a:lnTo>
                  <a:pt x="222" y="311"/>
                </a:lnTo>
                <a:lnTo>
                  <a:pt x="230" y="306"/>
                </a:lnTo>
                <a:lnTo>
                  <a:pt x="205" y="315"/>
                </a:lnTo>
                <a:lnTo>
                  <a:pt x="230" y="270"/>
                </a:lnTo>
                <a:lnTo>
                  <a:pt x="238" y="262"/>
                </a:lnTo>
                <a:lnTo>
                  <a:pt x="246" y="250"/>
                </a:lnTo>
                <a:lnTo>
                  <a:pt x="254" y="242"/>
                </a:lnTo>
                <a:lnTo>
                  <a:pt x="258" y="238"/>
                </a:lnTo>
                <a:lnTo>
                  <a:pt x="266" y="234"/>
                </a:lnTo>
                <a:lnTo>
                  <a:pt x="246" y="242"/>
                </a:lnTo>
                <a:lnTo>
                  <a:pt x="250" y="230"/>
                </a:lnTo>
                <a:lnTo>
                  <a:pt x="258" y="222"/>
                </a:lnTo>
                <a:lnTo>
                  <a:pt x="266" y="210"/>
                </a:lnTo>
                <a:lnTo>
                  <a:pt x="274" y="202"/>
                </a:lnTo>
                <a:lnTo>
                  <a:pt x="290" y="186"/>
                </a:lnTo>
                <a:lnTo>
                  <a:pt x="310" y="169"/>
                </a:lnTo>
                <a:lnTo>
                  <a:pt x="286" y="177"/>
                </a:lnTo>
                <a:lnTo>
                  <a:pt x="294" y="165"/>
                </a:lnTo>
                <a:lnTo>
                  <a:pt x="302" y="157"/>
                </a:lnTo>
                <a:lnTo>
                  <a:pt x="322" y="137"/>
                </a:lnTo>
                <a:lnTo>
                  <a:pt x="346" y="121"/>
                </a:lnTo>
                <a:lnTo>
                  <a:pt x="371" y="105"/>
                </a:lnTo>
                <a:lnTo>
                  <a:pt x="354" y="109"/>
                </a:lnTo>
                <a:lnTo>
                  <a:pt x="363" y="97"/>
                </a:lnTo>
                <a:lnTo>
                  <a:pt x="371" y="93"/>
                </a:lnTo>
                <a:lnTo>
                  <a:pt x="383" y="85"/>
                </a:lnTo>
                <a:lnTo>
                  <a:pt x="391" y="77"/>
                </a:lnTo>
                <a:lnTo>
                  <a:pt x="411" y="65"/>
                </a:lnTo>
                <a:lnTo>
                  <a:pt x="431" y="56"/>
                </a:lnTo>
                <a:lnTo>
                  <a:pt x="451" y="48"/>
                </a:lnTo>
                <a:lnTo>
                  <a:pt x="475" y="40"/>
                </a:lnTo>
                <a:lnTo>
                  <a:pt x="516" y="32"/>
                </a:lnTo>
                <a:lnTo>
                  <a:pt x="491" y="20"/>
                </a:lnTo>
                <a:lnTo>
                  <a:pt x="516" y="16"/>
                </a:lnTo>
                <a:lnTo>
                  <a:pt x="536" y="12"/>
                </a:lnTo>
                <a:lnTo>
                  <a:pt x="556" y="8"/>
                </a:lnTo>
                <a:lnTo>
                  <a:pt x="580" y="8"/>
                </a:lnTo>
                <a:lnTo>
                  <a:pt x="604" y="12"/>
                </a:lnTo>
                <a:lnTo>
                  <a:pt x="624" y="12"/>
                </a:lnTo>
                <a:lnTo>
                  <a:pt x="669" y="24"/>
                </a:lnTo>
                <a:lnTo>
                  <a:pt x="657" y="8"/>
                </a:lnTo>
                <a:lnTo>
                  <a:pt x="669" y="8"/>
                </a:lnTo>
                <a:lnTo>
                  <a:pt x="681" y="12"/>
                </a:lnTo>
                <a:lnTo>
                  <a:pt x="693" y="16"/>
                </a:lnTo>
                <a:lnTo>
                  <a:pt x="705" y="24"/>
                </a:lnTo>
                <a:lnTo>
                  <a:pt x="725" y="36"/>
                </a:lnTo>
                <a:lnTo>
                  <a:pt x="745" y="52"/>
                </a:lnTo>
                <a:lnTo>
                  <a:pt x="745" y="36"/>
                </a:lnTo>
                <a:lnTo>
                  <a:pt x="753" y="44"/>
                </a:lnTo>
                <a:lnTo>
                  <a:pt x="757" y="52"/>
                </a:lnTo>
                <a:lnTo>
                  <a:pt x="765" y="61"/>
                </a:lnTo>
                <a:lnTo>
                  <a:pt x="777" y="65"/>
                </a:lnTo>
                <a:lnTo>
                  <a:pt x="785" y="69"/>
                </a:lnTo>
                <a:lnTo>
                  <a:pt x="798" y="73"/>
                </a:lnTo>
                <a:lnTo>
                  <a:pt x="818" y="77"/>
                </a:lnTo>
                <a:lnTo>
                  <a:pt x="806" y="61"/>
                </a:lnTo>
                <a:lnTo>
                  <a:pt x="814" y="69"/>
                </a:lnTo>
                <a:lnTo>
                  <a:pt x="822" y="73"/>
                </a:lnTo>
                <a:lnTo>
                  <a:pt x="830" y="73"/>
                </a:lnTo>
                <a:lnTo>
                  <a:pt x="838" y="77"/>
                </a:lnTo>
                <a:lnTo>
                  <a:pt x="854" y="77"/>
                </a:lnTo>
                <a:lnTo>
                  <a:pt x="874" y="81"/>
                </a:lnTo>
                <a:lnTo>
                  <a:pt x="854" y="69"/>
                </a:lnTo>
                <a:lnTo>
                  <a:pt x="870" y="65"/>
                </a:lnTo>
                <a:lnTo>
                  <a:pt x="886" y="61"/>
                </a:lnTo>
                <a:lnTo>
                  <a:pt x="902" y="61"/>
                </a:lnTo>
                <a:lnTo>
                  <a:pt x="918" y="61"/>
                </a:lnTo>
                <a:lnTo>
                  <a:pt x="902" y="52"/>
                </a:lnTo>
                <a:lnTo>
                  <a:pt x="910" y="48"/>
                </a:lnTo>
                <a:lnTo>
                  <a:pt x="914" y="48"/>
                </a:lnTo>
                <a:lnTo>
                  <a:pt x="922" y="48"/>
                </a:lnTo>
                <a:lnTo>
                  <a:pt x="930" y="44"/>
                </a:lnTo>
                <a:lnTo>
                  <a:pt x="943" y="44"/>
                </a:lnTo>
                <a:lnTo>
                  <a:pt x="959" y="44"/>
                </a:lnTo>
                <a:lnTo>
                  <a:pt x="975" y="24"/>
                </a:lnTo>
                <a:lnTo>
                  <a:pt x="987" y="8"/>
                </a:lnTo>
                <a:lnTo>
                  <a:pt x="991" y="4"/>
                </a:lnTo>
                <a:lnTo>
                  <a:pt x="995" y="0"/>
                </a:lnTo>
                <a:lnTo>
                  <a:pt x="999" y="0"/>
                </a:lnTo>
                <a:lnTo>
                  <a:pt x="1003" y="0"/>
                </a:lnTo>
                <a:lnTo>
                  <a:pt x="1007" y="0"/>
                </a:lnTo>
                <a:lnTo>
                  <a:pt x="1011" y="4"/>
                </a:lnTo>
                <a:lnTo>
                  <a:pt x="1015" y="12"/>
                </a:lnTo>
                <a:lnTo>
                  <a:pt x="1019" y="20"/>
                </a:lnTo>
                <a:lnTo>
                  <a:pt x="1023" y="36"/>
                </a:lnTo>
                <a:lnTo>
                  <a:pt x="1027" y="65"/>
                </a:lnTo>
                <a:lnTo>
                  <a:pt x="1031" y="69"/>
                </a:lnTo>
                <a:lnTo>
                  <a:pt x="1039" y="56"/>
                </a:lnTo>
                <a:lnTo>
                  <a:pt x="1047" y="44"/>
                </a:lnTo>
                <a:lnTo>
                  <a:pt x="1051" y="40"/>
                </a:lnTo>
                <a:lnTo>
                  <a:pt x="1059" y="40"/>
                </a:lnTo>
                <a:lnTo>
                  <a:pt x="1063" y="40"/>
                </a:lnTo>
                <a:lnTo>
                  <a:pt x="1067" y="44"/>
                </a:lnTo>
                <a:lnTo>
                  <a:pt x="1067" y="48"/>
                </a:lnTo>
                <a:lnTo>
                  <a:pt x="1071" y="65"/>
                </a:lnTo>
                <a:lnTo>
                  <a:pt x="1071" y="81"/>
                </a:lnTo>
                <a:lnTo>
                  <a:pt x="1067" y="105"/>
                </a:lnTo>
                <a:lnTo>
                  <a:pt x="1084" y="125"/>
                </a:lnTo>
                <a:lnTo>
                  <a:pt x="1096" y="145"/>
                </a:lnTo>
                <a:lnTo>
                  <a:pt x="1104" y="161"/>
                </a:lnTo>
                <a:lnTo>
                  <a:pt x="1108" y="177"/>
                </a:lnTo>
                <a:lnTo>
                  <a:pt x="1112" y="190"/>
                </a:lnTo>
                <a:lnTo>
                  <a:pt x="1116" y="202"/>
                </a:lnTo>
                <a:lnTo>
                  <a:pt x="1116" y="226"/>
                </a:lnTo>
                <a:lnTo>
                  <a:pt x="1116" y="242"/>
                </a:lnTo>
                <a:lnTo>
                  <a:pt x="1116" y="262"/>
                </a:lnTo>
                <a:lnTo>
                  <a:pt x="1120" y="274"/>
                </a:lnTo>
                <a:lnTo>
                  <a:pt x="1124" y="286"/>
                </a:lnTo>
                <a:lnTo>
                  <a:pt x="1128" y="298"/>
                </a:lnTo>
                <a:lnTo>
                  <a:pt x="1136" y="315"/>
                </a:lnTo>
                <a:lnTo>
                  <a:pt x="1140" y="327"/>
                </a:lnTo>
                <a:lnTo>
                  <a:pt x="1144" y="331"/>
                </a:lnTo>
                <a:lnTo>
                  <a:pt x="1144" y="339"/>
                </a:lnTo>
                <a:lnTo>
                  <a:pt x="1144" y="343"/>
                </a:lnTo>
                <a:lnTo>
                  <a:pt x="1144" y="347"/>
                </a:lnTo>
                <a:lnTo>
                  <a:pt x="1140" y="351"/>
                </a:lnTo>
                <a:lnTo>
                  <a:pt x="1136" y="351"/>
                </a:lnTo>
                <a:lnTo>
                  <a:pt x="1132" y="351"/>
                </a:lnTo>
                <a:lnTo>
                  <a:pt x="1124" y="351"/>
                </a:lnTo>
                <a:lnTo>
                  <a:pt x="1108" y="351"/>
                </a:lnTo>
                <a:lnTo>
                  <a:pt x="1088" y="347"/>
                </a:lnTo>
                <a:lnTo>
                  <a:pt x="1080" y="343"/>
                </a:lnTo>
                <a:lnTo>
                  <a:pt x="1071" y="339"/>
                </a:lnTo>
                <a:lnTo>
                  <a:pt x="1055" y="327"/>
                </a:lnTo>
                <a:lnTo>
                  <a:pt x="1055" y="331"/>
                </a:lnTo>
                <a:lnTo>
                  <a:pt x="1055" y="335"/>
                </a:lnTo>
                <a:lnTo>
                  <a:pt x="1063" y="351"/>
                </a:lnTo>
                <a:lnTo>
                  <a:pt x="1071" y="363"/>
                </a:lnTo>
                <a:lnTo>
                  <a:pt x="1067" y="363"/>
                </a:lnTo>
                <a:lnTo>
                  <a:pt x="1063" y="363"/>
                </a:lnTo>
                <a:lnTo>
                  <a:pt x="1047" y="355"/>
                </a:lnTo>
                <a:lnTo>
                  <a:pt x="1031" y="347"/>
                </a:lnTo>
                <a:lnTo>
                  <a:pt x="1011" y="331"/>
                </a:lnTo>
                <a:lnTo>
                  <a:pt x="1003" y="327"/>
                </a:lnTo>
                <a:lnTo>
                  <a:pt x="999" y="323"/>
                </a:lnTo>
                <a:lnTo>
                  <a:pt x="999" y="327"/>
                </a:lnTo>
                <a:lnTo>
                  <a:pt x="995" y="327"/>
                </a:lnTo>
                <a:lnTo>
                  <a:pt x="995" y="331"/>
                </a:lnTo>
                <a:lnTo>
                  <a:pt x="991" y="335"/>
                </a:lnTo>
                <a:lnTo>
                  <a:pt x="991" y="343"/>
                </a:lnTo>
                <a:lnTo>
                  <a:pt x="987" y="347"/>
                </a:lnTo>
                <a:lnTo>
                  <a:pt x="991" y="351"/>
                </a:lnTo>
                <a:lnTo>
                  <a:pt x="991" y="363"/>
                </a:lnTo>
                <a:lnTo>
                  <a:pt x="995" y="371"/>
                </a:lnTo>
                <a:lnTo>
                  <a:pt x="999" y="379"/>
                </a:lnTo>
                <a:lnTo>
                  <a:pt x="991" y="375"/>
                </a:lnTo>
                <a:lnTo>
                  <a:pt x="983" y="367"/>
                </a:lnTo>
                <a:lnTo>
                  <a:pt x="979" y="363"/>
                </a:lnTo>
                <a:lnTo>
                  <a:pt x="975" y="359"/>
                </a:lnTo>
                <a:lnTo>
                  <a:pt x="975" y="351"/>
                </a:lnTo>
                <a:lnTo>
                  <a:pt x="971" y="347"/>
                </a:lnTo>
                <a:lnTo>
                  <a:pt x="971" y="363"/>
                </a:lnTo>
                <a:lnTo>
                  <a:pt x="971" y="383"/>
                </a:lnTo>
                <a:lnTo>
                  <a:pt x="971" y="391"/>
                </a:lnTo>
                <a:lnTo>
                  <a:pt x="971" y="399"/>
                </a:lnTo>
                <a:lnTo>
                  <a:pt x="975" y="411"/>
                </a:lnTo>
                <a:lnTo>
                  <a:pt x="979" y="419"/>
                </a:lnTo>
                <a:lnTo>
                  <a:pt x="975" y="415"/>
                </a:lnTo>
                <a:lnTo>
                  <a:pt x="971" y="411"/>
                </a:lnTo>
                <a:lnTo>
                  <a:pt x="967" y="407"/>
                </a:lnTo>
                <a:lnTo>
                  <a:pt x="963" y="403"/>
                </a:lnTo>
                <a:lnTo>
                  <a:pt x="959" y="391"/>
                </a:lnTo>
                <a:lnTo>
                  <a:pt x="955" y="383"/>
                </a:lnTo>
                <a:lnTo>
                  <a:pt x="951" y="407"/>
                </a:lnTo>
                <a:lnTo>
                  <a:pt x="951" y="436"/>
                </a:lnTo>
                <a:lnTo>
                  <a:pt x="951" y="448"/>
                </a:lnTo>
                <a:lnTo>
                  <a:pt x="951" y="464"/>
                </a:lnTo>
                <a:lnTo>
                  <a:pt x="955" y="476"/>
                </a:lnTo>
                <a:lnTo>
                  <a:pt x="959" y="488"/>
                </a:lnTo>
                <a:lnTo>
                  <a:pt x="955" y="484"/>
                </a:lnTo>
                <a:lnTo>
                  <a:pt x="951" y="480"/>
                </a:lnTo>
                <a:lnTo>
                  <a:pt x="947" y="476"/>
                </a:lnTo>
                <a:lnTo>
                  <a:pt x="943" y="468"/>
                </a:lnTo>
                <a:lnTo>
                  <a:pt x="943" y="480"/>
                </a:lnTo>
                <a:lnTo>
                  <a:pt x="947" y="488"/>
                </a:lnTo>
                <a:lnTo>
                  <a:pt x="947" y="496"/>
                </a:lnTo>
                <a:lnTo>
                  <a:pt x="951" y="508"/>
                </a:lnTo>
                <a:lnTo>
                  <a:pt x="955" y="516"/>
                </a:lnTo>
                <a:lnTo>
                  <a:pt x="959" y="524"/>
                </a:lnTo>
                <a:lnTo>
                  <a:pt x="967" y="532"/>
                </a:lnTo>
                <a:lnTo>
                  <a:pt x="971" y="540"/>
                </a:lnTo>
                <a:lnTo>
                  <a:pt x="967" y="536"/>
                </a:lnTo>
                <a:lnTo>
                  <a:pt x="959" y="532"/>
                </a:lnTo>
                <a:lnTo>
                  <a:pt x="955" y="528"/>
                </a:lnTo>
                <a:lnTo>
                  <a:pt x="951" y="524"/>
                </a:lnTo>
                <a:lnTo>
                  <a:pt x="959" y="540"/>
                </a:lnTo>
                <a:lnTo>
                  <a:pt x="967" y="560"/>
                </a:lnTo>
                <a:lnTo>
                  <a:pt x="971" y="569"/>
                </a:lnTo>
                <a:lnTo>
                  <a:pt x="971" y="581"/>
                </a:lnTo>
                <a:lnTo>
                  <a:pt x="975" y="589"/>
                </a:lnTo>
                <a:lnTo>
                  <a:pt x="971" y="601"/>
                </a:lnTo>
                <a:lnTo>
                  <a:pt x="971" y="589"/>
                </a:lnTo>
                <a:lnTo>
                  <a:pt x="967" y="577"/>
                </a:lnTo>
                <a:lnTo>
                  <a:pt x="963" y="569"/>
                </a:lnTo>
                <a:lnTo>
                  <a:pt x="951" y="560"/>
                </a:lnTo>
                <a:lnTo>
                  <a:pt x="959" y="577"/>
                </a:lnTo>
                <a:lnTo>
                  <a:pt x="963" y="593"/>
                </a:lnTo>
                <a:lnTo>
                  <a:pt x="967" y="605"/>
                </a:lnTo>
                <a:lnTo>
                  <a:pt x="971" y="621"/>
                </a:lnTo>
                <a:lnTo>
                  <a:pt x="975" y="653"/>
                </a:lnTo>
                <a:lnTo>
                  <a:pt x="979" y="665"/>
                </a:lnTo>
                <a:lnTo>
                  <a:pt x="979" y="669"/>
                </a:lnTo>
                <a:lnTo>
                  <a:pt x="983" y="677"/>
                </a:lnTo>
                <a:lnTo>
                  <a:pt x="987" y="690"/>
                </a:lnTo>
                <a:lnTo>
                  <a:pt x="991" y="702"/>
                </a:lnTo>
                <a:lnTo>
                  <a:pt x="995" y="718"/>
                </a:lnTo>
                <a:lnTo>
                  <a:pt x="995" y="726"/>
                </a:lnTo>
                <a:lnTo>
                  <a:pt x="999" y="734"/>
                </a:lnTo>
                <a:lnTo>
                  <a:pt x="1003" y="746"/>
                </a:lnTo>
                <a:lnTo>
                  <a:pt x="1007" y="758"/>
                </a:lnTo>
                <a:lnTo>
                  <a:pt x="1011" y="762"/>
                </a:lnTo>
                <a:lnTo>
                  <a:pt x="1015" y="762"/>
                </a:lnTo>
                <a:lnTo>
                  <a:pt x="1019" y="766"/>
                </a:lnTo>
                <a:lnTo>
                  <a:pt x="1027" y="766"/>
                </a:lnTo>
                <a:lnTo>
                  <a:pt x="1031" y="766"/>
                </a:lnTo>
                <a:lnTo>
                  <a:pt x="1035" y="766"/>
                </a:lnTo>
                <a:lnTo>
                  <a:pt x="1043" y="766"/>
                </a:lnTo>
                <a:lnTo>
                  <a:pt x="1047" y="770"/>
                </a:lnTo>
                <a:lnTo>
                  <a:pt x="1055" y="778"/>
                </a:lnTo>
                <a:lnTo>
                  <a:pt x="1067" y="786"/>
                </a:lnTo>
                <a:lnTo>
                  <a:pt x="1051" y="786"/>
                </a:lnTo>
                <a:lnTo>
                  <a:pt x="1055" y="794"/>
                </a:lnTo>
                <a:lnTo>
                  <a:pt x="1051" y="794"/>
                </a:lnTo>
                <a:lnTo>
                  <a:pt x="1047" y="790"/>
                </a:lnTo>
                <a:lnTo>
                  <a:pt x="1043" y="790"/>
                </a:lnTo>
                <a:lnTo>
                  <a:pt x="1035" y="790"/>
                </a:lnTo>
                <a:lnTo>
                  <a:pt x="1023" y="790"/>
                </a:lnTo>
                <a:lnTo>
                  <a:pt x="1023" y="798"/>
                </a:lnTo>
                <a:lnTo>
                  <a:pt x="1019" y="794"/>
                </a:lnTo>
                <a:lnTo>
                  <a:pt x="1011" y="790"/>
                </a:lnTo>
                <a:lnTo>
                  <a:pt x="999" y="782"/>
                </a:lnTo>
                <a:lnTo>
                  <a:pt x="987" y="778"/>
                </a:lnTo>
                <a:lnTo>
                  <a:pt x="979" y="770"/>
                </a:lnTo>
                <a:lnTo>
                  <a:pt x="971" y="762"/>
                </a:lnTo>
                <a:lnTo>
                  <a:pt x="967" y="750"/>
                </a:lnTo>
                <a:lnTo>
                  <a:pt x="910" y="629"/>
                </a:lnTo>
                <a:lnTo>
                  <a:pt x="906" y="649"/>
                </a:lnTo>
                <a:lnTo>
                  <a:pt x="882" y="601"/>
                </a:lnTo>
                <a:lnTo>
                  <a:pt x="882" y="629"/>
                </a:lnTo>
                <a:lnTo>
                  <a:pt x="882" y="621"/>
                </a:lnTo>
                <a:lnTo>
                  <a:pt x="878" y="613"/>
                </a:lnTo>
                <a:lnTo>
                  <a:pt x="878" y="601"/>
                </a:lnTo>
                <a:lnTo>
                  <a:pt x="874" y="589"/>
                </a:lnTo>
                <a:lnTo>
                  <a:pt x="870" y="581"/>
                </a:lnTo>
                <a:lnTo>
                  <a:pt x="866" y="573"/>
                </a:lnTo>
                <a:lnTo>
                  <a:pt x="866" y="593"/>
                </a:lnTo>
                <a:lnTo>
                  <a:pt x="866" y="601"/>
                </a:lnTo>
                <a:lnTo>
                  <a:pt x="866" y="605"/>
                </a:lnTo>
                <a:lnTo>
                  <a:pt x="862" y="609"/>
                </a:lnTo>
                <a:lnTo>
                  <a:pt x="858" y="589"/>
                </a:lnTo>
                <a:lnTo>
                  <a:pt x="854" y="573"/>
                </a:lnTo>
                <a:lnTo>
                  <a:pt x="846" y="556"/>
                </a:lnTo>
                <a:lnTo>
                  <a:pt x="838" y="544"/>
                </a:lnTo>
                <a:lnTo>
                  <a:pt x="834" y="556"/>
                </a:lnTo>
                <a:lnTo>
                  <a:pt x="830" y="565"/>
                </a:lnTo>
                <a:lnTo>
                  <a:pt x="830" y="577"/>
                </a:lnTo>
                <a:lnTo>
                  <a:pt x="834" y="585"/>
                </a:lnTo>
                <a:lnTo>
                  <a:pt x="818" y="565"/>
                </a:lnTo>
                <a:lnTo>
                  <a:pt x="814" y="581"/>
                </a:lnTo>
                <a:lnTo>
                  <a:pt x="810" y="597"/>
                </a:lnTo>
                <a:lnTo>
                  <a:pt x="810" y="613"/>
                </a:lnTo>
                <a:lnTo>
                  <a:pt x="806" y="629"/>
                </a:lnTo>
                <a:lnTo>
                  <a:pt x="798" y="601"/>
                </a:lnTo>
                <a:lnTo>
                  <a:pt x="790" y="653"/>
                </a:lnTo>
                <a:lnTo>
                  <a:pt x="785" y="633"/>
                </a:lnTo>
                <a:lnTo>
                  <a:pt x="777" y="649"/>
                </a:lnTo>
                <a:lnTo>
                  <a:pt x="773" y="665"/>
                </a:lnTo>
                <a:lnTo>
                  <a:pt x="769" y="681"/>
                </a:lnTo>
                <a:lnTo>
                  <a:pt x="765" y="698"/>
                </a:lnTo>
                <a:lnTo>
                  <a:pt x="761" y="726"/>
                </a:lnTo>
                <a:lnTo>
                  <a:pt x="757" y="742"/>
                </a:lnTo>
                <a:lnTo>
                  <a:pt x="757" y="746"/>
                </a:lnTo>
                <a:lnTo>
                  <a:pt x="753" y="754"/>
                </a:lnTo>
                <a:lnTo>
                  <a:pt x="749" y="766"/>
                </a:lnTo>
                <a:lnTo>
                  <a:pt x="749" y="774"/>
                </a:lnTo>
                <a:lnTo>
                  <a:pt x="749" y="778"/>
                </a:lnTo>
                <a:lnTo>
                  <a:pt x="749" y="782"/>
                </a:lnTo>
                <a:lnTo>
                  <a:pt x="753" y="786"/>
                </a:lnTo>
                <a:lnTo>
                  <a:pt x="757" y="786"/>
                </a:lnTo>
                <a:lnTo>
                  <a:pt x="765" y="786"/>
                </a:lnTo>
                <a:lnTo>
                  <a:pt x="777" y="786"/>
                </a:lnTo>
                <a:lnTo>
                  <a:pt x="790" y="790"/>
                </a:lnTo>
                <a:lnTo>
                  <a:pt x="794" y="790"/>
                </a:lnTo>
                <a:lnTo>
                  <a:pt x="798" y="794"/>
                </a:lnTo>
                <a:lnTo>
                  <a:pt x="802" y="798"/>
                </a:lnTo>
                <a:lnTo>
                  <a:pt x="802" y="802"/>
                </a:lnTo>
                <a:lnTo>
                  <a:pt x="814" y="810"/>
                </a:lnTo>
                <a:lnTo>
                  <a:pt x="794" y="806"/>
                </a:lnTo>
                <a:lnTo>
                  <a:pt x="802" y="815"/>
                </a:lnTo>
                <a:lnTo>
                  <a:pt x="798" y="815"/>
                </a:lnTo>
                <a:lnTo>
                  <a:pt x="794" y="815"/>
                </a:lnTo>
                <a:lnTo>
                  <a:pt x="790" y="815"/>
                </a:lnTo>
                <a:lnTo>
                  <a:pt x="781" y="815"/>
                </a:lnTo>
                <a:lnTo>
                  <a:pt x="777" y="815"/>
                </a:lnTo>
                <a:lnTo>
                  <a:pt x="777" y="819"/>
                </a:lnTo>
                <a:lnTo>
                  <a:pt x="769" y="815"/>
                </a:lnTo>
                <a:lnTo>
                  <a:pt x="753" y="815"/>
                </a:lnTo>
                <a:lnTo>
                  <a:pt x="749" y="815"/>
                </a:lnTo>
                <a:lnTo>
                  <a:pt x="741" y="815"/>
                </a:lnTo>
                <a:lnTo>
                  <a:pt x="737" y="815"/>
                </a:lnTo>
                <a:lnTo>
                  <a:pt x="733" y="810"/>
                </a:lnTo>
                <a:lnTo>
                  <a:pt x="725" y="802"/>
                </a:lnTo>
                <a:lnTo>
                  <a:pt x="721" y="794"/>
                </a:lnTo>
                <a:lnTo>
                  <a:pt x="717" y="786"/>
                </a:lnTo>
                <a:lnTo>
                  <a:pt x="717" y="774"/>
                </a:lnTo>
                <a:lnTo>
                  <a:pt x="717" y="762"/>
                </a:lnTo>
                <a:lnTo>
                  <a:pt x="717" y="734"/>
                </a:lnTo>
                <a:lnTo>
                  <a:pt x="717" y="710"/>
                </a:lnTo>
                <a:lnTo>
                  <a:pt x="717" y="685"/>
                </a:lnTo>
                <a:lnTo>
                  <a:pt x="717" y="673"/>
                </a:lnTo>
                <a:lnTo>
                  <a:pt x="717" y="669"/>
                </a:lnTo>
                <a:lnTo>
                  <a:pt x="717" y="665"/>
                </a:lnTo>
                <a:lnTo>
                  <a:pt x="705" y="669"/>
                </a:lnTo>
                <a:lnTo>
                  <a:pt x="705" y="657"/>
                </a:lnTo>
                <a:lnTo>
                  <a:pt x="709" y="645"/>
                </a:lnTo>
                <a:lnTo>
                  <a:pt x="709" y="633"/>
                </a:lnTo>
                <a:lnTo>
                  <a:pt x="709" y="621"/>
                </a:lnTo>
                <a:lnTo>
                  <a:pt x="697" y="661"/>
                </a:lnTo>
                <a:lnTo>
                  <a:pt x="701" y="641"/>
                </a:lnTo>
                <a:lnTo>
                  <a:pt x="701" y="621"/>
                </a:lnTo>
                <a:lnTo>
                  <a:pt x="697" y="601"/>
                </a:lnTo>
                <a:lnTo>
                  <a:pt x="693" y="581"/>
                </a:lnTo>
                <a:lnTo>
                  <a:pt x="685" y="613"/>
                </a:lnTo>
                <a:lnTo>
                  <a:pt x="685" y="597"/>
                </a:lnTo>
                <a:lnTo>
                  <a:pt x="681" y="581"/>
                </a:lnTo>
                <a:lnTo>
                  <a:pt x="681" y="565"/>
                </a:lnTo>
                <a:lnTo>
                  <a:pt x="681" y="552"/>
                </a:lnTo>
                <a:lnTo>
                  <a:pt x="669" y="573"/>
                </a:lnTo>
                <a:lnTo>
                  <a:pt x="665" y="556"/>
                </a:lnTo>
                <a:lnTo>
                  <a:pt x="665" y="548"/>
                </a:lnTo>
                <a:lnTo>
                  <a:pt x="665" y="536"/>
                </a:lnTo>
                <a:lnTo>
                  <a:pt x="657" y="548"/>
                </a:lnTo>
                <a:lnTo>
                  <a:pt x="649" y="556"/>
                </a:lnTo>
                <a:lnTo>
                  <a:pt x="640" y="569"/>
                </a:lnTo>
                <a:lnTo>
                  <a:pt x="628" y="573"/>
                </a:lnTo>
                <a:lnTo>
                  <a:pt x="636" y="552"/>
                </a:lnTo>
                <a:lnTo>
                  <a:pt x="632" y="552"/>
                </a:lnTo>
                <a:lnTo>
                  <a:pt x="628" y="552"/>
                </a:lnTo>
                <a:lnTo>
                  <a:pt x="620" y="556"/>
                </a:lnTo>
                <a:lnTo>
                  <a:pt x="612" y="565"/>
                </a:lnTo>
                <a:lnTo>
                  <a:pt x="612" y="573"/>
                </a:lnTo>
                <a:lnTo>
                  <a:pt x="612" y="548"/>
                </a:lnTo>
                <a:lnTo>
                  <a:pt x="608" y="552"/>
                </a:lnTo>
                <a:lnTo>
                  <a:pt x="604" y="556"/>
                </a:lnTo>
                <a:lnTo>
                  <a:pt x="596" y="569"/>
                </a:lnTo>
                <a:lnTo>
                  <a:pt x="588" y="581"/>
                </a:lnTo>
                <a:lnTo>
                  <a:pt x="584" y="589"/>
                </a:lnTo>
                <a:lnTo>
                  <a:pt x="580" y="601"/>
                </a:lnTo>
                <a:lnTo>
                  <a:pt x="572" y="613"/>
                </a:lnTo>
                <a:lnTo>
                  <a:pt x="564" y="621"/>
                </a:lnTo>
                <a:lnTo>
                  <a:pt x="560" y="625"/>
                </a:lnTo>
                <a:lnTo>
                  <a:pt x="552" y="629"/>
                </a:lnTo>
                <a:lnTo>
                  <a:pt x="548" y="637"/>
                </a:lnTo>
                <a:lnTo>
                  <a:pt x="544" y="641"/>
                </a:lnTo>
                <a:lnTo>
                  <a:pt x="540" y="649"/>
                </a:lnTo>
                <a:lnTo>
                  <a:pt x="532" y="653"/>
                </a:lnTo>
                <a:lnTo>
                  <a:pt x="532" y="629"/>
                </a:lnTo>
                <a:lnTo>
                  <a:pt x="524" y="633"/>
                </a:lnTo>
                <a:lnTo>
                  <a:pt x="520" y="637"/>
                </a:lnTo>
                <a:lnTo>
                  <a:pt x="516" y="645"/>
                </a:lnTo>
                <a:lnTo>
                  <a:pt x="512" y="649"/>
                </a:lnTo>
                <a:lnTo>
                  <a:pt x="508" y="661"/>
                </a:lnTo>
                <a:lnTo>
                  <a:pt x="504" y="673"/>
                </a:lnTo>
                <a:lnTo>
                  <a:pt x="499" y="653"/>
                </a:lnTo>
                <a:lnTo>
                  <a:pt x="483" y="665"/>
                </a:lnTo>
                <a:lnTo>
                  <a:pt x="467" y="673"/>
                </a:lnTo>
                <a:lnTo>
                  <a:pt x="451" y="681"/>
                </a:lnTo>
                <a:lnTo>
                  <a:pt x="435" y="685"/>
                </a:lnTo>
                <a:lnTo>
                  <a:pt x="435" y="694"/>
                </a:lnTo>
                <a:lnTo>
                  <a:pt x="435" y="698"/>
                </a:lnTo>
                <a:lnTo>
                  <a:pt x="435" y="702"/>
                </a:lnTo>
                <a:lnTo>
                  <a:pt x="439" y="706"/>
                </a:lnTo>
                <a:lnTo>
                  <a:pt x="471" y="706"/>
                </a:lnTo>
                <a:lnTo>
                  <a:pt x="479" y="706"/>
                </a:lnTo>
                <a:lnTo>
                  <a:pt x="483" y="706"/>
                </a:lnTo>
                <a:lnTo>
                  <a:pt x="487" y="710"/>
                </a:lnTo>
                <a:lnTo>
                  <a:pt x="491" y="714"/>
                </a:lnTo>
                <a:lnTo>
                  <a:pt x="508" y="730"/>
                </a:lnTo>
                <a:lnTo>
                  <a:pt x="520" y="742"/>
                </a:lnTo>
                <a:lnTo>
                  <a:pt x="504" y="738"/>
                </a:lnTo>
                <a:lnTo>
                  <a:pt x="508" y="746"/>
                </a:lnTo>
                <a:lnTo>
                  <a:pt x="495" y="742"/>
                </a:lnTo>
                <a:lnTo>
                  <a:pt x="499" y="746"/>
                </a:lnTo>
                <a:lnTo>
                  <a:pt x="504" y="750"/>
                </a:lnTo>
                <a:lnTo>
                  <a:pt x="504" y="754"/>
                </a:lnTo>
                <a:lnTo>
                  <a:pt x="508" y="762"/>
                </a:lnTo>
                <a:lnTo>
                  <a:pt x="520" y="778"/>
                </a:lnTo>
                <a:lnTo>
                  <a:pt x="504" y="770"/>
                </a:lnTo>
                <a:lnTo>
                  <a:pt x="504" y="774"/>
                </a:lnTo>
                <a:lnTo>
                  <a:pt x="499" y="774"/>
                </a:lnTo>
                <a:lnTo>
                  <a:pt x="495" y="778"/>
                </a:lnTo>
                <a:lnTo>
                  <a:pt x="491" y="774"/>
                </a:lnTo>
                <a:lnTo>
                  <a:pt x="495" y="786"/>
                </a:lnTo>
                <a:lnTo>
                  <a:pt x="483" y="774"/>
                </a:lnTo>
                <a:lnTo>
                  <a:pt x="479" y="774"/>
                </a:lnTo>
                <a:lnTo>
                  <a:pt x="471" y="774"/>
                </a:lnTo>
                <a:lnTo>
                  <a:pt x="471" y="782"/>
                </a:lnTo>
                <a:lnTo>
                  <a:pt x="455" y="774"/>
                </a:lnTo>
                <a:lnTo>
                  <a:pt x="447" y="774"/>
                </a:lnTo>
                <a:lnTo>
                  <a:pt x="443" y="774"/>
                </a:lnTo>
                <a:lnTo>
                  <a:pt x="443" y="770"/>
                </a:lnTo>
                <a:lnTo>
                  <a:pt x="439" y="766"/>
                </a:lnTo>
                <a:lnTo>
                  <a:pt x="439" y="774"/>
                </a:lnTo>
                <a:lnTo>
                  <a:pt x="431" y="758"/>
                </a:lnTo>
                <a:lnTo>
                  <a:pt x="427" y="758"/>
                </a:lnTo>
                <a:lnTo>
                  <a:pt x="423" y="754"/>
                </a:lnTo>
                <a:lnTo>
                  <a:pt x="415" y="750"/>
                </a:lnTo>
                <a:lnTo>
                  <a:pt x="403" y="746"/>
                </a:lnTo>
                <a:lnTo>
                  <a:pt x="399" y="742"/>
                </a:lnTo>
                <a:lnTo>
                  <a:pt x="399" y="738"/>
                </a:lnTo>
                <a:lnTo>
                  <a:pt x="391" y="730"/>
                </a:lnTo>
                <a:lnTo>
                  <a:pt x="383" y="722"/>
                </a:lnTo>
                <a:lnTo>
                  <a:pt x="375" y="718"/>
                </a:lnTo>
                <a:lnTo>
                  <a:pt x="367" y="714"/>
                </a:lnTo>
                <a:lnTo>
                  <a:pt x="346" y="706"/>
                </a:lnTo>
                <a:lnTo>
                  <a:pt x="338" y="702"/>
                </a:lnTo>
                <a:lnTo>
                  <a:pt x="330" y="694"/>
                </a:lnTo>
                <a:lnTo>
                  <a:pt x="326" y="690"/>
                </a:lnTo>
                <a:lnTo>
                  <a:pt x="322" y="685"/>
                </a:lnTo>
                <a:lnTo>
                  <a:pt x="318" y="677"/>
                </a:lnTo>
                <a:lnTo>
                  <a:pt x="318" y="673"/>
                </a:lnTo>
                <a:lnTo>
                  <a:pt x="322" y="657"/>
                </a:lnTo>
                <a:lnTo>
                  <a:pt x="326" y="645"/>
                </a:lnTo>
                <a:lnTo>
                  <a:pt x="318" y="633"/>
                </a:lnTo>
                <a:lnTo>
                  <a:pt x="314" y="625"/>
                </a:lnTo>
                <a:lnTo>
                  <a:pt x="310" y="617"/>
                </a:lnTo>
                <a:lnTo>
                  <a:pt x="314" y="609"/>
                </a:lnTo>
                <a:lnTo>
                  <a:pt x="314" y="605"/>
                </a:lnTo>
                <a:lnTo>
                  <a:pt x="322" y="597"/>
                </a:lnTo>
                <a:lnTo>
                  <a:pt x="338" y="581"/>
                </a:lnTo>
                <a:lnTo>
                  <a:pt x="310" y="597"/>
                </a:lnTo>
                <a:lnTo>
                  <a:pt x="310" y="589"/>
                </a:lnTo>
                <a:lnTo>
                  <a:pt x="310" y="581"/>
                </a:lnTo>
                <a:lnTo>
                  <a:pt x="310" y="569"/>
                </a:lnTo>
                <a:lnTo>
                  <a:pt x="306" y="560"/>
                </a:lnTo>
                <a:lnTo>
                  <a:pt x="302" y="573"/>
                </a:lnTo>
                <a:lnTo>
                  <a:pt x="298" y="589"/>
                </a:lnTo>
                <a:lnTo>
                  <a:pt x="294" y="601"/>
                </a:lnTo>
                <a:lnTo>
                  <a:pt x="290" y="617"/>
                </a:lnTo>
                <a:lnTo>
                  <a:pt x="282" y="629"/>
                </a:lnTo>
                <a:lnTo>
                  <a:pt x="274" y="641"/>
                </a:lnTo>
                <a:lnTo>
                  <a:pt x="262" y="649"/>
                </a:lnTo>
                <a:lnTo>
                  <a:pt x="254" y="653"/>
                </a:lnTo>
                <a:lnTo>
                  <a:pt x="246" y="669"/>
                </a:lnTo>
                <a:lnTo>
                  <a:pt x="238" y="681"/>
                </a:lnTo>
                <a:lnTo>
                  <a:pt x="234" y="685"/>
                </a:lnTo>
                <a:lnTo>
                  <a:pt x="226" y="690"/>
                </a:lnTo>
                <a:lnTo>
                  <a:pt x="222" y="694"/>
                </a:lnTo>
                <a:lnTo>
                  <a:pt x="214" y="694"/>
                </a:lnTo>
                <a:lnTo>
                  <a:pt x="214" y="677"/>
                </a:lnTo>
                <a:lnTo>
                  <a:pt x="214" y="669"/>
                </a:lnTo>
                <a:lnTo>
                  <a:pt x="209" y="661"/>
                </a:lnTo>
                <a:lnTo>
                  <a:pt x="205" y="677"/>
                </a:lnTo>
                <a:lnTo>
                  <a:pt x="197" y="690"/>
                </a:lnTo>
                <a:lnTo>
                  <a:pt x="189" y="706"/>
                </a:lnTo>
                <a:lnTo>
                  <a:pt x="181" y="718"/>
                </a:lnTo>
                <a:lnTo>
                  <a:pt x="181" y="698"/>
                </a:lnTo>
                <a:lnTo>
                  <a:pt x="181" y="690"/>
                </a:lnTo>
                <a:lnTo>
                  <a:pt x="181" y="681"/>
                </a:lnTo>
                <a:lnTo>
                  <a:pt x="173" y="698"/>
                </a:lnTo>
                <a:lnTo>
                  <a:pt x="169" y="718"/>
                </a:lnTo>
                <a:lnTo>
                  <a:pt x="161" y="726"/>
                </a:lnTo>
                <a:lnTo>
                  <a:pt x="157" y="730"/>
                </a:lnTo>
                <a:lnTo>
                  <a:pt x="153" y="738"/>
                </a:lnTo>
                <a:lnTo>
                  <a:pt x="145" y="746"/>
                </a:lnTo>
                <a:lnTo>
                  <a:pt x="145" y="726"/>
                </a:lnTo>
                <a:lnTo>
                  <a:pt x="145" y="714"/>
                </a:lnTo>
                <a:lnTo>
                  <a:pt x="141" y="710"/>
                </a:lnTo>
                <a:lnTo>
                  <a:pt x="141" y="706"/>
                </a:lnTo>
                <a:lnTo>
                  <a:pt x="133" y="734"/>
                </a:lnTo>
                <a:lnTo>
                  <a:pt x="129" y="746"/>
                </a:lnTo>
                <a:lnTo>
                  <a:pt x="125" y="762"/>
                </a:lnTo>
                <a:lnTo>
                  <a:pt x="117" y="774"/>
                </a:lnTo>
                <a:lnTo>
                  <a:pt x="109" y="786"/>
                </a:lnTo>
                <a:lnTo>
                  <a:pt x="101" y="798"/>
                </a:lnTo>
                <a:lnTo>
                  <a:pt x="93" y="806"/>
                </a:lnTo>
                <a:lnTo>
                  <a:pt x="89" y="798"/>
                </a:lnTo>
                <a:lnTo>
                  <a:pt x="85" y="810"/>
                </a:lnTo>
                <a:lnTo>
                  <a:pt x="77" y="827"/>
                </a:lnTo>
                <a:lnTo>
                  <a:pt x="69" y="839"/>
                </a:lnTo>
                <a:lnTo>
                  <a:pt x="60" y="851"/>
                </a:lnTo>
                <a:lnTo>
                  <a:pt x="60" y="827"/>
                </a:lnTo>
                <a:lnTo>
                  <a:pt x="56" y="835"/>
                </a:lnTo>
                <a:lnTo>
                  <a:pt x="52" y="847"/>
                </a:lnTo>
                <a:lnTo>
                  <a:pt x="48" y="855"/>
                </a:lnTo>
                <a:lnTo>
                  <a:pt x="40" y="863"/>
                </a:lnTo>
                <a:lnTo>
                  <a:pt x="40" y="843"/>
                </a:lnTo>
                <a:lnTo>
                  <a:pt x="20" y="871"/>
                </a:lnTo>
                <a:close/>
              </a:path>
            </a:pathLst>
          </a:custGeom>
          <a:solidFill>
            <a:srgbClr val="000000"/>
          </a:solidFill>
          <a:ln w="0">
            <a:solidFill>
              <a:srgbClr val="000000"/>
            </a:solidFill>
            <a:prstDash val="solid"/>
            <a:round/>
            <a:headEnd/>
            <a:tailEnd/>
          </a:ln>
        </p:spPr>
        <p:txBody>
          <a:bodyPr/>
          <a:lstStyle/>
          <a:p>
            <a:pPr algn="ctr" eaLnBrk="0" hangingPunct="0"/>
            <a:endParaRPr lang="en-US">
              <a:solidFill>
                <a:srgbClr val="000000"/>
              </a:solidFill>
            </a:endParaRPr>
          </a:p>
        </p:txBody>
      </p:sp>
      <p:sp>
        <p:nvSpPr>
          <p:cNvPr id="7221" name="Freeform 89"/>
          <p:cNvSpPr>
            <a:spLocks/>
          </p:cNvSpPr>
          <p:nvPr/>
        </p:nvSpPr>
        <p:spPr bwMode="auto">
          <a:xfrm flipH="1">
            <a:off x="7389813" y="3448050"/>
            <a:ext cx="455612" cy="407988"/>
          </a:xfrm>
          <a:custGeom>
            <a:avLst/>
            <a:gdLst>
              <a:gd name="T0" fmla="*/ 0 w 1144"/>
              <a:gd name="T1" fmla="*/ 336321 h 871"/>
              <a:gd name="T2" fmla="*/ 12744 w 1144"/>
              <a:gd name="T3" fmla="*/ 287137 h 871"/>
              <a:gd name="T4" fmla="*/ 41818 w 1144"/>
              <a:gd name="T5" fmla="*/ 237954 h 871"/>
              <a:gd name="T6" fmla="*/ 75272 w 1144"/>
              <a:gd name="T7" fmla="*/ 200012 h 871"/>
              <a:gd name="T8" fmla="*/ 86821 w 1144"/>
              <a:gd name="T9" fmla="*/ 149424 h 871"/>
              <a:gd name="T10" fmla="*/ 105938 w 1144"/>
              <a:gd name="T11" fmla="*/ 109609 h 871"/>
              <a:gd name="T12" fmla="*/ 117089 w 1144"/>
              <a:gd name="T13" fmla="*/ 77288 h 871"/>
              <a:gd name="T14" fmla="*/ 155721 w 1144"/>
              <a:gd name="T15" fmla="*/ 36068 h 871"/>
              <a:gd name="T16" fmla="*/ 221434 w 1144"/>
              <a:gd name="T17" fmla="*/ 3747 h 871"/>
              <a:gd name="T18" fmla="*/ 280775 w 1144"/>
              <a:gd name="T19" fmla="*/ 11242 h 871"/>
              <a:gd name="T20" fmla="*/ 317813 w 1144"/>
              <a:gd name="T21" fmla="*/ 34194 h 871"/>
              <a:gd name="T22" fmla="*/ 340116 w 1144"/>
              <a:gd name="T23" fmla="*/ 32321 h 871"/>
              <a:gd name="T24" fmla="*/ 370384 w 1144"/>
              <a:gd name="T25" fmla="*/ 20610 h 871"/>
              <a:gd name="T26" fmla="*/ 401050 w 1144"/>
              <a:gd name="T27" fmla="*/ 0 h 871"/>
              <a:gd name="T28" fmla="*/ 418574 w 1144"/>
              <a:gd name="T29" fmla="*/ 18737 h 871"/>
              <a:gd name="T30" fmla="*/ 431716 w 1144"/>
              <a:gd name="T31" fmla="*/ 58552 h 871"/>
              <a:gd name="T32" fmla="*/ 446054 w 1144"/>
              <a:gd name="T33" fmla="*/ 128345 h 871"/>
              <a:gd name="T34" fmla="*/ 454019 w 1144"/>
              <a:gd name="T35" fmla="*/ 164413 h 871"/>
              <a:gd name="T36" fmla="*/ 420167 w 1144"/>
              <a:gd name="T37" fmla="*/ 153171 h 871"/>
              <a:gd name="T38" fmla="*/ 423353 w 1144"/>
              <a:gd name="T39" fmla="*/ 170034 h 871"/>
              <a:gd name="T40" fmla="*/ 394678 w 1144"/>
              <a:gd name="T41" fmla="*/ 156918 h 871"/>
              <a:gd name="T42" fmla="*/ 389899 w 1144"/>
              <a:gd name="T43" fmla="*/ 170034 h 871"/>
              <a:gd name="T44" fmla="*/ 389899 w 1144"/>
              <a:gd name="T45" fmla="*/ 196265 h 871"/>
              <a:gd name="T46" fmla="*/ 378747 w 1144"/>
              <a:gd name="T47" fmla="*/ 209849 h 871"/>
              <a:gd name="T48" fmla="*/ 377154 w 1144"/>
              <a:gd name="T49" fmla="*/ 228586 h 871"/>
              <a:gd name="T50" fmla="*/ 380340 w 1144"/>
              <a:gd name="T51" fmla="*/ 247322 h 871"/>
              <a:gd name="T52" fmla="*/ 385120 w 1144"/>
              <a:gd name="T53" fmla="*/ 270275 h 871"/>
              <a:gd name="T54" fmla="*/ 389899 w 1144"/>
              <a:gd name="T55" fmla="*/ 313369 h 871"/>
              <a:gd name="T56" fmla="*/ 402643 w 1144"/>
              <a:gd name="T57" fmla="*/ 356931 h 871"/>
              <a:gd name="T58" fmla="*/ 424946 w 1144"/>
              <a:gd name="T59" fmla="*/ 368173 h 871"/>
              <a:gd name="T60" fmla="*/ 405829 w 1144"/>
              <a:gd name="T61" fmla="*/ 371920 h 871"/>
              <a:gd name="T62" fmla="*/ 351267 w 1144"/>
              <a:gd name="T63" fmla="*/ 281516 h 871"/>
              <a:gd name="T64" fmla="*/ 344895 w 1144"/>
              <a:gd name="T65" fmla="*/ 281516 h 871"/>
              <a:gd name="T66" fmla="*/ 330558 w 1144"/>
              <a:gd name="T67" fmla="*/ 264654 h 871"/>
              <a:gd name="T68" fmla="*/ 314627 w 1144"/>
              <a:gd name="T69" fmla="*/ 305874 h 871"/>
              <a:gd name="T70" fmla="*/ 299891 w 1144"/>
              <a:gd name="T71" fmla="*/ 353184 h 871"/>
              <a:gd name="T72" fmla="*/ 314627 w 1144"/>
              <a:gd name="T73" fmla="*/ 370047 h 871"/>
              <a:gd name="T74" fmla="*/ 316220 w 1144"/>
              <a:gd name="T75" fmla="*/ 381757 h 871"/>
              <a:gd name="T76" fmla="*/ 293519 w 1144"/>
              <a:gd name="T77" fmla="*/ 381757 h 871"/>
              <a:gd name="T78" fmla="*/ 285554 w 1144"/>
              <a:gd name="T79" fmla="*/ 320863 h 871"/>
              <a:gd name="T80" fmla="*/ 277589 w 1144"/>
              <a:gd name="T81" fmla="*/ 309621 h 871"/>
              <a:gd name="T82" fmla="*/ 271217 w 1144"/>
              <a:gd name="T83" fmla="*/ 258564 h 871"/>
              <a:gd name="T84" fmla="*/ 253295 w 1144"/>
              <a:gd name="T85" fmla="*/ 258564 h 871"/>
              <a:gd name="T86" fmla="*/ 237364 w 1144"/>
              <a:gd name="T87" fmla="*/ 266527 h 871"/>
              <a:gd name="T88" fmla="*/ 216655 w 1144"/>
              <a:gd name="T89" fmla="*/ 300253 h 871"/>
              <a:gd name="T90" fmla="*/ 200724 w 1144"/>
              <a:gd name="T91" fmla="*/ 315242 h 871"/>
              <a:gd name="T92" fmla="*/ 174837 w 1144"/>
              <a:gd name="T93" fmla="*/ 330700 h 871"/>
              <a:gd name="T94" fmla="*/ 207096 w 1144"/>
              <a:gd name="T95" fmla="*/ 347563 h 871"/>
              <a:gd name="T96" fmla="*/ 200724 w 1144"/>
              <a:gd name="T97" fmla="*/ 360678 h 871"/>
              <a:gd name="T98" fmla="*/ 187581 w 1144"/>
              <a:gd name="T99" fmla="*/ 362552 h 871"/>
              <a:gd name="T100" fmla="*/ 170058 w 1144"/>
              <a:gd name="T101" fmla="*/ 355057 h 871"/>
              <a:gd name="T102" fmla="*/ 149348 w 1144"/>
              <a:gd name="T103" fmla="*/ 336321 h 871"/>
              <a:gd name="T104" fmla="*/ 128240 w 1144"/>
              <a:gd name="T105" fmla="*/ 307748 h 871"/>
              <a:gd name="T106" fmla="*/ 123461 w 1144"/>
              <a:gd name="T107" fmla="*/ 279643 h 871"/>
              <a:gd name="T108" fmla="*/ 112310 w 1144"/>
              <a:gd name="T109" fmla="*/ 294632 h 871"/>
              <a:gd name="T110" fmla="*/ 85228 w 1144"/>
              <a:gd name="T111" fmla="*/ 325079 h 871"/>
              <a:gd name="T112" fmla="*/ 72085 w 1144"/>
              <a:gd name="T113" fmla="*/ 323205 h 871"/>
              <a:gd name="T114" fmla="*/ 57748 w 1144"/>
              <a:gd name="T115" fmla="*/ 340068 h 871"/>
              <a:gd name="T116" fmla="*/ 40224 w 1144"/>
              <a:gd name="T117" fmla="*/ 373794 h 871"/>
              <a:gd name="T118" fmla="*/ 20710 w 1144"/>
              <a:gd name="T119" fmla="*/ 396746 h 8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44"/>
              <a:gd name="T181" fmla="*/ 0 h 871"/>
              <a:gd name="T182" fmla="*/ 1144 w 1144"/>
              <a:gd name="T183" fmla="*/ 871 h 87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44" h="871">
                <a:moveTo>
                  <a:pt x="20" y="871"/>
                </a:moveTo>
                <a:lnTo>
                  <a:pt x="20" y="859"/>
                </a:lnTo>
                <a:lnTo>
                  <a:pt x="16" y="839"/>
                </a:lnTo>
                <a:lnTo>
                  <a:pt x="8" y="815"/>
                </a:lnTo>
                <a:lnTo>
                  <a:pt x="4" y="782"/>
                </a:lnTo>
                <a:lnTo>
                  <a:pt x="0" y="770"/>
                </a:lnTo>
                <a:lnTo>
                  <a:pt x="0" y="750"/>
                </a:lnTo>
                <a:lnTo>
                  <a:pt x="0" y="734"/>
                </a:lnTo>
                <a:lnTo>
                  <a:pt x="0" y="718"/>
                </a:lnTo>
                <a:lnTo>
                  <a:pt x="4" y="702"/>
                </a:lnTo>
                <a:lnTo>
                  <a:pt x="8" y="685"/>
                </a:lnTo>
                <a:lnTo>
                  <a:pt x="12" y="665"/>
                </a:lnTo>
                <a:lnTo>
                  <a:pt x="20" y="649"/>
                </a:lnTo>
                <a:lnTo>
                  <a:pt x="8" y="657"/>
                </a:lnTo>
                <a:lnTo>
                  <a:pt x="12" y="649"/>
                </a:lnTo>
                <a:lnTo>
                  <a:pt x="12" y="641"/>
                </a:lnTo>
                <a:lnTo>
                  <a:pt x="24" y="629"/>
                </a:lnTo>
                <a:lnTo>
                  <a:pt x="32" y="613"/>
                </a:lnTo>
                <a:lnTo>
                  <a:pt x="48" y="601"/>
                </a:lnTo>
                <a:lnTo>
                  <a:pt x="32" y="605"/>
                </a:lnTo>
                <a:lnTo>
                  <a:pt x="36" y="589"/>
                </a:lnTo>
                <a:lnTo>
                  <a:pt x="44" y="577"/>
                </a:lnTo>
                <a:lnTo>
                  <a:pt x="52" y="560"/>
                </a:lnTo>
                <a:lnTo>
                  <a:pt x="60" y="548"/>
                </a:lnTo>
                <a:lnTo>
                  <a:pt x="73" y="536"/>
                </a:lnTo>
                <a:lnTo>
                  <a:pt x="89" y="520"/>
                </a:lnTo>
                <a:lnTo>
                  <a:pt x="105" y="508"/>
                </a:lnTo>
                <a:lnTo>
                  <a:pt x="129" y="496"/>
                </a:lnTo>
                <a:lnTo>
                  <a:pt x="137" y="492"/>
                </a:lnTo>
                <a:lnTo>
                  <a:pt x="125" y="484"/>
                </a:lnTo>
                <a:lnTo>
                  <a:pt x="145" y="472"/>
                </a:lnTo>
                <a:lnTo>
                  <a:pt x="157" y="464"/>
                </a:lnTo>
                <a:lnTo>
                  <a:pt x="165" y="456"/>
                </a:lnTo>
                <a:lnTo>
                  <a:pt x="177" y="448"/>
                </a:lnTo>
                <a:lnTo>
                  <a:pt x="181" y="440"/>
                </a:lnTo>
                <a:lnTo>
                  <a:pt x="189" y="427"/>
                </a:lnTo>
                <a:lnTo>
                  <a:pt x="193" y="415"/>
                </a:lnTo>
                <a:lnTo>
                  <a:pt x="177" y="431"/>
                </a:lnTo>
                <a:lnTo>
                  <a:pt x="181" y="415"/>
                </a:lnTo>
                <a:lnTo>
                  <a:pt x="185" y="399"/>
                </a:lnTo>
                <a:lnTo>
                  <a:pt x="193" y="363"/>
                </a:lnTo>
                <a:lnTo>
                  <a:pt x="201" y="351"/>
                </a:lnTo>
                <a:lnTo>
                  <a:pt x="205" y="335"/>
                </a:lnTo>
                <a:lnTo>
                  <a:pt x="209" y="327"/>
                </a:lnTo>
                <a:lnTo>
                  <a:pt x="218" y="319"/>
                </a:lnTo>
                <a:lnTo>
                  <a:pt x="222" y="311"/>
                </a:lnTo>
                <a:lnTo>
                  <a:pt x="230" y="306"/>
                </a:lnTo>
                <a:lnTo>
                  <a:pt x="205" y="315"/>
                </a:lnTo>
                <a:lnTo>
                  <a:pt x="230" y="270"/>
                </a:lnTo>
                <a:lnTo>
                  <a:pt x="238" y="262"/>
                </a:lnTo>
                <a:lnTo>
                  <a:pt x="246" y="250"/>
                </a:lnTo>
                <a:lnTo>
                  <a:pt x="254" y="242"/>
                </a:lnTo>
                <a:lnTo>
                  <a:pt x="258" y="238"/>
                </a:lnTo>
                <a:lnTo>
                  <a:pt x="266" y="234"/>
                </a:lnTo>
                <a:lnTo>
                  <a:pt x="246" y="242"/>
                </a:lnTo>
                <a:lnTo>
                  <a:pt x="250" y="230"/>
                </a:lnTo>
                <a:lnTo>
                  <a:pt x="258" y="222"/>
                </a:lnTo>
                <a:lnTo>
                  <a:pt x="266" y="210"/>
                </a:lnTo>
                <a:lnTo>
                  <a:pt x="274" y="202"/>
                </a:lnTo>
                <a:lnTo>
                  <a:pt x="290" y="186"/>
                </a:lnTo>
                <a:lnTo>
                  <a:pt x="310" y="169"/>
                </a:lnTo>
                <a:lnTo>
                  <a:pt x="286" y="177"/>
                </a:lnTo>
                <a:lnTo>
                  <a:pt x="294" y="165"/>
                </a:lnTo>
                <a:lnTo>
                  <a:pt x="302" y="157"/>
                </a:lnTo>
                <a:lnTo>
                  <a:pt x="322" y="137"/>
                </a:lnTo>
                <a:lnTo>
                  <a:pt x="346" y="121"/>
                </a:lnTo>
                <a:lnTo>
                  <a:pt x="371" y="105"/>
                </a:lnTo>
                <a:lnTo>
                  <a:pt x="354" y="109"/>
                </a:lnTo>
                <a:lnTo>
                  <a:pt x="363" y="97"/>
                </a:lnTo>
                <a:lnTo>
                  <a:pt x="371" y="93"/>
                </a:lnTo>
                <a:lnTo>
                  <a:pt x="383" y="85"/>
                </a:lnTo>
                <a:lnTo>
                  <a:pt x="391" y="77"/>
                </a:lnTo>
                <a:lnTo>
                  <a:pt x="411" y="65"/>
                </a:lnTo>
                <a:lnTo>
                  <a:pt x="431" y="56"/>
                </a:lnTo>
                <a:lnTo>
                  <a:pt x="451" y="48"/>
                </a:lnTo>
                <a:lnTo>
                  <a:pt x="475" y="40"/>
                </a:lnTo>
                <a:lnTo>
                  <a:pt x="516" y="32"/>
                </a:lnTo>
                <a:lnTo>
                  <a:pt x="491" y="20"/>
                </a:lnTo>
                <a:lnTo>
                  <a:pt x="516" y="16"/>
                </a:lnTo>
                <a:lnTo>
                  <a:pt x="536" y="12"/>
                </a:lnTo>
                <a:lnTo>
                  <a:pt x="556" y="8"/>
                </a:lnTo>
                <a:lnTo>
                  <a:pt x="580" y="8"/>
                </a:lnTo>
                <a:lnTo>
                  <a:pt x="604" y="12"/>
                </a:lnTo>
                <a:lnTo>
                  <a:pt x="624" y="12"/>
                </a:lnTo>
                <a:lnTo>
                  <a:pt x="669" y="24"/>
                </a:lnTo>
                <a:lnTo>
                  <a:pt x="657" y="8"/>
                </a:lnTo>
                <a:lnTo>
                  <a:pt x="669" y="8"/>
                </a:lnTo>
                <a:lnTo>
                  <a:pt x="681" y="12"/>
                </a:lnTo>
                <a:lnTo>
                  <a:pt x="693" y="16"/>
                </a:lnTo>
                <a:lnTo>
                  <a:pt x="705" y="24"/>
                </a:lnTo>
                <a:lnTo>
                  <a:pt x="725" y="36"/>
                </a:lnTo>
                <a:lnTo>
                  <a:pt x="745" y="52"/>
                </a:lnTo>
                <a:lnTo>
                  <a:pt x="745" y="36"/>
                </a:lnTo>
                <a:lnTo>
                  <a:pt x="753" y="44"/>
                </a:lnTo>
                <a:lnTo>
                  <a:pt x="757" y="52"/>
                </a:lnTo>
                <a:lnTo>
                  <a:pt x="765" y="61"/>
                </a:lnTo>
                <a:lnTo>
                  <a:pt x="777" y="65"/>
                </a:lnTo>
                <a:lnTo>
                  <a:pt x="785" y="69"/>
                </a:lnTo>
                <a:lnTo>
                  <a:pt x="798" y="73"/>
                </a:lnTo>
                <a:lnTo>
                  <a:pt x="818" y="77"/>
                </a:lnTo>
                <a:lnTo>
                  <a:pt x="806" y="61"/>
                </a:lnTo>
                <a:lnTo>
                  <a:pt x="814" y="69"/>
                </a:lnTo>
                <a:lnTo>
                  <a:pt x="822" y="73"/>
                </a:lnTo>
                <a:lnTo>
                  <a:pt x="830" y="73"/>
                </a:lnTo>
                <a:lnTo>
                  <a:pt x="838" y="77"/>
                </a:lnTo>
                <a:lnTo>
                  <a:pt x="854" y="77"/>
                </a:lnTo>
                <a:lnTo>
                  <a:pt x="874" y="81"/>
                </a:lnTo>
                <a:lnTo>
                  <a:pt x="854" y="69"/>
                </a:lnTo>
                <a:lnTo>
                  <a:pt x="870" y="65"/>
                </a:lnTo>
                <a:lnTo>
                  <a:pt x="886" y="61"/>
                </a:lnTo>
                <a:lnTo>
                  <a:pt x="902" y="61"/>
                </a:lnTo>
                <a:lnTo>
                  <a:pt x="918" y="61"/>
                </a:lnTo>
                <a:lnTo>
                  <a:pt x="902" y="52"/>
                </a:lnTo>
                <a:lnTo>
                  <a:pt x="910" y="48"/>
                </a:lnTo>
                <a:lnTo>
                  <a:pt x="914" y="48"/>
                </a:lnTo>
                <a:lnTo>
                  <a:pt x="922" y="48"/>
                </a:lnTo>
                <a:lnTo>
                  <a:pt x="930" y="44"/>
                </a:lnTo>
                <a:lnTo>
                  <a:pt x="943" y="44"/>
                </a:lnTo>
                <a:lnTo>
                  <a:pt x="959" y="44"/>
                </a:lnTo>
                <a:lnTo>
                  <a:pt x="975" y="24"/>
                </a:lnTo>
                <a:lnTo>
                  <a:pt x="987" y="8"/>
                </a:lnTo>
                <a:lnTo>
                  <a:pt x="991" y="4"/>
                </a:lnTo>
                <a:lnTo>
                  <a:pt x="995" y="0"/>
                </a:lnTo>
                <a:lnTo>
                  <a:pt x="999" y="0"/>
                </a:lnTo>
                <a:lnTo>
                  <a:pt x="1003" y="0"/>
                </a:lnTo>
                <a:lnTo>
                  <a:pt x="1007" y="0"/>
                </a:lnTo>
                <a:lnTo>
                  <a:pt x="1011" y="4"/>
                </a:lnTo>
                <a:lnTo>
                  <a:pt x="1015" y="12"/>
                </a:lnTo>
                <a:lnTo>
                  <a:pt x="1019" y="20"/>
                </a:lnTo>
                <a:lnTo>
                  <a:pt x="1023" y="36"/>
                </a:lnTo>
                <a:lnTo>
                  <a:pt x="1027" y="65"/>
                </a:lnTo>
                <a:lnTo>
                  <a:pt x="1031" y="69"/>
                </a:lnTo>
                <a:lnTo>
                  <a:pt x="1039" y="56"/>
                </a:lnTo>
                <a:lnTo>
                  <a:pt x="1047" y="44"/>
                </a:lnTo>
                <a:lnTo>
                  <a:pt x="1051" y="40"/>
                </a:lnTo>
                <a:lnTo>
                  <a:pt x="1059" y="40"/>
                </a:lnTo>
                <a:lnTo>
                  <a:pt x="1063" y="40"/>
                </a:lnTo>
                <a:lnTo>
                  <a:pt x="1067" y="44"/>
                </a:lnTo>
                <a:lnTo>
                  <a:pt x="1067" y="48"/>
                </a:lnTo>
                <a:lnTo>
                  <a:pt x="1071" y="65"/>
                </a:lnTo>
                <a:lnTo>
                  <a:pt x="1071" y="81"/>
                </a:lnTo>
                <a:lnTo>
                  <a:pt x="1067" y="105"/>
                </a:lnTo>
                <a:lnTo>
                  <a:pt x="1084" y="125"/>
                </a:lnTo>
                <a:lnTo>
                  <a:pt x="1096" y="145"/>
                </a:lnTo>
                <a:lnTo>
                  <a:pt x="1104" y="161"/>
                </a:lnTo>
                <a:lnTo>
                  <a:pt x="1108" y="177"/>
                </a:lnTo>
                <a:lnTo>
                  <a:pt x="1112" y="190"/>
                </a:lnTo>
                <a:lnTo>
                  <a:pt x="1116" y="202"/>
                </a:lnTo>
                <a:lnTo>
                  <a:pt x="1116" y="226"/>
                </a:lnTo>
                <a:lnTo>
                  <a:pt x="1116" y="242"/>
                </a:lnTo>
                <a:lnTo>
                  <a:pt x="1116" y="262"/>
                </a:lnTo>
                <a:lnTo>
                  <a:pt x="1120" y="274"/>
                </a:lnTo>
                <a:lnTo>
                  <a:pt x="1124" y="286"/>
                </a:lnTo>
                <a:lnTo>
                  <a:pt x="1128" y="298"/>
                </a:lnTo>
                <a:lnTo>
                  <a:pt x="1136" y="315"/>
                </a:lnTo>
                <a:lnTo>
                  <a:pt x="1140" y="327"/>
                </a:lnTo>
                <a:lnTo>
                  <a:pt x="1144" y="331"/>
                </a:lnTo>
                <a:lnTo>
                  <a:pt x="1144" y="339"/>
                </a:lnTo>
                <a:lnTo>
                  <a:pt x="1144" y="343"/>
                </a:lnTo>
                <a:lnTo>
                  <a:pt x="1144" y="347"/>
                </a:lnTo>
                <a:lnTo>
                  <a:pt x="1140" y="351"/>
                </a:lnTo>
                <a:lnTo>
                  <a:pt x="1136" y="351"/>
                </a:lnTo>
                <a:lnTo>
                  <a:pt x="1132" y="351"/>
                </a:lnTo>
                <a:lnTo>
                  <a:pt x="1124" y="351"/>
                </a:lnTo>
                <a:lnTo>
                  <a:pt x="1108" y="351"/>
                </a:lnTo>
                <a:lnTo>
                  <a:pt x="1088" y="347"/>
                </a:lnTo>
                <a:lnTo>
                  <a:pt x="1080" y="343"/>
                </a:lnTo>
                <a:lnTo>
                  <a:pt x="1071" y="339"/>
                </a:lnTo>
                <a:lnTo>
                  <a:pt x="1055" y="327"/>
                </a:lnTo>
                <a:lnTo>
                  <a:pt x="1055" y="331"/>
                </a:lnTo>
                <a:lnTo>
                  <a:pt x="1055" y="335"/>
                </a:lnTo>
                <a:lnTo>
                  <a:pt x="1063" y="351"/>
                </a:lnTo>
                <a:lnTo>
                  <a:pt x="1071" y="363"/>
                </a:lnTo>
                <a:lnTo>
                  <a:pt x="1067" y="363"/>
                </a:lnTo>
                <a:lnTo>
                  <a:pt x="1063" y="363"/>
                </a:lnTo>
                <a:lnTo>
                  <a:pt x="1047" y="355"/>
                </a:lnTo>
                <a:lnTo>
                  <a:pt x="1031" y="347"/>
                </a:lnTo>
                <a:lnTo>
                  <a:pt x="1011" y="331"/>
                </a:lnTo>
                <a:lnTo>
                  <a:pt x="1003" y="327"/>
                </a:lnTo>
                <a:lnTo>
                  <a:pt x="999" y="323"/>
                </a:lnTo>
                <a:lnTo>
                  <a:pt x="999" y="327"/>
                </a:lnTo>
                <a:lnTo>
                  <a:pt x="995" y="327"/>
                </a:lnTo>
                <a:lnTo>
                  <a:pt x="995" y="331"/>
                </a:lnTo>
                <a:lnTo>
                  <a:pt x="991" y="335"/>
                </a:lnTo>
                <a:lnTo>
                  <a:pt x="991" y="343"/>
                </a:lnTo>
                <a:lnTo>
                  <a:pt x="987" y="347"/>
                </a:lnTo>
                <a:lnTo>
                  <a:pt x="991" y="351"/>
                </a:lnTo>
                <a:lnTo>
                  <a:pt x="991" y="363"/>
                </a:lnTo>
                <a:lnTo>
                  <a:pt x="995" y="371"/>
                </a:lnTo>
                <a:lnTo>
                  <a:pt x="999" y="379"/>
                </a:lnTo>
                <a:lnTo>
                  <a:pt x="991" y="375"/>
                </a:lnTo>
                <a:lnTo>
                  <a:pt x="983" y="367"/>
                </a:lnTo>
                <a:lnTo>
                  <a:pt x="979" y="363"/>
                </a:lnTo>
                <a:lnTo>
                  <a:pt x="975" y="359"/>
                </a:lnTo>
                <a:lnTo>
                  <a:pt x="975" y="351"/>
                </a:lnTo>
                <a:lnTo>
                  <a:pt x="971" y="347"/>
                </a:lnTo>
                <a:lnTo>
                  <a:pt x="971" y="363"/>
                </a:lnTo>
                <a:lnTo>
                  <a:pt x="971" y="383"/>
                </a:lnTo>
                <a:lnTo>
                  <a:pt x="971" y="391"/>
                </a:lnTo>
                <a:lnTo>
                  <a:pt x="971" y="399"/>
                </a:lnTo>
                <a:lnTo>
                  <a:pt x="975" y="411"/>
                </a:lnTo>
                <a:lnTo>
                  <a:pt x="979" y="419"/>
                </a:lnTo>
                <a:lnTo>
                  <a:pt x="975" y="415"/>
                </a:lnTo>
                <a:lnTo>
                  <a:pt x="971" y="411"/>
                </a:lnTo>
                <a:lnTo>
                  <a:pt x="967" y="407"/>
                </a:lnTo>
                <a:lnTo>
                  <a:pt x="963" y="403"/>
                </a:lnTo>
                <a:lnTo>
                  <a:pt x="959" y="391"/>
                </a:lnTo>
                <a:lnTo>
                  <a:pt x="955" y="383"/>
                </a:lnTo>
                <a:lnTo>
                  <a:pt x="951" y="407"/>
                </a:lnTo>
                <a:lnTo>
                  <a:pt x="951" y="436"/>
                </a:lnTo>
                <a:lnTo>
                  <a:pt x="951" y="448"/>
                </a:lnTo>
                <a:lnTo>
                  <a:pt x="951" y="464"/>
                </a:lnTo>
                <a:lnTo>
                  <a:pt x="955" y="476"/>
                </a:lnTo>
                <a:lnTo>
                  <a:pt x="959" y="488"/>
                </a:lnTo>
                <a:lnTo>
                  <a:pt x="955" y="484"/>
                </a:lnTo>
                <a:lnTo>
                  <a:pt x="951" y="480"/>
                </a:lnTo>
                <a:lnTo>
                  <a:pt x="947" y="476"/>
                </a:lnTo>
                <a:lnTo>
                  <a:pt x="943" y="468"/>
                </a:lnTo>
                <a:lnTo>
                  <a:pt x="943" y="480"/>
                </a:lnTo>
                <a:lnTo>
                  <a:pt x="947" y="488"/>
                </a:lnTo>
                <a:lnTo>
                  <a:pt x="947" y="496"/>
                </a:lnTo>
                <a:lnTo>
                  <a:pt x="951" y="508"/>
                </a:lnTo>
                <a:lnTo>
                  <a:pt x="955" y="516"/>
                </a:lnTo>
                <a:lnTo>
                  <a:pt x="959" y="524"/>
                </a:lnTo>
                <a:lnTo>
                  <a:pt x="967" y="532"/>
                </a:lnTo>
                <a:lnTo>
                  <a:pt x="971" y="540"/>
                </a:lnTo>
                <a:lnTo>
                  <a:pt x="967" y="536"/>
                </a:lnTo>
                <a:lnTo>
                  <a:pt x="959" y="532"/>
                </a:lnTo>
                <a:lnTo>
                  <a:pt x="955" y="528"/>
                </a:lnTo>
                <a:lnTo>
                  <a:pt x="951" y="524"/>
                </a:lnTo>
                <a:lnTo>
                  <a:pt x="959" y="540"/>
                </a:lnTo>
                <a:lnTo>
                  <a:pt x="967" y="560"/>
                </a:lnTo>
                <a:lnTo>
                  <a:pt x="971" y="569"/>
                </a:lnTo>
                <a:lnTo>
                  <a:pt x="971" y="581"/>
                </a:lnTo>
                <a:lnTo>
                  <a:pt x="975" y="589"/>
                </a:lnTo>
                <a:lnTo>
                  <a:pt x="971" y="601"/>
                </a:lnTo>
                <a:lnTo>
                  <a:pt x="971" y="589"/>
                </a:lnTo>
                <a:lnTo>
                  <a:pt x="967" y="577"/>
                </a:lnTo>
                <a:lnTo>
                  <a:pt x="963" y="569"/>
                </a:lnTo>
                <a:lnTo>
                  <a:pt x="951" y="560"/>
                </a:lnTo>
                <a:lnTo>
                  <a:pt x="959" y="577"/>
                </a:lnTo>
                <a:lnTo>
                  <a:pt x="963" y="593"/>
                </a:lnTo>
                <a:lnTo>
                  <a:pt x="967" y="605"/>
                </a:lnTo>
                <a:lnTo>
                  <a:pt x="971" y="621"/>
                </a:lnTo>
                <a:lnTo>
                  <a:pt x="975" y="653"/>
                </a:lnTo>
                <a:lnTo>
                  <a:pt x="979" y="665"/>
                </a:lnTo>
                <a:lnTo>
                  <a:pt x="979" y="669"/>
                </a:lnTo>
                <a:lnTo>
                  <a:pt x="983" y="677"/>
                </a:lnTo>
                <a:lnTo>
                  <a:pt x="987" y="690"/>
                </a:lnTo>
                <a:lnTo>
                  <a:pt x="991" y="702"/>
                </a:lnTo>
                <a:lnTo>
                  <a:pt x="995" y="718"/>
                </a:lnTo>
                <a:lnTo>
                  <a:pt x="995" y="726"/>
                </a:lnTo>
                <a:lnTo>
                  <a:pt x="999" y="734"/>
                </a:lnTo>
                <a:lnTo>
                  <a:pt x="1003" y="746"/>
                </a:lnTo>
                <a:lnTo>
                  <a:pt x="1007" y="758"/>
                </a:lnTo>
                <a:lnTo>
                  <a:pt x="1011" y="762"/>
                </a:lnTo>
                <a:lnTo>
                  <a:pt x="1015" y="762"/>
                </a:lnTo>
                <a:lnTo>
                  <a:pt x="1019" y="766"/>
                </a:lnTo>
                <a:lnTo>
                  <a:pt x="1027" y="766"/>
                </a:lnTo>
                <a:lnTo>
                  <a:pt x="1031" y="766"/>
                </a:lnTo>
                <a:lnTo>
                  <a:pt x="1035" y="766"/>
                </a:lnTo>
                <a:lnTo>
                  <a:pt x="1043" y="766"/>
                </a:lnTo>
                <a:lnTo>
                  <a:pt x="1047" y="770"/>
                </a:lnTo>
                <a:lnTo>
                  <a:pt x="1055" y="778"/>
                </a:lnTo>
                <a:lnTo>
                  <a:pt x="1067" y="786"/>
                </a:lnTo>
                <a:lnTo>
                  <a:pt x="1051" y="786"/>
                </a:lnTo>
                <a:lnTo>
                  <a:pt x="1055" y="794"/>
                </a:lnTo>
                <a:lnTo>
                  <a:pt x="1051" y="794"/>
                </a:lnTo>
                <a:lnTo>
                  <a:pt x="1047" y="790"/>
                </a:lnTo>
                <a:lnTo>
                  <a:pt x="1043" y="790"/>
                </a:lnTo>
                <a:lnTo>
                  <a:pt x="1035" y="790"/>
                </a:lnTo>
                <a:lnTo>
                  <a:pt x="1023" y="790"/>
                </a:lnTo>
                <a:lnTo>
                  <a:pt x="1023" y="798"/>
                </a:lnTo>
                <a:lnTo>
                  <a:pt x="1019" y="794"/>
                </a:lnTo>
                <a:lnTo>
                  <a:pt x="1011" y="790"/>
                </a:lnTo>
                <a:lnTo>
                  <a:pt x="999" y="782"/>
                </a:lnTo>
                <a:lnTo>
                  <a:pt x="987" y="778"/>
                </a:lnTo>
                <a:lnTo>
                  <a:pt x="979" y="770"/>
                </a:lnTo>
                <a:lnTo>
                  <a:pt x="971" y="762"/>
                </a:lnTo>
                <a:lnTo>
                  <a:pt x="967" y="750"/>
                </a:lnTo>
                <a:lnTo>
                  <a:pt x="910" y="629"/>
                </a:lnTo>
                <a:lnTo>
                  <a:pt x="906" y="649"/>
                </a:lnTo>
                <a:lnTo>
                  <a:pt x="882" y="601"/>
                </a:lnTo>
                <a:lnTo>
                  <a:pt x="882" y="629"/>
                </a:lnTo>
                <a:lnTo>
                  <a:pt x="882" y="621"/>
                </a:lnTo>
                <a:lnTo>
                  <a:pt x="878" y="613"/>
                </a:lnTo>
                <a:lnTo>
                  <a:pt x="878" y="601"/>
                </a:lnTo>
                <a:lnTo>
                  <a:pt x="874" y="589"/>
                </a:lnTo>
                <a:lnTo>
                  <a:pt x="870" y="581"/>
                </a:lnTo>
                <a:lnTo>
                  <a:pt x="866" y="573"/>
                </a:lnTo>
                <a:lnTo>
                  <a:pt x="866" y="593"/>
                </a:lnTo>
                <a:lnTo>
                  <a:pt x="866" y="601"/>
                </a:lnTo>
                <a:lnTo>
                  <a:pt x="866" y="605"/>
                </a:lnTo>
                <a:lnTo>
                  <a:pt x="862" y="609"/>
                </a:lnTo>
                <a:lnTo>
                  <a:pt x="858" y="589"/>
                </a:lnTo>
                <a:lnTo>
                  <a:pt x="854" y="573"/>
                </a:lnTo>
                <a:lnTo>
                  <a:pt x="846" y="556"/>
                </a:lnTo>
                <a:lnTo>
                  <a:pt x="838" y="544"/>
                </a:lnTo>
                <a:lnTo>
                  <a:pt x="834" y="556"/>
                </a:lnTo>
                <a:lnTo>
                  <a:pt x="830" y="565"/>
                </a:lnTo>
                <a:lnTo>
                  <a:pt x="830" y="577"/>
                </a:lnTo>
                <a:lnTo>
                  <a:pt x="834" y="585"/>
                </a:lnTo>
                <a:lnTo>
                  <a:pt x="818" y="565"/>
                </a:lnTo>
                <a:lnTo>
                  <a:pt x="814" y="581"/>
                </a:lnTo>
                <a:lnTo>
                  <a:pt x="810" y="597"/>
                </a:lnTo>
                <a:lnTo>
                  <a:pt x="810" y="613"/>
                </a:lnTo>
                <a:lnTo>
                  <a:pt x="806" y="629"/>
                </a:lnTo>
                <a:lnTo>
                  <a:pt x="798" y="601"/>
                </a:lnTo>
                <a:lnTo>
                  <a:pt x="790" y="653"/>
                </a:lnTo>
                <a:lnTo>
                  <a:pt x="785" y="633"/>
                </a:lnTo>
                <a:lnTo>
                  <a:pt x="777" y="649"/>
                </a:lnTo>
                <a:lnTo>
                  <a:pt x="773" y="665"/>
                </a:lnTo>
                <a:lnTo>
                  <a:pt x="769" y="681"/>
                </a:lnTo>
                <a:lnTo>
                  <a:pt x="765" y="698"/>
                </a:lnTo>
                <a:lnTo>
                  <a:pt x="761" y="726"/>
                </a:lnTo>
                <a:lnTo>
                  <a:pt x="757" y="742"/>
                </a:lnTo>
                <a:lnTo>
                  <a:pt x="757" y="746"/>
                </a:lnTo>
                <a:lnTo>
                  <a:pt x="753" y="754"/>
                </a:lnTo>
                <a:lnTo>
                  <a:pt x="749" y="766"/>
                </a:lnTo>
                <a:lnTo>
                  <a:pt x="749" y="774"/>
                </a:lnTo>
                <a:lnTo>
                  <a:pt x="749" y="778"/>
                </a:lnTo>
                <a:lnTo>
                  <a:pt x="749" y="782"/>
                </a:lnTo>
                <a:lnTo>
                  <a:pt x="753" y="786"/>
                </a:lnTo>
                <a:lnTo>
                  <a:pt x="757" y="786"/>
                </a:lnTo>
                <a:lnTo>
                  <a:pt x="765" y="786"/>
                </a:lnTo>
                <a:lnTo>
                  <a:pt x="777" y="786"/>
                </a:lnTo>
                <a:lnTo>
                  <a:pt x="790" y="790"/>
                </a:lnTo>
                <a:lnTo>
                  <a:pt x="794" y="790"/>
                </a:lnTo>
                <a:lnTo>
                  <a:pt x="798" y="794"/>
                </a:lnTo>
                <a:lnTo>
                  <a:pt x="802" y="798"/>
                </a:lnTo>
                <a:lnTo>
                  <a:pt x="802" y="802"/>
                </a:lnTo>
                <a:lnTo>
                  <a:pt x="814" y="810"/>
                </a:lnTo>
                <a:lnTo>
                  <a:pt x="794" y="806"/>
                </a:lnTo>
                <a:lnTo>
                  <a:pt x="802" y="815"/>
                </a:lnTo>
                <a:lnTo>
                  <a:pt x="798" y="815"/>
                </a:lnTo>
                <a:lnTo>
                  <a:pt x="794" y="815"/>
                </a:lnTo>
                <a:lnTo>
                  <a:pt x="790" y="815"/>
                </a:lnTo>
                <a:lnTo>
                  <a:pt x="781" y="815"/>
                </a:lnTo>
                <a:lnTo>
                  <a:pt x="777" y="815"/>
                </a:lnTo>
                <a:lnTo>
                  <a:pt x="777" y="819"/>
                </a:lnTo>
                <a:lnTo>
                  <a:pt x="769" y="815"/>
                </a:lnTo>
                <a:lnTo>
                  <a:pt x="753" y="815"/>
                </a:lnTo>
                <a:lnTo>
                  <a:pt x="749" y="815"/>
                </a:lnTo>
                <a:lnTo>
                  <a:pt x="741" y="815"/>
                </a:lnTo>
                <a:lnTo>
                  <a:pt x="737" y="815"/>
                </a:lnTo>
                <a:lnTo>
                  <a:pt x="733" y="810"/>
                </a:lnTo>
                <a:lnTo>
                  <a:pt x="725" y="802"/>
                </a:lnTo>
                <a:lnTo>
                  <a:pt x="721" y="794"/>
                </a:lnTo>
                <a:lnTo>
                  <a:pt x="717" y="786"/>
                </a:lnTo>
                <a:lnTo>
                  <a:pt x="717" y="774"/>
                </a:lnTo>
                <a:lnTo>
                  <a:pt x="717" y="762"/>
                </a:lnTo>
                <a:lnTo>
                  <a:pt x="717" y="734"/>
                </a:lnTo>
                <a:lnTo>
                  <a:pt x="717" y="710"/>
                </a:lnTo>
                <a:lnTo>
                  <a:pt x="717" y="685"/>
                </a:lnTo>
                <a:lnTo>
                  <a:pt x="717" y="673"/>
                </a:lnTo>
                <a:lnTo>
                  <a:pt x="717" y="669"/>
                </a:lnTo>
                <a:lnTo>
                  <a:pt x="717" y="665"/>
                </a:lnTo>
                <a:lnTo>
                  <a:pt x="705" y="669"/>
                </a:lnTo>
                <a:lnTo>
                  <a:pt x="705" y="657"/>
                </a:lnTo>
                <a:lnTo>
                  <a:pt x="709" y="645"/>
                </a:lnTo>
                <a:lnTo>
                  <a:pt x="709" y="633"/>
                </a:lnTo>
                <a:lnTo>
                  <a:pt x="709" y="621"/>
                </a:lnTo>
                <a:lnTo>
                  <a:pt x="697" y="661"/>
                </a:lnTo>
                <a:lnTo>
                  <a:pt x="701" y="641"/>
                </a:lnTo>
                <a:lnTo>
                  <a:pt x="701" y="621"/>
                </a:lnTo>
                <a:lnTo>
                  <a:pt x="697" y="601"/>
                </a:lnTo>
                <a:lnTo>
                  <a:pt x="693" y="581"/>
                </a:lnTo>
                <a:lnTo>
                  <a:pt x="685" y="613"/>
                </a:lnTo>
                <a:lnTo>
                  <a:pt x="685" y="597"/>
                </a:lnTo>
                <a:lnTo>
                  <a:pt x="681" y="581"/>
                </a:lnTo>
                <a:lnTo>
                  <a:pt x="681" y="565"/>
                </a:lnTo>
                <a:lnTo>
                  <a:pt x="681" y="552"/>
                </a:lnTo>
                <a:lnTo>
                  <a:pt x="669" y="573"/>
                </a:lnTo>
                <a:lnTo>
                  <a:pt x="665" y="556"/>
                </a:lnTo>
                <a:lnTo>
                  <a:pt x="665" y="548"/>
                </a:lnTo>
                <a:lnTo>
                  <a:pt x="665" y="536"/>
                </a:lnTo>
                <a:lnTo>
                  <a:pt x="657" y="548"/>
                </a:lnTo>
                <a:lnTo>
                  <a:pt x="649" y="556"/>
                </a:lnTo>
                <a:lnTo>
                  <a:pt x="640" y="569"/>
                </a:lnTo>
                <a:lnTo>
                  <a:pt x="628" y="573"/>
                </a:lnTo>
                <a:lnTo>
                  <a:pt x="636" y="552"/>
                </a:lnTo>
                <a:lnTo>
                  <a:pt x="632" y="552"/>
                </a:lnTo>
                <a:lnTo>
                  <a:pt x="628" y="552"/>
                </a:lnTo>
                <a:lnTo>
                  <a:pt x="620" y="556"/>
                </a:lnTo>
                <a:lnTo>
                  <a:pt x="612" y="565"/>
                </a:lnTo>
                <a:lnTo>
                  <a:pt x="612" y="573"/>
                </a:lnTo>
                <a:lnTo>
                  <a:pt x="612" y="548"/>
                </a:lnTo>
                <a:lnTo>
                  <a:pt x="608" y="552"/>
                </a:lnTo>
                <a:lnTo>
                  <a:pt x="604" y="556"/>
                </a:lnTo>
                <a:lnTo>
                  <a:pt x="596" y="569"/>
                </a:lnTo>
                <a:lnTo>
                  <a:pt x="588" y="581"/>
                </a:lnTo>
                <a:lnTo>
                  <a:pt x="584" y="589"/>
                </a:lnTo>
                <a:lnTo>
                  <a:pt x="580" y="601"/>
                </a:lnTo>
                <a:lnTo>
                  <a:pt x="572" y="613"/>
                </a:lnTo>
                <a:lnTo>
                  <a:pt x="564" y="621"/>
                </a:lnTo>
                <a:lnTo>
                  <a:pt x="560" y="625"/>
                </a:lnTo>
                <a:lnTo>
                  <a:pt x="552" y="629"/>
                </a:lnTo>
                <a:lnTo>
                  <a:pt x="548" y="637"/>
                </a:lnTo>
                <a:lnTo>
                  <a:pt x="544" y="641"/>
                </a:lnTo>
                <a:lnTo>
                  <a:pt x="540" y="649"/>
                </a:lnTo>
                <a:lnTo>
                  <a:pt x="532" y="653"/>
                </a:lnTo>
                <a:lnTo>
                  <a:pt x="532" y="629"/>
                </a:lnTo>
                <a:lnTo>
                  <a:pt x="524" y="633"/>
                </a:lnTo>
                <a:lnTo>
                  <a:pt x="520" y="637"/>
                </a:lnTo>
                <a:lnTo>
                  <a:pt x="516" y="645"/>
                </a:lnTo>
                <a:lnTo>
                  <a:pt x="512" y="649"/>
                </a:lnTo>
                <a:lnTo>
                  <a:pt x="508" y="661"/>
                </a:lnTo>
                <a:lnTo>
                  <a:pt x="504" y="673"/>
                </a:lnTo>
                <a:lnTo>
                  <a:pt x="499" y="653"/>
                </a:lnTo>
                <a:lnTo>
                  <a:pt x="483" y="665"/>
                </a:lnTo>
                <a:lnTo>
                  <a:pt x="467" y="673"/>
                </a:lnTo>
                <a:lnTo>
                  <a:pt x="451" y="681"/>
                </a:lnTo>
                <a:lnTo>
                  <a:pt x="435" y="685"/>
                </a:lnTo>
                <a:lnTo>
                  <a:pt x="435" y="694"/>
                </a:lnTo>
                <a:lnTo>
                  <a:pt x="435" y="698"/>
                </a:lnTo>
                <a:lnTo>
                  <a:pt x="435" y="702"/>
                </a:lnTo>
                <a:lnTo>
                  <a:pt x="439" y="706"/>
                </a:lnTo>
                <a:lnTo>
                  <a:pt x="471" y="706"/>
                </a:lnTo>
                <a:lnTo>
                  <a:pt x="479" y="706"/>
                </a:lnTo>
                <a:lnTo>
                  <a:pt x="483" y="706"/>
                </a:lnTo>
                <a:lnTo>
                  <a:pt x="487" y="710"/>
                </a:lnTo>
                <a:lnTo>
                  <a:pt x="491" y="714"/>
                </a:lnTo>
                <a:lnTo>
                  <a:pt x="508" y="730"/>
                </a:lnTo>
                <a:lnTo>
                  <a:pt x="520" y="742"/>
                </a:lnTo>
                <a:lnTo>
                  <a:pt x="504" y="738"/>
                </a:lnTo>
                <a:lnTo>
                  <a:pt x="508" y="746"/>
                </a:lnTo>
                <a:lnTo>
                  <a:pt x="495" y="742"/>
                </a:lnTo>
                <a:lnTo>
                  <a:pt x="499" y="746"/>
                </a:lnTo>
                <a:lnTo>
                  <a:pt x="504" y="750"/>
                </a:lnTo>
                <a:lnTo>
                  <a:pt x="504" y="754"/>
                </a:lnTo>
                <a:lnTo>
                  <a:pt x="508" y="762"/>
                </a:lnTo>
                <a:lnTo>
                  <a:pt x="520" y="778"/>
                </a:lnTo>
                <a:lnTo>
                  <a:pt x="504" y="770"/>
                </a:lnTo>
                <a:lnTo>
                  <a:pt x="504" y="774"/>
                </a:lnTo>
                <a:lnTo>
                  <a:pt x="499" y="774"/>
                </a:lnTo>
                <a:lnTo>
                  <a:pt x="495" y="778"/>
                </a:lnTo>
                <a:lnTo>
                  <a:pt x="491" y="774"/>
                </a:lnTo>
                <a:lnTo>
                  <a:pt x="495" y="786"/>
                </a:lnTo>
                <a:lnTo>
                  <a:pt x="483" y="774"/>
                </a:lnTo>
                <a:lnTo>
                  <a:pt x="479" y="774"/>
                </a:lnTo>
                <a:lnTo>
                  <a:pt x="471" y="774"/>
                </a:lnTo>
                <a:lnTo>
                  <a:pt x="471" y="782"/>
                </a:lnTo>
                <a:lnTo>
                  <a:pt x="455" y="774"/>
                </a:lnTo>
                <a:lnTo>
                  <a:pt x="447" y="774"/>
                </a:lnTo>
                <a:lnTo>
                  <a:pt x="443" y="774"/>
                </a:lnTo>
                <a:lnTo>
                  <a:pt x="443" y="770"/>
                </a:lnTo>
                <a:lnTo>
                  <a:pt x="439" y="766"/>
                </a:lnTo>
                <a:lnTo>
                  <a:pt x="439" y="774"/>
                </a:lnTo>
                <a:lnTo>
                  <a:pt x="431" y="758"/>
                </a:lnTo>
                <a:lnTo>
                  <a:pt x="427" y="758"/>
                </a:lnTo>
                <a:lnTo>
                  <a:pt x="423" y="754"/>
                </a:lnTo>
                <a:lnTo>
                  <a:pt x="415" y="750"/>
                </a:lnTo>
                <a:lnTo>
                  <a:pt x="403" y="746"/>
                </a:lnTo>
                <a:lnTo>
                  <a:pt x="399" y="742"/>
                </a:lnTo>
                <a:lnTo>
                  <a:pt x="399" y="738"/>
                </a:lnTo>
                <a:lnTo>
                  <a:pt x="391" y="730"/>
                </a:lnTo>
                <a:lnTo>
                  <a:pt x="383" y="722"/>
                </a:lnTo>
                <a:lnTo>
                  <a:pt x="375" y="718"/>
                </a:lnTo>
                <a:lnTo>
                  <a:pt x="367" y="714"/>
                </a:lnTo>
                <a:lnTo>
                  <a:pt x="346" y="706"/>
                </a:lnTo>
                <a:lnTo>
                  <a:pt x="338" y="702"/>
                </a:lnTo>
                <a:lnTo>
                  <a:pt x="330" y="694"/>
                </a:lnTo>
                <a:lnTo>
                  <a:pt x="326" y="690"/>
                </a:lnTo>
                <a:lnTo>
                  <a:pt x="322" y="685"/>
                </a:lnTo>
                <a:lnTo>
                  <a:pt x="318" y="677"/>
                </a:lnTo>
                <a:lnTo>
                  <a:pt x="318" y="673"/>
                </a:lnTo>
                <a:lnTo>
                  <a:pt x="322" y="657"/>
                </a:lnTo>
                <a:lnTo>
                  <a:pt x="326" y="645"/>
                </a:lnTo>
                <a:lnTo>
                  <a:pt x="318" y="633"/>
                </a:lnTo>
                <a:lnTo>
                  <a:pt x="314" y="625"/>
                </a:lnTo>
                <a:lnTo>
                  <a:pt x="310" y="617"/>
                </a:lnTo>
                <a:lnTo>
                  <a:pt x="314" y="609"/>
                </a:lnTo>
                <a:lnTo>
                  <a:pt x="314" y="605"/>
                </a:lnTo>
                <a:lnTo>
                  <a:pt x="322" y="597"/>
                </a:lnTo>
                <a:lnTo>
                  <a:pt x="338" y="581"/>
                </a:lnTo>
                <a:lnTo>
                  <a:pt x="310" y="597"/>
                </a:lnTo>
                <a:lnTo>
                  <a:pt x="310" y="589"/>
                </a:lnTo>
                <a:lnTo>
                  <a:pt x="310" y="581"/>
                </a:lnTo>
                <a:lnTo>
                  <a:pt x="310" y="569"/>
                </a:lnTo>
                <a:lnTo>
                  <a:pt x="306" y="560"/>
                </a:lnTo>
                <a:lnTo>
                  <a:pt x="302" y="573"/>
                </a:lnTo>
                <a:lnTo>
                  <a:pt x="298" y="589"/>
                </a:lnTo>
                <a:lnTo>
                  <a:pt x="294" y="601"/>
                </a:lnTo>
                <a:lnTo>
                  <a:pt x="290" y="617"/>
                </a:lnTo>
                <a:lnTo>
                  <a:pt x="282" y="629"/>
                </a:lnTo>
                <a:lnTo>
                  <a:pt x="274" y="641"/>
                </a:lnTo>
                <a:lnTo>
                  <a:pt x="262" y="649"/>
                </a:lnTo>
                <a:lnTo>
                  <a:pt x="254" y="653"/>
                </a:lnTo>
                <a:lnTo>
                  <a:pt x="246" y="669"/>
                </a:lnTo>
                <a:lnTo>
                  <a:pt x="238" y="681"/>
                </a:lnTo>
                <a:lnTo>
                  <a:pt x="234" y="685"/>
                </a:lnTo>
                <a:lnTo>
                  <a:pt x="226" y="690"/>
                </a:lnTo>
                <a:lnTo>
                  <a:pt x="222" y="694"/>
                </a:lnTo>
                <a:lnTo>
                  <a:pt x="214" y="694"/>
                </a:lnTo>
                <a:lnTo>
                  <a:pt x="214" y="677"/>
                </a:lnTo>
                <a:lnTo>
                  <a:pt x="214" y="669"/>
                </a:lnTo>
                <a:lnTo>
                  <a:pt x="209" y="661"/>
                </a:lnTo>
                <a:lnTo>
                  <a:pt x="205" y="677"/>
                </a:lnTo>
                <a:lnTo>
                  <a:pt x="197" y="690"/>
                </a:lnTo>
                <a:lnTo>
                  <a:pt x="189" y="706"/>
                </a:lnTo>
                <a:lnTo>
                  <a:pt x="181" y="718"/>
                </a:lnTo>
                <a:lnTo>
                  <a:pt x="181" y="698"/>
                </a:lnTo>
                <a:lnTo>
                  <a:pt x="181" y="690"/>
                </a:lnTo>
                <a:lnTo>
                  <a:pt x="181" y="681"/>
                </a:lnTo>
                <a:lnTo>
                  <a:pt x="173" y="698"/>
                </a:lnTo>
                <a:lnTo>
                  <a:pt x="169" y="718"/>
                </a:lnTo>
                <a:lnTo>
                  <a:pt x="161" y="726"/>
                </a:lnTo>
                <a:lnTo>
                  <a:pt x="157" y="730"/>
                </a:lnTo>
                <a:lnTo>
                  <a:pt x="153" y="738"/>
                </a:lnTo>
                <a:lnTo>
                  <a:pt x="145" y="746"/>
                </a:lnTo>
                <a:lnTo>
                  <a:pt x="145" y="726"/>
                </a:lnTo>
                <a:lnTo>
                  <a:pt x="145" y="714"/>
                </a:lnTo>
                <a:lnTo>
                  <a:pt x="141" y="710"/>
                </a:lnTo>
                <a:lnTo>
                  <a:pt x="141" y="706"/>
                </a:lnTo>
                <a:lnTo>
                  <a:pt x="133" y="734"/>
                </a:lnTo>
                <a:lnTo>
                  <a:pt x="129" y="746"/>
                </a:lnTo>
                <a:lnTo>
                  <a:pt x="125" y="762"/>
                </a:lnTo>
                <a:lnTo>
                  <a:pt x="117" y="774"/>
                </a:lnTo>
                <a:lnTo>
                  <a:pt x="109" y="786"/>
                </a:lnTo>
                <a:lnTo>
                  <a:pt x="101" y="798"/>
                </a:lnTo>
                <a:lnTo>
                  <a:pt x="93" y="806"/>
                </a:lnTo>
                <a:lnTo>
                  <a:pt x="89" y="798"/>
                </a:lnTo>
                <a:lnTo>
                  <a:pt x="85" y="810"/>
                </a:lnTo>
                <a:lnTo>
                  <a:pt x="77" y="827"/>
                </a:lnTo>
                <a:lnTo>
                  <a:pt x="69" y="839"/>
                </a:lnTo>
                <a:lnTo>
                  <a:pt x="60" y="851"/>
                </a:lnTo>
                <a:lnTo>
                  <a:pt x="60" y="827"/>
                </a:lnTo>
                <a:lnTo>
                  <a:pt x="56" y="835"/>
                </a:lnTo>
                <a:lnTo>
                  <a:pt x="52" y="847"/>
                </a:lnTo>
                <a:lnTo>
                  <a:pt x="48" y="855"/>
                </a:lnTo>
                <a:lnTo>
                  <a:pt x="40" y="863"/>
                </a:lnTo>
                <a:lnTo>
                  <a:pt x="40" y="843"/>
                </a:lnTo>
                <a:lnTo>
                  <a:pt x="20" y="871"/>
                </a:lnTo>
                <a:close/>
              </a:path>
            </a:pathLst>
          </a:custGeom>
          <a:solidFill>
            <a:srgbClr val="000000"/>
          </a:solidFill>
          <a:ln w="0">
            <a:solidFill>
              <a:srgbClr val="000000"/>
            </a:solidFill>
            <a:prstDash val="solid"/>
            <a:round/>
            <a:headEnd/>
            <a:tailEnd/>
          </a:ln>
        </p:spPr>
        <p:txBody>
          <a:bodyPr/>
          <a:lstStyle/>
          <a:p>
            <a:pPr algn="ctr" eaLnBrk="0" hangingPunct="0"/>
            <a:endParaRPr lang="en-US">
              <a:solidFill>
                <a:srgbClr val="000000"/>
              </a:solidFill>
            </a:endParaRPr>
          </a:p>
        </p:txBody>
      </p:sp>
      <p:sp>
        <p:nvSpPr>
          <p:cNvPr id="7222" name="Text Box 90"/>
          <p:cNvSpPr txBox="1">
            <a:spLocks noChangeArrowheads="1"/>
          </p:cNvSpPr>
          <p:nvPr/>
        </p:nvSpPr>
        <p:spPr bwMode="auto">
          <a:xfrm>
            <a:off x="5995988" y="762000"/>
            <a:ext cx="2462212" cy="650875"/>
          </a:xfrm>
          <a:prstGeom prst="rect">
            <a:avLst/>
          </a:prstGeom>
          <a:solidFill>
            <a:srgbClr val="FBFCFF"/>
          </a:solidFill>
          <a:ln w="9525">
            <a:solidFill>
              <a:srgbClr val="000000"/>
            </a:solidFill>
            <a:miter lim="800000"/>
            <a:headEnd/>
            <a:tailEnd/>
          </a:ln>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ctr" eaLnBrk="0" hangingPunct="0"/>
            <a:r>
              <a:rPr lang="en-US" b="1" i="1">
                <a:solidFill>
                  <a:srgbClr val="000000"/>
                </a:solidFill>
                <a:latin typeface="Arial" charset="0"/>
              </a:rPr>
              <a:t>Raccoon Rabies Translocation 1977</a:t>
            </a:r>
          </a:p>
        </p:txBody>
      </p:sp>
      <p:sp>
        <p:nvSpPr>
          <p:cNvPr id="7223" name="Line 91"/>
          <p:cNvSpPr>
            <a:spLocks noChangeShapeType="1"/>
          </p:cNvSpPr>
          <p:nvPr/>
        </p:nvSpPr>
        <p:spPr bwMode="auto">
          <a:xfrm flipV="1">
            <a:off x="7343775" y="2695575"/>
            <a:ext cx="152400" cy="8382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algn="ctr" eaLnBrk="0" hangingPunct="0"/>
            <a:endParaRPr lang="en-US">
              <a:solidFill>
                <a:srgbClr val="000000"/>
              </a:solidFill>
            </a:endParaRPr>
          </a:p>
        </p:txBody>
      </p:sp>
      <p:sp>
        <p:nvSpPr>
          <p:cNvPr id="7224" name="Line 92"/>
          <p:cNvSpPr>
            <a:spLocks noChangeShapeType="1"/>
          </p:cNvSpPr>
          <p:nvPr/>
        </p:nvSpPr>
        <p:spPr bwMode="auto">
          <a:xfrm flipV="1">
            <a:off x="7504113" y="2065338"/>
            <a:ext cx="77787" cy="33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endParaRPr lang="en-US">
              <a:solidFill>
                <a:srgbClr val="000000"/>
              </a:solidFill>
            </a:endParaRPr>
          </a:p>
        </p:txBody>
      </p:sp>
      <p:pic>
        <p:nvPicPr>
          <p:cNvPr id="7225" name="Picture 93"/>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28600"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26" name="Picture 94"/>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629400" y="6361113"/>
            <a:ext cx="21478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27" name="Picture 95"/>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626225" y="594360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Rectangle 95"/>
          <p:cNvSpPr/>
          <p:nvPr/>
        </p:nvSpPr>
        <p:spPr>
          <a:xfrm>
            <a:off x="1" y="-76200"/>
            <a:ext cx="9144000" cy="677108"/>
          </a:xfrm>
          <a:prstGeom prst="rect">
            <a:avLst/>
          </a:prstGeom>
        </p:spPr>
        <p:txBody>
          <a:bodyPr wrap="square">
            <a:spAutoFit/>
          </a:bodyPr>
          <a:lstStyle/>
          <a:p>
            <a:pPr lvl="0" algn="ctr" eaLnBrk="0" hangingPunct="0">
              <a:defRPr/>
            </a:pPr>
            <a:r>
              <a:rPr lang="en-US" sz="2000" b="1" dirty="0">
                <a:latin typeface="Tahoma" charset="0"/>
              </a:rPr>
              <a:t>Spread of Raccoon Rabies</a:t>
            </a:r>
          </a:p>
          <a:p>
            <a:pPr lvl="0" algn="ctr" eaLnBrk="0" hangingPunct="0">
              <a:defRPr/>
            </a:pPr>
            <a:r>
              <a:rPr lang="en-US" b="1" dirty="0">
                <a:latin typeface="Tahoma" charset="0"/>
              </a:rPr>
              <a:t>1953-2007</a:t>
            </a:r>
          </a:p>
        </p:txBody>
      </p:sp>
    </p:spTree>
    <p:extLst>
      <p:ext uri="{BB962C8B-B14F-4D97-AF65-F5344CB8AC3E}">
        <p14:creationId xmlns:p14="http://schemas.microsoft.com/office/powerpoint/2010/main" val="3161943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99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799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799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799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799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6799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599420"/>
            <a:ext cx="9144000" cy="6258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a:solidFill>
                <a:srgbClr val="000000"/>
              </a:solidFill>
              <a:latin typeface="Tahoma" charset="0"/>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76207"/>
            <a:ext cx="5987946" cy="6105593"/>
          </a:xfrm>
          <a:prstGeom prst="rect">
            <a:avLst/>
          </a:prstGeom>
          <a:ln>
            <a:noFill/>
          </a:ln>
          <a:effectLst>
            <a:outerShdw blurRad="190500" algn="tl" rotWithShape="0">
              <a:srgbClr val="000000">
                <a:alpha val="70000"/>
              </a:srgbClr>
            </a:outerShdw>
          </a:effectLst>
        </p:spPr>
      </p:pic>
      <p:pic>
        <p:nvPicPr>
          <p:cNvPr id="102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200" y="762000"/>
            <a:ext cx="2133600" cy="14949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Rectangle 18"/>
          <p:cNvSpPr>
            <a:spLocks noChangeArrowheads="1"/>
          </p:cNvSpPr>
          <p:nvPr/>
        </p:nvSpPr>
        <p:spPr bwMode="auto">
          <a:xfrm>
            <a:off x="6057900" y="3139440"/>
            <a:ext cx="3009900" cy="1661160"/>
          </a:xfrm>
          <a:prstGeom prst="rect">
            <a:avLst/>
          </a:prstGeom>
          <a:solidFill>
            <a:schemeClr val="bg1">
              <a:lumMod val="85000"/>
            </a:schemeClr>
          </a:solidFill>
          <a:ln w="9525">
            <a:noFill/>
            <a:miter lim="800000"/>
            <a:headEnd/>
            <a:tailEnd/>
          </a:ln>
          <a:effectLst>
            <a:outerShdw blurRad="63500" sx="102000" sy="102000" algn="ctr" rotWithShape="0">
              <a:prstClr val="black">
                <a:alpha val="40000"/>
              </a:prstClr>
            </a:outerShdw>
          </a:effectLst>
        </p:spPr>
        <p:txBody>
          <a:bodyPr/>
          <a:lstStyle/>
          <a:p>
            <a:pPr algn="r">
              <a:spcAft>
                <a:spcPts val="600"/>
              </a:spcAft>
            </a:pPr>
            <a:r>
              <a:rPr lang="en-US" sz="1600" dirty="0">
                <a:solidFill>
                  <a:srgbClr val="000000"/>
                </a:solidFill>
              </a:rPr>
              <a:t>Baits Distributed: </a:t>
            </a:r>
            <a:r>
              <a:rPr lang="en-US" sz="1600" b="1" u="sng" dirty="0">
                <a:solidFill>
                  <a:srgbClr val="000000"/>
                </a:solidFill>
              </a:rPr>
              <a:t>8,198,991</a:t>
            </a:r>
          </a:p>
          <a:p>
            <a:pPr algn="r">
              <a:spcAft>
                <a:spcPts val="600"/>
              </a:spcAft>
            </a:pPr>
            <a:r>
              <a:rPr lang="en-US" sz="1600" dirty="0">
                <a:solidFill>
                  <a:srgbClr val="000000"/>
                </a:solidFill>
              </a:rPr>
              <a:t>Distance Flown: </a:t>
            </a:r>
            <a:r>
              <a:rPr lang="en-US" sz="1600" b="1" u="sng" dirty="0">
                <a:solidFill>
                  <a:srgbClr val="000000"/>
                </a:solidFill>
              </a:rPr>
              <a:t>274,167 km</a:t>
            </a:r>
          </a:p>
          <a:p>
            <a:pPr algn="r">
              <a:spcAft>
                <a:spcPts val="600"/>
              </a:spcAft>
            </a:pPr>
            <a:r>
              <a:rPr lang="en-US" sz="1600" dirty="0">
                <a:solidFill>
                  <a:srgbClr val="000000"/>
                </a:solidFill>
              </a:rPr>
              <a:t>Area baited: </a:t>
            </a:r>
            <a:r>
              <a:rPr lang="en-US" sz="1600" b="1" u="sng" dirty="0">
                <a:solidFill>
                  <a:srgbClr val="000000"/>
                </a:solidFill>
              </a:rPr>
              <a:t>162,902 km</a:t>
            </a:r>
            <a:r>
              <a:rPr lang="en-US" sz="1600" b="1" u="sng" baseline="30000" dirty="0">
                <a:solidFill>
                  <a:srgbClr val="000000"/>
                </a:solidFill>
              </a:rPr>
              <a:t>2</a:t>
            </a:r>
            <a:endParaRPr lang="en-US" sz="1600" b="1" u="sng" dirty="0">
              <a:solidFill>
                <a:srgbClr val="000000"/>
              </a:solidFill>
            </a:endParaRPr>
          </a:p>
          <a:p>
            <a:pPr algn="r">
              <a:spcAft>
                <a:spcPts val="600"/>
              </a:spcAft>
            </a:pPr>
            <a:r>
              <a:rPr lang="en-US" sz="1600" dirty="0">
                <a:solidFill>
                  <a:srgbClr val="000000"/>
                </a:solidFill>
              </a:rPr>
              <a:t>Hours of Flight: </a:t>
            </a:r>
            <a:r>
              <a:rPr lang="en-US" sz="1600" b="1" u="sng" dirty="0">
                <a:solidFill>
                  <a:srgbClr val="000000"/>
                </a:solidFill>
              </a:rPr>
              <a:t>1,133</a:t>
            </a:r>
            <a:endParaRPr lang="en-US" sz="1600" b="1" dirty="0">
              <a:solidFill>
                <a:srgbClr val="000000"/>
              </a:solidFill>
            </a:endParaRPr>
          </a:p>
          <a:p>
            <a:pPr algn="r">
              <a:spcAft>
                <a:spcPts val="600"/>
              </a:spcAft>
            </a:pPr>
            <a:r>
              <a:rPr lang="en-US" sz="1600" dirty="0">
                <a:solidFill>
                  <a:srgbClr val="000000"/>
                </a:solidFill>
              </a:rPr>
              <a:t>Across </a:t>
            </a:r>
            <a:r>
              <a:rPr lang="en-US" sz="1600" b="1" u="sng" dirty="0">
                <a:solidFill>
                  <a:srgbClr val="000000"/>
                </a:solidFill>
              </a:rPr>
              <a:t>15 States</a:t>
            </a:r>
          </a:p>
        </p:txBody>
      </p:sp>
      <p:pic>
        <p:nvPicPr>
          <p:cNvPr id="155" name="Picture 15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0582" y="2831010"/>
            <a:ext cx="1417320" cy="943403"/>
          </a:xfrm>
          <a:prstGeom prst="rect">
            <a:avLst/>
          </a:prstGeom>
          <a:ln>
            <a:noFill/>
          </a:ln>
          <a:effectLst>
            <a:outerShdw blurRad="190500" algn="tl" rotWithShape="0">
              <a:srgbClr val="000000">
                <a:alpha val="70000"/>
              </a:srgbClr>
            </a:outerShdw>
          </a:effectLst>
        </p:spPr>
      </p:pic>
      <p:pic>
        <p:nvPicPr>
          <p:cNvPr id="156" name="Picture 4" descr="J:\KMN\images\ORV\web pics for Janet\bhughey\P9100011.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636192" y="685800"/>
            <a:ext cx="1417320" cy="9448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57" name="Picture 5" descr="J:\KMN\images\ORV\baits\bjork holding bait.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052039" y="686973"/>
            <a:ext cx="1415561" cy="9437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057900" y="1950720"/>
            <a:ext cx="1409700" cy="941832"/>
          </a:xfrm>
          <a:prstGeom prst="rect">
            <a:avLst/>
          </a:prstGeom>
          <a:noFill/>
          <a:ln>
            <a:noFill/>
          </a:ln>
          <a:effectLst>
            <a:outerShdw blurRad="190500" algn="ctr" rotWithShape="0">
              <a:schemeClr val="tx1">
                <a:alpha val="7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 name="Picture 15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650480" y="1950720"/>
            <a:ext cx="1417320" cy="944880"/>
          </a:xfrm>
          <a:prstGeom prst="rect">
            <a:avLst/>
          </a:prstGeom>
          <a:ln>
            <a:noFill/>
          </a:ln>
          <a:effectLst>
            <a:outerShdw blurRad="190500" algn="tl" rotWithShape="0">
              <a:srgbClr val="000000">
                <a:alpha val="70000"/>
              </a:srgbClr>
            </a:outerShdw>
          </a:effectLst>
        </p:spPr>
      </p:pic>
      <p:pic>
        <p:nvPicPr>
          <p:cNvPr id="159" name="Picture 7" descr="J:\KMN\images\ORV\baits\ONRAB Bait2.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400800" y="5067607"/>
            <a:ext cx="990600" cy="14855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0" name="Picture 9" descr="J:\KMN\images\ORV\baits\baitstation1.jp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7772400" y="5067607"/>
            <a:ext cx="990600" cy="14855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69142" y="0"/>
            <a:ext cx="8005718" cy="523220"/>
          </a:xfrm>
          <a:prstGeom prst="rect">
            <a:avLst/>
          </a:prstGeom>
        </p:spPr>
        <p:txBody>
          <a:bodyPr wrap="none">
            <a:spAutoFit/>
          </a:bodyPr>
          <a:lstStyle/>
          <a:p>
            <a:pPr algn="ctr"/>
            <a:r>
              <a:rPr lang="en-US" sz="2800" b="1" dirty="0">
                <a:solidFill>
                  <a:srgbClr val="000000"/>
                </a:solidFill>
                <a:cs typeface="Arial" pitchFamily="34" charset="0"/>
              </a:rPr>
              <a:t>Current ORV Distribution in the U.S. (2014)</a:t>
            </a:r>
          </a:p>
        </p:txBody>
      </p:sp>
    </p:spTree>
    <p:extLst>
      <p:ext uri="{BB962C8B-B14F-4D97-AF65-F5344CB8AC3E}">
        <p14:creationId xmlns:p14="http://schemas.microsoft.com/office/powerpoint/2010/main" val="666683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3500" y="990600"/>
            <a:ext cx="6261100" cy="2839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Picture 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3500" y="838200"/>
            <a:ext cx="3919384" cy="571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0" name="Right Arrow 39"/>
          <p:cNvSpPr/>
          <p:nvPr/>
        </p:nvSpPr>
        <p:spPr>
          <a:xfrm>
            <a:off x="7620000" y="2514600"/>
            <a:ext cx="1295399" cy="1393718"/>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465922" name="Text Box 2"/>
          <p:cNvSpPr txBox="1">
            <a:spLocks noChangeArrowheads="1"/>
          </p:cNvSpPr>
          <p:nvPr/>
        </p:nvSpPr>
        <p:spPr bwMode="auto">
          <a:xfrm>
            <a:off x="2112963" y="727075"/>
            <a:ext cx="163512" cy="822325"/>
          </a:xfrm>
          <a:prstGeom prst="rect">
            <a:avLst/>
          </a:prstGeom>
          <a:noFill/>
          <a:ln w="12700">
            <a:noFill/>
            <a:miter lim="800000"/>
            <a:headEnd type="none" w="sm" len="sm"/>
            <a:tailEnd type="none" w="sm" len="sm"/>
          </a:ln>
          <a:effectLst>
            <a:outerShdw dist="35921" dir="2700000" algn="ctr" rotWithShape="0">
              <a:schemeClr val="tx1"/>
            </a:outerShdw>
          </a:effectLst>
        </p:spPr>
        <p:txBody>
          <a:bodyPr wrap="none">
            <a:spAutoFit/>
          </a:bodyPr>
          <a:lstStyle/>
          <a:p>
            <a:pPr eaLnBrk="0" fontAlgn="auto" hangingPunct="0">
              <a:spcBef>
                <a:spcPts val="0"/>
              </a:spcBef>
              <a:spcAft>
                <a:spcPts val="0"/>
              </a:spcAft>
            </a:pPr>
            <a:endParaRPr lang="en-US" sz="2400" dirty="0">
              <a:solidFill>
                <a:prstClr val="black"/>
              </a:solidFill>
              <a:effectLst>
                <a:outerShdw blurRad="38100" dist="38100" dir="2700000" algn="tl">
                  <a:srgbClr val="FFFFFF"/>
                </a:outerShdw>
              </a:effectLst>
              <a:latin typeface="Times New Roman" pitchFamily="18" charset="0"/>
            </a:endParaRPr>
          </a:p>
          <a:p>
            <a:pPr eaLnBrk="0" fontAlgn="auto" hangingPunct="0">
              <a:spcBef>
                <a:spcPts val="0"/>
              </a:spcBef>
              <a:spcAft>
                <a:spcPts val="0"/>
              </a:spcAft>
            </a:pPr>
            <a:endParaRPr lang="en-US" sz="2400" dirty="0">
              <a:solidFill>
                <a:prstClr val="black"/>
              </a:solidFill>
              <a:effectLst>
                <a:outerShdw blurRad="38100" dist="38100" dir="2700000" algn="tl">
                  <a:srgbClr val="FFFFFF"/>
                </a:outerShdw>
              </a:effectLst>
              <a:latin typeface="Times New Roman" pitchFamily="18" charset="0"/>
            </a:endParaRPr>
          </a:p>
        </p:txBody>
      </p:sp>
      <p:pic>
        <p:nvPicPr>
          <p:cNvPr id="196612" name="Picture 4" descr="http://rmbuquoiphoto.photoshelter.com/img/pixel.gif"/>
          <p:cNvPicPr>
            <a:picLocks noChangeAspect="1" noChangeArrowheads="1"/>
          </p:cNvPicPr>
          <p:nvPr/>
        </p:nvPicPr>
        <p:blipFill>
          <a:blip r:embed="rId5"/>
          <a:srcRect/>
          <a:stretch>
            <a:fillRect/>
          </a:stretch>
        </p:blipFill>
        <p:spPr bwMode="auto">
          <a:xfrm>
            <a:off x="63500" y="-136525"/>
            <a:ext cx="9525" cy="9525"/>
          </a:xfrm>
          <a:prstGeom prst="rect">
            <a:avLst/>
          </a:prstGeom>
          <a:noFill/>
        </p:spPr>
      </p:pic>
      <p:pic>
        <p:nvPicPr>
          <p:cNvPr id="196614" name="Picture 6" descr="http://rmbuquoiphoto.photoshelter.com/img/pixel.gif"/>
          <p:cNvPicPr>
            <a:picLocks noChangeAspect="1" noChangeArrowheads="1"/>
          </p:cNvPicPr>
          <p:nvPr/>
        </p:nvPicPr>
        <p:blipFill>
          <a:blip r:embed="rId5"/>
          <a:srcRect/>
          <a:stretch>
            <a:fillRect/>
          </a:stretch>
        </p:blipFill>
        <p:spPr bwMode="auto">
          <a:xfrm>
            <a:off x="63500" y="-136525"/>
            <a:ext cx="9525" cy="9525"/>
          </a:xfrm>
          <a:prstGeom prst="rect">
            <a:avLst/>
          </a:prstGeom>
          <a:noFill/>
        </p:spPr>
      </p:pic>
      <p:pic>
        <p:nvPicPr>
          <p:cNvPr id="196616" name="Picture 8" descr="http://rmbuquoiphoto.photoshelter.com/img/pixel.gif"/>
          <p:cNvPicPr>
            <a:picLocks noChangeAspect="1" noChangeArrowheads="1"/>
          </p:cNvPicPr>
          <p:nvPr/>
        </p:nvPicPr>
        <p:blipFill>
          <a:blip r:embed="rId5"/>
          <a:srcRect/>
          <a:stretch>
            <a:fillRect/>
          </a:stretch>
        </p:blipFill>
        <p:spPr bwMode="auto">
          <a:xfrm>
            <a:off x="63500" y="-136525"/>
            <a:ext cx="9525" cy="9525"/>
          </a:xfrm>
          <a:prstGeom prst="rect">
            <a:avLst/>
          </a:prstGeom>
          <a:noFill/>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62200" y="1600200"/>
            <a:ext cx="759568" cy="1049991"/>
          </a:xfrm>
          <a:prstGeom prst="ellipse">
            <a:avLst/>
          </a:prstGeom>
          <a:ln>
            <a:noFill/>
          </a:ln>
          <a:effectLst>
            <a:softEdge rad="112500"/>
          </a:effectLst>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4573471">
            <a:off x="3003798" y="1576297"/>
            <a:ext cx="759568" cy="1049991"/>
          </a:xfrm>
          <a:prstGeom prst="ellipse">
            <a:avLst/>
          </a:prstGeom>
          <a:ln>
            <a:noFill/>
          </a:ln>
          <a:effectLst>
            <a:softEdge rad="112500"/>
          </a:effectLst>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391621">
            <a:off x="2289997" y="1666762"/>
            <a:ext cx="759568" cy="1049991"/>
          </a:xfrm>
          <a:prstGeom prst="ellipse">
            <a:avLst/>
          </a:prstGeom>
          <a:ln>
            <a:noFill/>
          </a:ln>
          <a:effectLst>
            <a:softEdge rad="112500"/>
          </a:effectLst>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14600" y="1828800"/>
            <a:ext cx="937051" cy="546140"/>
          </a:xfrm>
          <a:prstGeom prst="ellipse">
            <a:avLst/>
          </a:prstGeom>
          <a:ln>
            <a:noFill/>
          </a:ln>
          <a:effectLst>
            <a:softEdge rad="112500"/>
          </a:effectLst>
        </p:spPr>
      </p:pic>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43200" y="2057400"/>
            <a:ext cx="919909" cy="536149"/>
          </a:xfrm>
          <a:prstGeom prst="ellipse">
            <a:avLst/>
          </a:prstGeom>
          <a:ln>
            <a:noFill/>
          </a:ln>
          <a:effectLst>
            <a:softEdge rad="112500"/>
          </a:effectLst>
        </p:spPr>
      </p:pic>
      <p:pic>
        <p:nvPicPr>
          <p:cNvPr id="18" name="Picture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62200" y="1905000"/>
            <a:ext cx="1108803" cy="646242"/>
          </a:xfrm>
          <a:prstGeom prst="ellipse">
            <a:avLst/>
          </a:prstGeom>
          <a:ln>
            <a:noFill/>
          </a:ln>
          <a:effectLst>
            <a:softEdge rad="112500"/>
          </a:effectLst>
        </p:spPr>
      </p:pic>
      <p:pic>
        <p:nvPicPr>
          <p:cNvPr id="19" name="Picture 1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95600" y="2057400"/>
            <a:ext cx="1116698" cy="637480"/>
          </a:xfrm>
          <a:prstGeom prst="ellipse">
            <a:avLst/>
          </a:prstGeom>
          <a:ln>
            <a:noFill/>
          </a:ln>
          <a:effectLst>
            <a:softEdge rad="112500"/>
          </a:effectLst>
        </p:spPr>
      </p:pic>
      <p:pic>
        <p:nvPicPr>
          <p:cNvPr id="20" name="Picture 1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95600" y="1676400"/>
            <a:ext cx="268241" cy="370803"/>
          </a:xfrm>
          <a:prstGeom prst="ellipse">
            <a:avLst/>
          </a:prstGeom>
          <a:ln>
            <a:noFill/>
          </a:ln>
          <a:effectLst>
            <a:softEdge rad="112500"/>
          </a:effectLst>
        </p:spPr>
      </p:pic>
      <p:pic>
        <p:nvPicPr>
          <p:cNvPr id="21" name="Picture 2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971800" y="1524000"/>
            <a:ext cx="379784" cy="524996"/>
          </a:xfrm>
          <a:prstGeom prst="ellipse">
            <a:avLst/>
          </a:prstGeom>
          <a:ln>
            <a:noFill/>
          </a:ln>
          <a:effectLst>
            <a:softEdge rad="112500"/>
          </a:effectLst>
        </p:spPr>
      </p:pic>
      <p:pic>
        <p:nvPicPr>
          <p:cNvPr id="22" name="Picture 2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971800" y="1981200"/>
            <a:ext cx="379784" cy="524996"/>
          </a:xfrm>
          <a:prstGeom prst="ellipse">
            <a:avLst/>
          </a:prstGeom>
          <a:ln>
            <a:noFill/>
          </a:ln>
          <a:effectLst>
            <a:softEdge rad="112500"/>
          </a:effectLst>
        </p:spPr>
      </p:pic>
      <p:pic>
        <p:nvPicPr>
          <p:cNvPr id="23" name="Picture 2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048000" y="1981200"/>
            <a:ext cx="379784" cy="524996"/>
          </a:xfrm>
          <a:prstGeom prst="ellipse">
            <a:avLst/>
          </a:prstGeom>
          <a:ln>
            <a:noFill/>
          </a:ln>
          <a:effectLst>
            <a:softEdge rad="112500"/>
          </a:effectLst>
        </p:spPr>
      </p:pic>
      <p:pic>
        <p:nvPicPr>
          <p:cNvPr id="24" name="Picture 2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286000" y="1752600"/>
            <a:ext cx="379784" cy="524996"/>
          </a:xfrm>
          <a:prstGeom prst="ellipse">
            <a:avLst/>
          </a:prstGeom>
          <a:ln>
            <a:noFill/>
          </a:ln>
          <a:effectLst>
            <a:softEdge rad="112500"/>
          </a:effectLst>
        </p:spPr>
      </p:pic>
      <p:pic>
        <p:nvPicPr>
          <p:cNvPr id="25" name="Picture 2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33600" y="1600200"/>
            <a:ext cx="672220" cy="383745"/>
          </a:xfrm>
          <a:prstGeom prst="ellipse">
            <a:avLst/>
          </a:prstGeom>
          <a:ln>
            <a:noFill/>
          </a:ln>
          <a:effectLst>
            <a:softEdge rad="112500"/>
          </a:effectLst>
        </p:spPr>
      </p:pic>
      <p:pic>
        <p:nvPicPr>
          <p:cNvPr id="26" name="Picture 2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9444181">
            <a:off x="2884182" y="1368919"/>
            <a:ext cx="454123" cy="627758"/>
          </a:xfrm>
          <a:prstGeom prst="ellipse">
            <a:avLst/>
          </a:prstGeom>
          <a:ln>
            <a:noFill/>
          </a:ln>
          <a:effectLst>
            <a:softEdge rad="112500"/>
          </a:effectLst>
        </p:spPr>
      </p:pic>
      <p:sp>
        <p:nvSpPr>
          <p:cNvPr id="7" name="TextBox 6"/>
          <p:cNvSpPr txBox="1"/>
          <p:nvPr/>
        </p:nvSpPr>
        <p:spPr>
          <a:xfrm>
            <a:off x="533400" y="1600200"/>
            <a:ext cx="838199" cy="369332"/>
          </a:xfrm>
          <a:prstGeom prst="rect">
            <a:avLst/>
          </a:prstGeom>
          <a:effectLst>
            <a:softEdge rad="31750"/>
          </a:effectLst>
        </p:spPr>
        <p:style>
          <a:lnRef idx="2">
            <a:schemeClr val="dk1"/>
          </a:lnRef>
          <a:fillRef idx="1003">
            <a:schemeClr val="lt2"/>
          </a:fillRef>
          <a:effectRef idx="0">
            <a:schemeClr val="dk1"/>
          </a:effectRef>
          <a:fontRef idx="minor">
            <a:schemeClr val="dk1"/>
          </a:fontRef>
        </p:style>
        <p:txBody>
          <a:bodyPr wrap="square" rtlCol="0">
            <a:spAutoFit/>
          </a:bodyPr>
          <a:lstStyle/>
          <a:p>
            <a:pPr fontAlgn="auto">
              <a:spcBef>
                <a:spcPts val="0"/>
              </a:spcBef>
              <a:spcAft>
                <a:spcPts val="0"/>
              </a:spcAft>
            </a:pPr>
            <a:r>
              <a:rPr lang="en-US" sz="900" b="1" dirty="0">
                <a:solidFill>
                  <a:prstClr val="black"/>
                </a:solidFill>
                <a:effectLst>
                  <a:outerShdw blurRad="38100" dist="38100" dir="2700000" algn="tl">
                    <a:srgbClr val="000000">
                      <a:alpha val="43137"/>
                    </a:srgbClr>
                  </a:outerShdw>
                </a:effectLst>
              </a:rPr>
              <a:t>Oral Rabies</a:t>
            </a:r>
          </a:p>
          <a:p>
            <a:pPr fontAlgn="auto">
              <a:spcBef>
                <a:spcPts val="0"/>
              </a:spcBef>
              <a:spcAft>
                <a:spcPts val="0"/>
              </a:spcAft>
            </a:pPr>
            <a:r>
              <a:rPr lang="en-US" sz="900" b="1" dirty="0">
                <a:solidFill>
                  <a:prstClr val="black"/>
                </a:solidFill>
                <a:effectLst>
                  <a:outerShdw blurRad="38100" dist="38100" dir="2700000" algn="tl">
                    <a:srgbClr val="000000">
                      <a:alpha val="43137"/>
                    </a:srgbClr>
                  </a:outerShdw>
                </a:effectLst>
              </a:rPr>
              <a:t> Vaccination </a:t>
            </a:r>
          </a:p>
        </p:txBody>
      </p:sp>
      <p:pic>
        <p:nvPicPr>
          <p:cNvPr id="37" name="Picture 2" descr="Image result for raccoon tracks"/>
          <p:cNvPicPr>
            <a:picLocks noChangeAspect="1" noChangeArrowheads="1"/>
          </p:cNvPicPr>
          <p:nvPr/>
        </p:nvPicPr>
        <p:blipFill>
          <a:blip r:embed="rId15" cstate="print"/>
          <a:srcRect/>
          <a:stretch>
            <a:fillRect/>
          </a:stretch>
        </p:blipFill>
        <p:spPr bwMode="auto">
          <a:xfrm>
            <a:off x="152400" y="5257800"/>
            <a:ext cx="1752600" cy="676276"/>
          </a:xfrm>
          <a:prstGeom prst="rect">
            <a:avLst/>
          </a:prstGeom>
          <a:noFill/>
        </p:spPr>
      </p:pic>
      <p:sp>
        <p:nvSpPr>
          <p:cNvPr id="39" name="TextBox 38"/>
          <p:cNvSpPr txBox="1"/>
          <p:nvPr/>
        </p:nvSpPr>
        <p:spPr>
          <a:xfrm>
            <a:off x="7581900" y="2949682"/>
            <a:ext cx="2514600" cy="646331"/>
          </a:xfrm>
          <a:prstGeom prst="rect">
            <a:avLst/>
          </a:prstGeom>
          <a:noFill/>
        </p:spPr>
        <p:txBody>
          <a:bodyPr wrap="square" rtlCol="0">
            <a:spAutoFit/>
          </a:bodyPr>
          <a:lstStyle/>
          <a:p>
            <a:pPr fontAlgn="auto">
              <a:spcBef>
                <a:spcPts val="0"/>
              </a:spcBef>
              <a:spcAft>
                <a:spcPts val="0"/>
              </a:spcAft>
            </a:pPr>
            <a:r>
              <a:rPr lang="en-US" sz="1200" b="1" dirty="0">
                <a:solidFill>
                  <a:prstClr val="black"/>
                </a:solidFill>
                <a:latin typeface="Calibri"/>
              </a:rPr>
              <a:t>Elimination </a:t>
            </a:r>
          </a:p>
          <a:p>
            <a:pPr fontAlgn="auto">
              <a:spcBef>
                <a:spcPts val="0"/>
              </a:spcBef>
              <a:spcAft>
                <a:spcPts val="0"/>
              </a:spcAft>
            </a:pPr>
            <a:r>
              <a:rPr lang="en-US" sz="1200" b="1" dirty="0">
                <a:solidFill>
                  <a:prstClr val="black"/>
                </a:solidFill>
                <a:latin typeface="Calibri"/>
              </a:rPr>
              <a:t>through strategic</a:t>
            </a:r>
          </a:p>
          <a:p>
            <a:pPr fontAlgn="auto">
              <a:spcBef>
                <a:spcPts val="0"/>
              </a:spcBef>
              <a:spcAft>
                <a:spcPts val="0"/>
              </a:spcAft>
            </a:pPr>
            <a:r>
              <a:rPr lang="en-US" sz="1200" b="1" dirty="0">
                <a:solidFill>
                  <a:prstClr val="black"/>
                </a:solidFill>
                <a:latin typeface="Calibri"/>
              </a:rPr>
              <a:t>management</a:t>
            </a:r>
          </a:p>
        </p:txBody>
      </p:sp>
      <p:pic>
        <p:nvPicPr>
          <p:cNvPr id="42" name="Picture 41" descr="Picture5.jp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301741" y="5225492"/>
            <a:ext cx="1770476"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Picture 42" descr="0704_Home_Coyotes_courtesy.jpg"/>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a:xfrm>
            <a:off x="1676400" y="3886200"/>
            <a:ext cx="1625340" cy="11860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 name="Picture 43" descr="skunk-in-grass-800x600.jp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322634" y="3874982"/>
            <a:ext cx="1764895" cy="11972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Picture 4" descr="raccoon"/>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3500" y="3886200"/>
            <a:ext cx="1561840" cy="11860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6" name="Picture 2" descr="Image result for raccoon tracks"/>
          <p:cNvPicPr>
            <a:picLocks noChangeAspect="1" noChangeArrowheads="1"/>
          </p:cNvPicPr>
          <p:nvPr/>
        </p:nvPicPr>
        <p:blipFill>
          <a:blip r:embed="rId15" cstate="print"/>
          <a:srcRect/>
          <a:stretch>
            <a:fillRect/>
          </a:stretch>
        </p:blipFill>
        <p:spPr bwMode="auto">
          <a:xfrm>
            <a:off x="1219200" y="5486400"/>
            <a:ext cx="1752600" cy="676276"/>
          </a:xfrm>
          <a:prstGeom prst="rect">
            <a:avLst/>
          </a:prstGeom>
          <a:noFill/>
        </p:spPr>
      </p:pic>
      <p:pic>
        <p:nvPicPr>
          <p:cNvPr id="47" name="Picture 2" descr="Image result for raccoon tracks"/>
          <p:cNvPicPr>
            <a:picLocks noChangeAspect="1" noChangeArrowheads="1"/>
          </p:cNvPicPr>
          <p:nvPr/>
        </p:nvPicPr>
        <p:blipFill>
          <a:blip r:embed="rId15" cstate="print"/>
          <a:srcRect/>
          <a:stretch>
            <a:fillRect/>
          </a:stretch>
        </p:blipFill>
        <p:spPr bwMode="auto">
          <a:xfrm>
            <a:off x="5257800" y="5638800"/>
            <a:ext cx="1752600" cy="676276"/>
          </a:xfrm>
          <a:prstGeom prst="rect">
            <a:avLst/>
          </a:prstGeom>
          <a:noFill/>
        </p:spPr>
      </p:pic>
      <p:sp>
        <p:nvSpPr>
          <p:cNvPr id="35" name="TextBox 34"/>
          <p:cNvSpPr txBox="1"/>
          <p:nvPr/>
        </p:nvSpPr>
        <p:spPr>
          <a:xfrm>
            <a:off x="228600" y="3276600"/>
            <a:ext cx="3770263" cy="36933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fontAlgn="auto">
              <a:spcBef>
                <a:spcPts val="0"/>
              </a:spcBef>
              <a:spcAft>
                <a:spcPts val="0"/>
              </a:spcAft>
            </a:pPr>
            <a:r>
              <a:rPr lang="en-US" i="1" dirty="0">
                <a:solidFill>
                  <a:prstClr val="black"/>
                </a:solidFill>
              </a:rPr>
              <a:t>“Raccoon rabies free by 2043 (2047?)”</a:t>
            </a:r>
          </a:p>
        </p:txBody>
      </p:sp>
      <p:sp>
        <p:nvSpPr>
          <p:cNvPr id="49" name="TextBox 48"/>
          <p:cNvSpPr txBox="1"/>
          <p:nvPr/>
        </p:nvSpPr>
        <p:spPr>
          <a:xfrm>
            <a:off x="0" y="6488668"/>
            <a:ext cx="9144000" cy="369332"/>
          </a:xfrm>
          <a:prstGeom prst="rect">
            <a:avLst/>
          </a:prstGeom>
          <a:solidFill>
            <a:schemeClr val="tx1">
              <a:lumMod val="65000"/>
              <a:lumOff val="35000"/>
            </a:schemeClr>
          </a:solidFill>
          <a:ln>
            <a:solidFill>
              <a:schemeClr val="tx1">
                <a:lumMod val="65000"/>
                <a:lumOff val="35000"/>
              </a:schemeClr>
            </a:solidFill>
          </a:ln>
          <a:effectLst>
            <a:innerShdw blurRad="63500" dist="50800" dir="13500000">
              <a:prstClr val="black">
                <a:alpha val="50000"/>
              </a:prstClr>
            </a:innerShdw>
          </a:effectLst>
        </p:spPr>
        <p:txBody>
          <a:bodyPr wrap="square" rtlCol="0">
            <a:spAutoFit/>
          </a:bodyPr>
          <a:lstStyle/>
          <a:p>
            <a:pPr fontAlgn="auto">
              <a:spcBef>
                <a:spcPts val="0"/>
              </a:spcBef>
              <a:spcAft>
                <a:spcPts val="0"/>
              </a:spcAft>
            </a:pPr>
            <a:endParaRPr lang="en-US" dirty="0">
              <a:solidFill>
                <a:prstClr val="black"/>
              </a:solidFill>
              <a:latin typeface="Calibri"/>
            </a:endParaRPr>
          </a:p>
        </p:txBody>
      </p:sp>
      <p:sp>
        <p:nvSpPr>
          <p:cNvPr id="50" name="Rectangle 49"/>
          <p:cNvSpPr/>
          <p:nvPr/>
        </p:nvSpPr>
        <p:spPr>
          <a:xfrm>
            <a:off x="0" y="-1"/>
            <a:ext cx="9144000" cy="1148405"/>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3600" b="1" dirty="0">
                <a:solidFill>
                  <a:prstClr val="white"/>
                </a:solidFill>
                <a:effectLst>
                  <a:outerShdw blurRad="38100" dist="38100" dir="2700000" algn="tl">
                    <a:srgbClr val="000000">
                      <a:alpha val="43137"/>
                    </a:srgbClr>
                  </a:outerShdw>
                </a:effectLst>
                <a:cs typeface="Times New Roman" pitchFamily="18" charset="0"/>
              </a:rPr>
              <a:t>Program Focus on the Goal of Pushing Raccoon Rabies to the Atlantic Ocean</a:t>
            </a:r>
          </a:p>
        </p:txBody>
      </p:sp>
      <p:pic>
        <p:nvPicPr>
          <p:cNvPr id="51" name="Picture 50"/>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047186" y="6501765"/>
            <a:ext cx="2096814" cy="347472"/>
          </a:xfrm>
          <a:prstGeom prst="rect">
            <a:avLst/>
          </a:prstGeom>
        </p:spPr>
      </p:pic>
    </p:spTree>
    <p:extLst>
      <p:ext uri="{BB962C8B-B14F-4D97-AF65-F5344CB8AC3E}">
        <p14:creationId xmlns:p14="http://schemas.microsoft.com/office/powerpoint/2010/main" val="1642422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913" y="0"/>
            <a:ext cx="10417176"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Line 4"/>
          <p:cNvSpPr>
            <a:spLocks noChangeShapeType="1"/>
          </p:cNvSpPr>
          <p:nvPr/>
        </p:nvSpPr>
        <p:spPr bwMode="auto">
          <a:xfrm flipH="1">
            <a:off x="7281863" y="2652713"/>
            <a:ext cx="685800" cy="1752600"/>
          </a:xfrm>
          <a:prstGeom prst="line">
            <a:avLst/>
          </a:prstGeom>
          <a:noFill/>
          <a:ln w="57150">
            <a:solidFill>
              <a:srgbClr val="030609"/>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20484" name="Text Box 6"/>
          <p:cNvSpPr txBox="1">
            <a:spLocks noChangeArrowheads="1"/>
          </p:cNvSpPr>
          <p:nvPr/>
        </p:nvSpPr>
        <p:spPr bwMode="auto">
          <a:xfrm>
            <a:off x="1752600" y="152400"/>
            <a:ext cx="632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50000"/>
              </a:spcBef>
            </a:pPr>
            <a:endParaRPr lang="en-US" altLang="en-US">
              <a:solidFill>
                <a:srgbClr val="000000"/>
              </a:solidFill>
            </a:endParaRPr>
          </a:p>
        </p:txBody>
      </p:sp>
      <p:sp>
        <p:nvSpPr>
          <p:cNvPr id="20485" name="Line 8"/>
          <p:cNvSpPr>
            <a:spLocks noChangeShapeType="1"/>
          </p:cNvSpPr>
          <p:nvPr/>
        </p:nvSpPr>
        <p:spPr bwMode="auto">
          <a:xfrm flipV="1">
            <a:off x="5838825" y="5033963"/>
            <a:ext cx="1371600" cy="1143000"/>
          </a:xfrm>
          <a:prstGeom prst="line">
            <a:avLst/>
          </a:prstGeom>
          <a:noFill/>
          <a:ln w="57150">
            <a:solidFill>
              <a:srgbClr val="030609"/>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20486" name="Text Box 7"/>
          <p:cNvSpPr txBox="1">
            <a:spLocks noChangeArrowheads="1"/>
          </p:cNvSpPr>
          <p:nvPr/>
        </p:nvSpPr>
        <p:spPr bwMode="auto">
          <a:xfrm>
            <a:off x="4003675" y="6091238"/>
            <a:ext cx="1974850" cy="376237"/>
          </a:xfrm>
          <a:prstGeom prst="rect">
            <a:avLst/>
          </a:prstGeom>
          <a:solidFill>
            <a:srgbClr val="F5FA28"/>
          </a:solidFill>
          <a:ln w="9525">
            <a:solidFill>
              <a:schemeClr val="tx1"/>
            </a:solidFill>
            <a:miter lim="800000"/>
            <a:headEnd/>
            <a:tailEnd/>
          </a:ln>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r>
              <a:rPr lang="en-US" altLang="en-US" b="1">
                <a:solidFill>
                  <a:srgbClr val="030609"/>
                </a:solidFill>
              </a:rPr>
              <a:t>Cape Cod Canal</a:t>
            </a:r>
          </a:p>
        </p:txBody>
      </p:sp>
      <p:sp>
        <p:nvSpPr>
          <p:cNvPr id="20487" name="Text Box 9"/>
          <p:cNvSpPr txBox="1">
            <a:spLocks noChangeArrowheads="1"/>
          </p:cNvSpPr>
          <p:nvPr/>
        </p:nvSpPr>
        <p:spPr bwMode="auto">
          <a:xfrm>
            <a:off x="7032625" y="2422525"/>
            <a:ext cx="1463675" cy="646113"/>
          </a:xfrm>
          <a:prstGeom prst="rect">
            <a:avLst/>
          </a:prstGeom>
          <a:solidFill>
            <a:srgbClr val="F5FA28"/>
          </a:solidFill>
          <a:ln w="9525">
            <a:solidFill>
              <a:schemeClr val="tx1"/>
            </a:solidFill>
            <a:miter lim="800000"/>
            <a:headEnd/>
            <a:tailEnd/>
          </a:ln>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r>
              <a:rPr lang="en-US" altLang="en-US" b="1">
                <a:solidFill>
                  <a:srgbClr val="030609"/>
                </a:solidFill>
              </a:rPr>
              <a:t>ORV Zone </a:t>
            </a:r>
          </a:p>
          <a:p>
            <a:pPr algn="ctr" eaLnBrk="0" hangingPunct="0"/>
            <a:r>
              <a:rPr lang="en-US" altLang="en-US" b="1">
                <a:solidFill>
                  <a:srgbClr val="030609"/>
                </a:solidFill>
              </a:rPr>
              <a:t>1994-2003</a:t>
            </a:r>
          </a:p>
        </p:txBody>
      </p:sp>
      <p:sp>
        <p:nvSpPr>
          <p:cNvPr id="20488" name="Line 14"/>
          <p:cNvSpPr>
            <a:spLocks noChangeShapeType="1"/>
          </p:cNvSpPr>
          <p:nvPr/>
        </p:nvSpPr>
        <p:spPr bwMode="auto">
          <a:xfrm flipH="1">
            <a:off x="4195763" y="928688"/>
            <a:ext cx="304800" cy="914400"/>
          </a:xfrm>
          <a:prstGeom prst="line">
            <a:avLst/>
          </a:prstGeom>
          <a:noFill/>
          <a:ln w="57150">
            <a:solidFill>
              <a:srgbClr val="030609"/>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20489" name="Text Box 12"/>
          <p:cNvSpPr txBox="1">
            <a:spLocks noChangeArrowheads="1"/>
          </p:cNvSpPr>
          <p:nvPr/>
        </p:nvSpPr>
        <p:spPr bwMode="auto">
          <a:xfrm>
            <a:off x="719138" y="9525"/>
            <a:ext cx="7705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r>
              <a:rPr lang="en-US" altLang="en-US" sz="2400" b="1">
                <a:solidFill>
                  <a:srgbClr val="000000"/>
                </a:solidFill>
              </a:rPr>
              <a:t>Massachusetts Rabies Epizootic and ORV History</a:t>
            </a:r>
          </a:p>
        </p:txBody>
      </p:sp>
      <p:sp>
        <p:nvSpPr>
          <p:cNvPr id="20490" name="Text Box 13"/>
          <p:cNvSpPr txBox="1">
            <a:spLocks noChangeArrowheads="1"/>
          </p:cNvSpPr>
          <p:nvPr/>
        </p:nvSpPr>
        <p:spPr bwMode="auto">
          <a:xfrm>
            <a:off x="3408363" y="603250"/>
            <a:ext cx="2098675" cy="650875"/>
          </a:xfrm>
          <a:prstGeom prst="rect">
            <a:avLst/>
          </a:prstGeom>
          <a:solidFill>
            <a:srgbClr val="F5FA28"/>
          </a:solidFill>
          <a:ln w="9525">
            <a:solidFill>
              <a:schemeClr val="tx1"/>
            </a:solidFill>
            <a:miter lim="800000"/>
            <a:headEnd/>
            <a:tailEnd/>
          </a:ln>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r>
              <a:rPr lang="en-US" altLang="en-US" b="1">
                <a:solidFill>
                  <a:srgbClr val="030609"/>
                </a:solidFill>
              </a:rPr>
              <a:t>September 1992</a:t>
            </a:r>
          </a:p>
          <a:p>
            <a:pPr algn="ctr" eaLnBrk="0" hangingPunct="0"/>
            <a:r>
              <a:rPr lang="en-US" altLang="en-US" b="1">
                <a:solidFill>
                  <a:srgbClr val="030609"/>
                </a:solidFill>
              </a:rPr>
              <a:t>MA index case</a:t>
            </a:r>
          </a:p>
        </p:txBody>
      </p:sp>
      <p:pic>
        <p:nvPicPr>
          <p:cNvPr id="20491" name="Picture 23" descr="raccoon-map-colo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268788"/>
            <a:ext cx="2443163"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Box 1"/>
          <p:cNvSpPr txBox="1">
            <a:spLocks noChangeArrowheads="1"/>
          </p:cNvSpPr>
          <p:nvPr/>
        </p:nvSpPr>
        <p:spPr bwMode="auto">
          <a:xfrm rot="797317">
            <a:off x="233363" y="5575300"/>
            <a:ext cx="9715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r>
              <a:rPr lang="en-US" sz="1100" b="1">
                <a:solidFill>
                  <a:srgbClr val="FF0000"/>
                </a:solidFill>
              </a:rPr>
              <a:t>CAPE COD OR BUST</a:t>
            </a:r>
          </a:p>
        </p:txBody>
      </p:sp>
    </p:spTree>
    <p:extLst>
      <p:ext uri="{BB962C8B-B14F-4D97-AF65-F5344CB8AC3E}">
        <p14:creationId xmlns:p14="http://schemas.microsoft.com/office/powerpoint/2010/main" val="191049681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30" name="Title 1"/>
          <p:cNvSpPr txBox="1">
            <a:spLocks/>
          </p:cNvSpPr>
          <p:nvPr/>
        </p:nvSpPr>
        <p:spPr bwMode="auto">
          <a:xfrm>
            <a:off x="457200" y="114300"/>
            <a:ext cx="82296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en-US" sz="2800" b="1">
                <a:solidFill>
                  <a:srgbClr val="000000"/>
                </a:solidFill>
                <a:cs typeface="Tahoma" pitchFamily="34" charset="0"/>
              </a:rPr>
              <a:t>Cape Cod Canal</a:t>
            </a:r>
            <a:endParaRPr lang="en-US" altLang="en-US" sz="4800" b="1">
              <a:solidFill>
                <a:srgbClr val="000000"/>
              </a:solidFill>
              <a:latin typeface="Arial Narrow" pitchFamily="34" charset="0"/>
            </a:endParaRPr>
          </a:p>
        </p:txBody>
      </p:sp>
    </p:spTree>
    <p:extLst>
      <p:ext uri="{BB962C8B-B14F-4D97-AF65-F5344CB8AC3E}">
        <p14:creationId xmlns:p14="http://schemas.microsoft.com/office/powerpoint/2010/main" val="1009404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3"/>
          <p:cNvSpPr>
            <a:spLocks noChangeArrowheads="1"/>
          </p:cNvSpPr>
          <p:nvPr/>
        </p:nvSpPr>
        <p:spPr bwMode="auto">
          <a:xfrm>
            <a:off x="152400" y="2895600"/>
            <a:ext cx="4564063" cy="2695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eaLnBrk="0" hangingPunct="0"/>
            <a:endParaRPr lang="en-US" altLang="en-US">
              <a:solidFill>
                <a:srgbClr val="000000"/>
              </a:solidFill>
            </a:endParaRPr>
          </a:p>
        </p:txBody>
      </p:sp>
      <p:pic>
        <p:nvPicPr>
          <p:cNvPr id="586764" name="Picture 12" descr="cape cod map canal"/>
          <p:cNvPicPr>
            <a:picLocks noChangeAspect="1" noChangeArrowheads="1"/>
          </p:cNvPicPr>
          <p:nvPr/>
        </p:nvPicPr>
        <p:blipFill>
          <a:blip r:embed="rId3"/>
          <a:srcRect/>
          <a:stretch>
            <a:fillRect/>
          </a:stretch>
        </p:blipFill>
        <p:spPr bwMode="auto">
          <a:xfrm>
            <a:off x="5334000" y="974725"/>
            <a:ext cx="3733800" cy="3582988"/>
          </a:xfrm>
          <a:prstGeom prst="rect">
            <a:avLst/>
          </a:prstGeom>
          <a:noFill/>
          <a:effectLst>
            <a:outerShdw blurRad="50800" dist="53340" dir="2700000" algn="ctr" rotWithShape="0">
              <a:schemeClr val="tx1"/>
            </a:outerShdw>
          </a:effectLst>
        </p:spPr>
      </p:pic>
      <p:sp>
        <p:nvSpPr>
          <p:cNvPr id="23556" name="Line 3"/>
          <p:cNvSpPr>
            <a:spLocks noChangeShapeType="1"/>
          </p:cNvSpPr>
          <p:nvPr/>
        </p:nvSpPr>
        <p:spPr bwMode="auto">
          <a:xfrm flipV="1">
            <a:off x="2971800" y="3186113"/>
            <a:ext cx="3200400" cy="1349375"/>
          </a:xfrm>
          <a:prstGeom prst="line">
            <a:avLst/>
          </a:prstGeom>
          <a:noFill/>
          <a:ln w="38100">
            <a:solidFill>
              <a:srgbClr val="FF33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pic>
        <p:nvPicPr>
          <p:cNvPr id="586759" name="Picture 7"/>
          <p:cNvPicPr>
            <a:picLocks noChangeAspect="1" noChangeArrowheads="1"/>
          </p:cNvPicPr>
          <p:nvPr/>
        </p:nvPicPr>
        <p:blipFill>
          <a:blip r:embed="rId4"/>
          <a:stretch>
            <a:fillRect/>
          </a:stretch>
        </p:blipFill>
        <p:spPr bwMode="auto">
          <a:xfrm>
            <a:off x="258763" y="4100513"/>
            <a:ext cx="2865437" cy="2147887"/>
          </a:xfrm>
          <a:prstGeom prst="rect">
            <a:avLst/>
          </a:prstGeom>
          <a:noFill/>
          <a:effectLst>
            <a:outerShdw blurRad="50800" dist="53340" dir="2700000" algn="ctr" rotWithShape="0">
              <a:schemeClr val="tx1"/>
            </a:outerShdw>
          </a:effectLst>
        </p:spPr>
      </p:pic>
      <p:sp>
        <p:nvSpPr>
          <p:cNvPr id="23558" name="Rectangle 1"/>
          <p:cNvSpPr>
            <a:spLocks noChangeArrowheads="1"/>
          </p:cNvSpPr>
          <p:nvPr/>
        </p:nvSpPr>
        <p:spPr bwMode="auto">
          <a:xfrm>
            <a:off x="2514600" y="73025"/>
            <a:ext cx="4089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altLang="en-US" sz="2400" b="1">
                <a:solidFill>
                  <a:srgbClr val="000000"/>
                </a:solidFill>
              </a:rPr>
              <a:t>Cape Cod, Massachusetts</a:t>
            </a:r>
          </a:p>
        </p:txBody>
      </p:sp>
      <p:sp>
        <p:nvSpPr>
          <p:cNvPr id="11" name="Text Box 3"/>
          <p:cNvSpPr txBox="1">
            <a:spLocks noChangeArrowheads="1"/>
          </p:cNvSpPr>
          <p:nvPr/>
        </p:nvSpPr>
        <p:spPr bwMode="auto">
          <a:xfrm>
            <a:off x="76200" y="850900"/>
            <a:ext cx="5105400" cy="2578100"/>
          </a:xfrm>
          <a:prstGeom prst="rect">
            <a:avLst/>
          </a:prstGeom>
          <a:solidFill>
            <a:srgbClr val="C0C0C0"/>
          </a:solidFill>
          <a:ln w="9525">
            <a:noFill/>
            <a:miter lim="800000"/>
            <a:headEnd/>
            <a:tailEnd/>
          </a:ln>
          <a:effectLst>
            <a:outerShdw blurRad="50800" dist="53340" dir="2700000" algn="ctr" rotWithShape="0">
              <a:schemeClr val="tx1"/>
            </a:outerShdw>
          </a:effectLst>
        </p:spPr>
        <p:txBody>
          <a:bodyPr>
            <a:spAutoFit/>
          </a:bodyPr>
          <a:lstStyle/>
          <a:p>
            <a:pPr eaLnBrk="0" hangingPunct="0">
              <a:spcBef>
                <a:spcPct val="50000"/>
              </a:spcBef>
              <a:buFontTx/>
              <a:buChar char="•"/>
              <a:defRPr/>
            </a:pPr>
            <a:r>
              <a:rPr lang="en-US" sz="1900" b="1" dirty="0">
                <a:solidFill>
                  <a:srgbClr val="000000"/>
                </a:solidFill>
                <a:latin typeface="Tahoma" charset="0"/>
              </a:rPr>
              <a:t> 2001 – MA WS began cooperation on ORV program (ORV program began in 1994)</a:t>
            </a:r>
          </a:p>
          <a:p>
            <a:pPr eaLnBrk="0" hangingPunct="0">
              <a:spcBef>
                <a:spcPct val="50000"/>
              </a:spcBef>
              <a:buFontTx/>
              <a:buChar char="•"/>
              <a:defRPr/>
            </a:pPr>
            <a:r>
              <a:rPr lang="en-US" sz="1900" b="1" dirty="0">
                <a:solidFill>
                  <a:srgbClr val="000000"/>
                </a:solidFill>
                <a:latin typeface="Tahoma" charset="0"/>
              </a:rPr>
              <a:t> Goals were to prevent spread of raccoon rabies to Cape Cod</a:t>
            </a:r>
          </a:p>
          <a:p>
            <a:pPr eaLnBrk="0" hangingPunct="0">
              <a:spcBef>
                <a:spcPct val="50000"/>
              </a:spcBef>
              <a:buFontTx/>
              <a:buChar char="•"/>
              <a:defRPr/>
            </a:pPr>
            <a:r>
              <a:rPr lang="en-US" sz="1900" b="1" dirty="0">
                <a:solidFill>
                  <a:srgbClr val="000000"/>
                </a:solidFill>
                <a:latin typeface="Tahoma" charset="0"/>
              </a:rPr>
              <a:t> Canal barrier breach in 2004</a:t>
            </a:r>
          </a:p>
          <a:p>
            <a:pPr eaLnBrk="0" hangingPunct="0">
              <a:spcBef>
                <a:spcPct val="50000"/>
              </a:spcBef>
              <a:buFontTx/>
              <a:buChar char="•"/>
              <a:defRPr/>
            </a:pPr>
            <a:r>
              <a:rPr lang="en-US" sz="1900" b="1" dirty="0">
                <a:solidFill>
                  <a:srgbClr val="000000"/>
                </a:solidFill>
                <a:latin typeface="Tahoma" charset="0"/>
              </a:rPr>
              <a:t> Rabies reaches Provincetown by 2006</a:t>
            </a:r>
          </a:p>
        </p:txBody>
      </p:sp>
      <p:sp>
        <p:nvSpPr>
          <p:cNvPr id="3" name="5-Point Star 2"/>
          <p:cNvSpPr/>
          <p:nvPr/>
        </p:nvSpPr>
        <p:spPr bwMode="auto">
          <a:xfrm>
            <a:off x="7772400" y="3554413"/>
            <a:ext cx="182563" cy="182562"/>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lstStyle/>
          <a:p>
            <a:pPr algn="ctr" eaLnBrk="0" hangingPunct="0">
              <a:defRPr/>
            </a:pPr>
            <a:endParaRPr lang="en-US">
              <a:solidFill>
                <a:srgbClr val="000000"/>
              </a:solidFill>
              <a:latin typeface="Tahoma" charset="0"/>
            </a:endParaRPr>
          </a:p>
        </p:txBody>
      </p:sp>
      <p:sp>
        <p:nvSpPr>
          <p:cNvPr id="23561" name="Line 3"/>
          <p:cNvSpPr>
            <a:spLocks noChangeShapeType="1"/>
          </p:cNvSpPr>
          <p:nvPr/>
        </p:nvSpPr>
        <p:spPr bwMode="auto">
          <a:xfrm flipV="1">
            <a:off x="7200900" y="3713163"/>
            <a:ext cx="647700" cy="1176337"/>
          </a:xfrm>
          <a:prstGeom prst="line">
            <a:avLst/>
          </a:prstGeom>
          <a:noFill/>
          <a:ln w="38100">
            <a:solidFill>
              <a:srgbClr val="FF33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eaLnBrk="0" hangingPunct="0"/>
            <a:endParaRPr lang="en-US">
              <a:solidFill>
                <a:srgbClr val="000000"/>
              </a:solidFill>
            </a:endParaRPr>
          </a:p>
        </p:txBody>
      </p:sp>
      <p:sp>
        <p:nvSpPr>
          <p:cNvPr id="586757" name="Text Box 5"/>
          <p:cNvSpPr txBox="1">
            <a:spLocks noChangeArrowheads="1"/>
          </p:cNvSpPr>
          <p:nvPr/>
        </p:nvSpPr>
        <p:spPr bwMode="auto">
          <a:xfrm>
            <a:off x="3429000" y="4889500"/>
            <a:ext cx="5562600" cy="1116013"/>
          </a:xfrm>
          <a:prstGeom prst="rect">
            <a:avLst/>
          </a:prstGeom>
          <a:solidFill>
            <a:srgbClr val="C0C0C0"/>
          </a:solidFill>
          <a:ln w="9525">
            <a:noFill/>
            <a:miter lim="800000"/>
            <a:headEnd/>
            <a:tailEnd/>
          </a:ln>
          <a:effectLst>
            <a:outerShdw blurRad="50800" dist="53340" dir="2700000" algn="ctr" rotWithShape="0">
              <a:schemeClr val="tx1"/>
            </a:outerShdw>
          </a:effectLst>
        </p:spPr>
        <p:txBody>
          <a:bodyPr>
            <a:spAutoFit/>
          </a:bodyPr>
          <a:lstStyle/>
          <a:p>
            <a:pPr eaLnBrk="0" hangingPunct="0">
              <a:spcBef>
                <a:spcPct val="50000"/>
              </a:spcBef>
              <a:buFontTx/>
              <a:buChar char="•"/>
              <a:defRPr/>
            </a:pPr>
            <a:r>
              <a:rPr lang="en-US" sz="1900" b="1" dirty="0">
                <a:solidFill>
                  <a:srgbClr val="000000"/>
                </a:solidFill>
                <a:latin typeface="Tahoma" charset="0"/>
              </a:rPr>
              <a:t> 2006-2008 – Initial bait station studies</a:t>
            </a:r>
          </a:p>
          <a:p>
            <a:pPr eaLnBrk="0" hangingPunct="0">
              <a:spcBef>
                <a:spcPct val="50000"/>
              </a:spcBef>
              <a:buFontTx/>
              <a:buChar char="•"/>
              <a:defRPr/>
            </a:pPr>
            <a:r>
              <a:rPr lang="en-US" sz="1900" b="1" dirty="0">
                <a:solidFill>
                  <a:srgbClr val="000000"/>
                </a:solidFill>
                <a:latin typeface="Tahoma" charset="0"/>
              </a:rPr>
              <a:t> 2011-2013 – Collaboration with MA WS on numerous bait station research projects</a:t>
            </a:r>
          </a:p>
        </p:txBody>
      </p:sp>
    </p:spTree>
    <p:extLst>
      <p:ext uri="{BB962C8B-B14F-4D97-AF65-F5344CB8AC3E}">
        <p14:creationId xmlns:p14="http://schemas.microsoft.com/office/powerpoint/2010/main" val="396119647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9063" y="6223000"/>
            <a:ext cx="350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13"/>
          <p:cNvSpPr>
            <a:spLocks noChangeArrowheads="1"/>
          </p:cNvSpPr>
          <p:nvPr/>
        </p:nvSpPr>
        <p:spPr bwMode="auto">
          <a:xfrm>
            <a:off x="152400" y="2895600"/>
            <a:ext cx="4564063" cy="2695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endParaRPr lang="en-US" altLang="en-US">
              <a:solidFill>
                <a:srgbClr val="000000"/>
              </a:solidFill>
            </a:endParaRPr>
          </a:p>
        </p:txBody>
      </p:sp>
      <p:sp>
        <p:nvSpPr>
          <p:cNvPr id="13" name="Rectangle 12"/>
          <p:cNvSpPr/>
          <p:nvPr/>
        </p:nvSpPr>
        <p:spPr bwMode="auto">
          <a:xfrm>
            <a:off x="76200" y="3581400"/>
            <a:ext cx="4876800" cy="1981200"/>
          </a:xfrm>
          <a:prstGeom prst="rect">
            <a:avLst/>
          </a:prstGeom>
          <a:solidFill>
            <a:schemeClr val="bg1"/>
          </a:solidFill>
          <a:ln w="9525" cap="flat" cmpd="sng" algn="ctr">
            <a:noFill/>
            <a:prstDash val="solid"/>
            <a:round/>
            <a:headEnd type="none" w="med" len="med"/>
            <a:tailEnd type="none" w="med" len="med"/>
          </a:ln>
          <a:effectLst>
            <a:outerShdw blurRad="50800" dist="50800" dir="5400000" algn="ctr" rotWithShape="0">
              <a:schemeClr val="bg1"/>
            </a:outerShdw>
          </a:effectLst>
        </p:spPr>
        <p:txBody>
          <a:bodyPr/>
          <a:lstStyle/>
          <a:p>
            <a:pPr algn="ctr" eaLnBrk="0" hangingPunct="0">
              <a:defRPr/>
            </a:pPr>
            <a:endParaRPr lang="en-US" dirty="0">
              <a:solidFill>
                <a:srgbClr val="000000"/>
              </a:solidFill>
              <a:latin typeface="Tahoma" charset="0"/>
            </a:endParaRPr>
          </a:p>
        </p:txBody>
      </p:sp>
      <p:pic>
        <p:nvPicPr>
          <p:cNvPr id="67602" name="Picture 15"/>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0" y="4356100"/>
            <a:ext cx="572347" cy="18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99013" y="5691188"/>
            <a:ext cx="474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16"/>
          <p:cNvSpPr txBox="1">
            <a:spLocks noChangeArrowheads="1"/>
          </p:cNvSpPr>
          <p:nvPr/>
        </p:nvSpPr>
        <p:spPr bwMode="auto">
          <a:xfrm>
            <a:off x="5181600" y="592138"/>
            <a:ext cx="4176713" cy="658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0" hangingPunct="0">
              <a:spcBef>
                <a:spcPts val="25"/>
              </a:spcBef>
              <a:spcAft>
                <a:spcPts val="75"/>
              </a:spcAft>
            </a:pPr>
            <a:r>
              <a:rPr lang="en-US" altLang="en-US" sz="1200" b="1" dirty="0">
                <a:solidFill>
                  <a:srgbClr val="000000"/>
                </a:solidFill>
              </a:rPr>
              <a:t>Senior Environment Corps/Elder Services</a:t>
            </a:r>
          </a:p>
          <a:p>
            <a:pPr eaLnBrk="0" hangingPunct="0">
              <a:spcBef>
                <a:spcPts val="25"/>
              </a:spcBef>
              <a:spcAft>
                <a:spcPts val="75"/>
              </a:spcAft>
            </a:pPr>
            <a:endParaRPr lang="en-US" altLang="en-US" sz="1200" b="1" dirty="0">
              <a:solidFill>
                <a:srgbClr val="000000"/>
              </a:solidFill>
            </a:endParaRPr>
          </a:p>
          <a:p>
            <a:pPr eaLnBrk="0" hangingPunct="0">
              <a:spcBef>
                <a:spcPts val="25"/>
              </a:spcBef>
              <a:spcAft>
                <a:spcPts val="75"/>
              </a:spcAft>
            </a:pPr>
            <a:r>
              <a:rPr lang="en-US" altLang="en-US" sz="1200" b="1" dirty="0">
                <a:solidFill>
                  <a:srgbClr val="000000"/>
                </a:solidFill>
              </a:rPr>
              <a:t>AmeriCorps</a:t>
            </a:r>
          </a:p>
          <a:p>
            <a:pPr eaLnBrk="0" hangingPunct="0">
              <a:spcBef>
                <a:spcPts val="25"/>
              </a:spcBef>
              <a:spcAft>
                <a:spcPts val="75"/>
              </a:spcAft>
            </a:pPr>
            <a:endParaRPr lang="en-US" altLang="en-US" sz="1200" b="1" dirty="0">
              <a:solidFill>
                <a:srgbClr val="000000"/>
              </a:solidFill>
            </a:endParaRPr>
          </a:p>
          <a:p>
            <a:pPr eaLnBrk="0" hangingPunct="0">
              <a:spcBef>
                <a:spcPts val="25"/>
              </a:spcBef>
              <a:spcAft>
                <a:spcPts val="75"/>
              </a:spcAft>
            </a:pPr>
            <a:r>
              <a:rPr lang="en-US" altLang="en-US" sz="1200" b="1" dirty="0">
                <a:solidFill>
                  <a:srgbClr val="000000"/>
                </a:solidFill>
              </a:rPr>
              <a:t>United States Fish and Wildlife Service</a:t>
            </a:r>
          </a:p>
          <a:p>
            <a:pPr eaLnBrk="0" hangingPunct="0">
              <a:spcBef>
                <a:spcPts val="25"/>
              </a:spcBef>
              <a:spcAft>
                <a:spcPts val="75"/>
              </a:spcAft>
            </a:pPr>
            <a:endParaRPr lang="en-US" altLang="en-US" sz="1200" b="1" dirty="0">
              <a:solidFill>
                <a:srgbClr val="000000"/>
              </a:solidFill>
            </a:endParaRPr>
          </a:p>
          <a:p>
            <a:pPr eaLnBrk="0" hangingPunct="0">
              <a:spcBef>
                <a:spcPts val="25"/>
              </a:spcBef>
              <a:spcAft>
                <a:spcPts val="75"/>
              </a:spcAft>
            </a:pPr>
            <a:r>
              <a:rPr lang="en-US" altLang="en-US" sz="1200" b="1" dirty="0">
                <a:solidFill>
                  <a:srgbClr val="000000"/>
                </a:solidFill>
              </a:rPr>
              <a:t>MA Department of Conservation and Recreation</a:t>
            </a:r>
          </a:p>
          <a:p>
            <a:pPr eaLnBrk="0" hangingPunct="0">
              <a:spcBef>
                <a:spcPts val="25"/>
              </a:spcBef>
              <a:spcAft>
                <a:spcPts val="75"/>
              </a:spcAft>
            </a:pPr>
            <a:endParaRPr lang="en-US" altLang="en-US" sz="1200" b="1" dirty="0">
              <a:solidFill>
                <a:srgbClr val="000000"/>
              </a:solidFill>
            </a:endParaRPr>
          </a:p>
          <a:p>
            <a:pPr eaLnBrk="0" hangingPunct="0">
              <a:spcBef>
                <a:spcPts val="25"/>
              </a:spcBef>
              <a:spcAft>
                <a:spcPts val="75"/>
              </a:spcAft>
            </a:pPr>
            <a:r>
              <a:rPr lang="en-US" altLang="en-US" sz="1200" b="1" dirty="0">
                <a:solidFill>
                  <a:srgbClr val="000000"/>
                </a:solidFill>
              </a:rPr>
              <a:t>National Oceanic and Atmospheric Administration</a:t>
            </a:r>
          </a:p>
          <a:p>
            <a:pPr eaLnBrk="0" hangingPunct="0">
              <a:spcBef>
                <a:spcPts val="25"/>
              </a:spcBef>
              <a:spcAft>
                <a:spcPts val="75"/>
              </a:spcAft>
            </a:pPr>
            <a:endParaRPr lang="en-US" altLang="en-US" sz="1200" b="1" dirty="0">
              <a:solidFill>
                <a:srgbClr val="000000"/>
              </a:solidFill>
            </a:endParaRPr>
          </a:p>
          <a:p>
            <a:pPr eaLnBrk="0" hangingPunct="0">
              <a:spcBef>
                <a:spcPts val="25"/>
              </a:spcBef>
              <a:spcAft>
                <a:spcPts val="75"/>
              </a:spcAft>
            </a:pPr>
            <a:r>
              <a:rPr lang="en-US" altLang="en-US" sz="1200" b="1" dirty="0">
                <a:solidFill>
                  <a:srgbClr val="000000"/>
                </a:solidFill>
              </a:rPr>
              <a:t>Veterinary Associates of Cape Cod</a:t>
            </a:r>
          </a:p>
          <a:p>
            <a:pPr eaLnBrk="0" hangingPunct="0">
              <a:spcBef>
                <a:spcPts val="25"/>
              </a:spcBef>
              <a:spcAft>
                <a:spcPts val="75"/>
              </a:spcAft>
            </a:pPr>
            <a:endParaRPr lang="en-US" altLang="en-US" sz="1200" b="1" dirty="0">
              <a:solidFill>
                <a:srgbClr val="000000"/>
              </a:solidFill>
            </a:endParaRPr>
          </a:p>
          <a:p>
            <a:pPr eaLnBrk="0" hangingPunct="0">
              <a:spcBef>
                <a:spcPts val="25"/>
              </a:spcBef>
              <a:spcAft>
                <a:spcPts val="75"/>
              </a:spcAft>
            </a:pPr>
            <a:r>
              <a:rPr lang="en-US" altLang="en-US" sz="1200" b="1" dirty="0">
                <a:solidFill>
                  <a:srgbClr val="000000"/>
                </a:solidFill>
              </a:rPr>
              <a:t>MA Department of Transportation</a:t>
            </a:r>
          </a:p>
          <a:p>
            <a:pPr eaLnBrk="0" hangingPunct="0">
              <a:spcBef>
                <a:spcPts val="25"/>
              </a:spcBef>
              <a:spcAft>
                <a:spcPts val="75"/>
              </a:spcAft>
            </a:pPr>
            <a:endParaRPr lang="en-US" altLang="en-US" sz="1200" b="1" dirty="0">
              <a:solidFill>
                <a:srgbClr val="000000"/>
              </a:solidFill>
            </a:endParaRPr>
          </a:p>
          <a:p>
            <a:pPr eaLnBrk="0" hangingPunct="0">
              <a:spcBef>
                <a:spcPts val="25"/>
              </a:spcBef>
              <a:spcAft>
                <a:spcPts val="75"/>
              </a:spcAft>
            </a:pPr>
            <a:r>
              <a:rPr lang="en-US" altLang="en-US" sz="1200" b="1" dirty="0">
                <a:solidFill>
                  <a:srgbClr val="000000"/>
                </a:solidFill>
              </a:rPr>
              <a:t>Mass Audubon</a:t>
            </a:r>
          </a:p>
          <a:p>
            <a:pPr eaLnBrk="0" hangingPunct="0">
              <a:spcBef>
                <a:spcPts val="25"/>
              </a:spcBef>
              <a:spcAft>
                <a:spcPts val="75"/>
              </a:spcAft>
            </a:pPr>
            <a:endParaRPr lang="en-US" altLang="en-US" sz="1200" b="1" dirty="0">
              <a:solidFill>
                <a:srgbClr val="000000"/>
              </a:solidFill>
            </a:endParaRPr>
          </a:p>
          <a:p>
            <a:pPr eaLnBrk="0" hangingPunct="0">
              <a:spcBef>
                <a:spcPts val="25"/>
              </a:spcBef>
              <a:spcAft>
                <a:spcPts val="75"/>
              </a:spcAft>
            </a:pPr>
            <a:r>
              <a:rPr lang="en-US" altLang="en-US" sz="1200" b="1" dirty="0">
                <a:solidFill>
                  <a:srgbClr val="000000"/>
                </a:solidFill>
              </a:rPr>
              <a:t>4-H Club Farley</a:t>
            </a:r>
          </a:p>
          <a:p>
            <a:pPr eaLnBrk="0" hangingPunct="0">
              <a:spcBef>
                <a:spcPts val="25"/>
              </a:spcBef>
              <a:spcAft>
                <a:spcPts val="75"/>
              </a:spcAft>
            </a:pPr>
            <a:endParaRPr lang="en-US" altLang="en-US" sz="1200" b="1" dirty="0">
              <a:solidFill>
                <a:srgbClr val="000000"/>
              </a:solidFill>
            </a:endParaRPr>
          </a:p>
          <a:p>
            <a:pPr eaLnBrk="0" hangingPunct="0">
              <a:spcBef>
                <a:spcPts val="25"/>
              </a:spcBef>
              <a:spcAft>
                <a:spcPts val="75"/>
              </a:spcAft>
            </a:pPr>
            <a:r>
              <a:rPr lang="en-US" altLang="en-US" sz="1200" b="1" dirty="0">
                <a:solidFill>
                  <a:srgbClr val="000000"/>
                </a:solidFill>
              </a:rPr>
              <a:t>New England Wildlife Center</a:t>
            </a:r>
          </a:p>
          <a:p>
            <a:pPr eaLnBrk="0" hangingPunct="0">
              <a:spcBef>
                <a:spcPts val="25"/>
              </a:spcBef>
              <a:spcAft>
                <a:spcPts val="75"/>
              </a:spcAft>
            </a:pPr>
            <a:endParaRPr lang="en-US" altLang="en-US" sz="1200" b="1" dirty="0">
              <a:solidFill>
                <a:srgbClr val="000000"/>
              </a:solidFill>
            </a:endParaRPr>
          </a:p>
          <a:p>
            <a:pPr eaLnBrk="0" hangingPunct="0">
              <a:spcBef>
                <a:spcPts val="25"/>
              </a:spcBef>
              <a:spcAft>
                <a:spcPts val="75"/>
              </a:spcAft>
            </a:pPr>
            <a:r>
              <a:rPr lang="en-US" altLang="en-US" sz="1200" b="1" dirty="0">
                <a:solidFill>
                  <a:srgbClr val="000000"/>
                </a:solidFill>
              </a:rPr>
              <a:t>MA Environmental Police</a:t>
            </a:r>
          </a:p>
          <a:p>
            <a:pPr eaLnBrk="0" hangingPunct="0">
              <a:spcBef>
                <a:spcPts val="25"/>
              </a:spcBef>
              <a:spcAft>
                <a:spcPts val="75"/>
              </a:spcAft>
            </a:pPr>
            <a:endParaRPr lang="en-US" altLang="en-US" sz="1200" b="1" dirty="0">
              <a:solidFill>
                <a:srgbClr val="000000"/>
              </a:solidFill>
            </a:endParaRPr>
          </a:p>
          <a:p>
            <a:pPr eaLnBrk="0" hangingPunct="0">
              <a:spcBef>
                <a:spcPts val="25"/>
              </a:spcBef>
              <a:spcAft>
                <a:spcPts val="75"/>
              </a:spcAft>
            </a:pPr>
            <a:r>
              <a:rPr lang="en-US" altLang="en-US" sz="1200" b="1" dirty="0">
                <a:solidFill>
                  <a:srgbClr val="000000"/>
                </a:solidFill>
              </a:rPr>
              <a:t>National Park Service</a:t>
            </a:r>
          </a:p>
          <a:p>
            <a:pPr eaLnBrk="0" hangingPunct="0">
              <a:spcBef>
                <a:spcPts val="25"/>
              </a:spcBef>
              <a:spcAft>
                <a:spcPts val="75"/>
              </a:spcAft>
            </a:pPr>
            <a:endParaRPr lang="en-US" altLang="en-US" sz="1200" b="1" dirty="0">
              <a:solidFill>
                <a:srgbClr val="000000"/>
              </a:solidFill>
            </a:endParaRPr>
          </a:p>
          <a:p>
            <a:pPr eaLnBrk="0" hangingPunct="0">
              <a:spcBef>
                <a:spcPts val="25"/>
              </a:spcBef>
              <a:spcAft>
                <a:spcPts val="75"/>
              </a:spcAft>
            </a:pPr>
            <a:r>
              <a:rPr lang="en-US" altLang="en-US" sz="1200" b="1" dirty="0">
                <a:solidFill>
                  <a:srgbClr val="000000"/>
                </a:solidFill>
              </a:rPr>
              <a:t>MA State Police</a:t>
            </a:r>
          </a:p>
          <a:p>
            <a:pPr eaLnBrk="0" hangingPunct="0">
              <a:spcBef>
                <a:spcPts val="25"/>
              </a:spcBef>
              <a:spcAft>
                <a:spcPts val="75"/>
              </a:spcAft>
            </a:pPr>
            <a:endParaRPr lang="en-US" altLang="en-US" sz="1200" b="1" dirty="0">
              <a:solidFill>
                <a:srgbClr val="000000"/>
              </a:solidFill>
            </a:endParaRPr>
          </a:p>
          <a:p>
            <a:pPr eaLnBrk="0" hangingPunct="0">
              <a:spcBef>
                <a:spcPts val="25"/>
              </a:spcBef>
              <a:spcAft>
                <a:spcPts val="75"/>
              </a:spcAft>
            </a:pPr>
            <a:r>
              <a:rPr lang="en-US" altLang="en-US" sz="1200" b="1" dirty="0">
                <a:solidFill>
                  <a:srgbClr val="000000"/>
                </a:solidFill>
              </a:rPr>
              <a:t>US Army Corps of Engineers</a:t>
            </a:r>
          </a:p>
          <a:p>
            <a:pPr eaLnBrk="0" hangingPunct="0">
              <a:spcBef>
                <a:spcPts val="25"/>
              </a:spcBef>
              <a:spcAft>
                <a:spcPts val="75"/>
              </a:spcAft>
            </a:pPr>
            <a:endParaRPr lang="en-US" altLang="en-US" sz="1200" b="1" dirty="0">
              <a:solidFill>
                <a:srgbClr val="000000"/>
              </a:solidFill>
            </a:endParaRPr>
          </a:p>
          <a:p>
            <a:pPr eaLnBrk="0" hangingPunct="0">
              <a:spcBef>
                <a:spcPts val="25"/>
              </a:spcBef>
              <a:spcAft>
                <a:spcPts val="75"/>
              </a:spcAft>
            </a:pPr>
            <a:r>
              <a:rPr lang="en-US" altLang="en-US" sz="1200" b="1" dirty="0">
                <a:solidFill>
                  <a:srgbClr val="000000"/>
                </a:solidFill>
              </a:rPr>
              <a:t>Nuisance Wildlife Control Operators</a:t>
            </a:r>
          </a:p>
          <a:p>
            <a:pPr eaLnBrk="0" hangingPunct="0">
              <a:spcBef>
                <a:spcPts val="25"/>
              </a:spcBef>
              <a:spcAft>
                <a:spcPts val="75"/>
              </a:spcAft>
            </a:pPr>
            <a:endParaRPr lang="en-US" altLang="en-US" sz="1200" b="1" dirty="0">
              <a:solidFill>
                <a:srgbClr val="000000"/>
              </a:solidFill>
            </a:endParaRPr>
          </a:p>
          <a:p>
            <a:pPr eaLnBrk="0" hangingPunct="0">
              <a:spcBef>
                <a:spcPts val="25"/>
              </a:spcBef>
              <a:spcAft>
                <a:spcPts val="75"/>
              </a:spcAft>
            </a:pPr>
            <a:r>
              <a:rPr lang="en-US" altLang="en-US" sz="1200" b="1" dirty="0">
                <a:solidFill>
                  <a:srgbClr val="000000"/>
                </a:solidFill>
              </a:rPr>
              <a:t>Citizens and Businesses of Southeast MA</a:t>
            </a:r>
          </a:p>
          <a:p>
            <a:pPr eaLnBrk="0" hangingPunct="0">
              <a:spcBef>
                <a:spcPts val="25"/>
              </a:spcBef>
            </a:pPr>
            <a:endParaRPr lang="en-US" altLang="en-US" sz="1200" b="1" dirty="0">
              <a:solidFill>
                <a:srgbClr val="000000"/>
              </a:solidFill>
            </a:endParaRPr>
          </a:p>
          <a:p>
            <a:pPr eaLnBrk="0" hangingPunct="0">
              <a:spcBef>
                <a:spcPts val="25"/>
              </a:spcBef>
            </a:pPr>
            <a:endParaRPr lang="en-US" altLang="en-US" sz="1200" b="1" dirty="0">
              <a:solidFill>
                <a:srgbClr val="000000"/>
              </a:solidFill>
            </a:endParaRPr>
          </a:p>
        </p:txBody>
      </p:sp>
      <p:sp>
        <p:nvSpPr>
          <p:cNvPr id="67591" name="Text Box 3"/>
          <p:cNvSpPr txBox="1">
            <a:spLocks noChangeArrowheads="1"/>
          </p:cNvSpPr>
          <p:nvPr/>
        </p:nvSpPr>
        <p:spPr bwMode="auto">
          <a:xfrm>
            <a:off x="457200" y="609600"/>
            <a:ext cx="4267200"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0" hangingPunct="0">
              <a:spcBef>
                <a:spcPts val="38"/>
              </a:spcBef>
              <a:spcAft>
                <a:spcPts val="75"/>
              </a:spcAft>
            </a:pPr>
            <a:r>
              <a:rPr lang="en-US" altLang="en-US" sz="1200" b="1" dirty="0">
                <a:solidFill>
                  <a:srgbClr val="000000"/>
                </a:solidFill>
              </a:rPr>
              <a:t>Local Police, Natural Resources, Animal Control, Health, DPW, and Highway Departments</a:t>
            </a:r>
          </a:p>
          <a:p>
            <a:pPr eaLnBrk="0" hangingPunct="0">
              <a:spcBef>
                <a:spcPts val="38"/>
              </a:spcBef>
              <a:spcAft>
                <a:spcPts val="75"/>
              </a:spcAft>
            </a:pPr>
            <a:endParaRPr lang="en-US" altLang="en-US" sz="1200" b="1" dirty="0">
              <a:solidFill>
                <a:srgbClr val="000000"/>
              </a:solidFill>
            </a:endParaRPr>
          </a:p>
          <a:p>
            <a:pPr eaLnBrk="0" hangingPunct="0">
              <a:spcBef>
                <a:spcPts val="38"/>
              </a:spcBef>
              <a:spcAft>
                <a:spcPts val="75"/>
              </a:spcAft>
            </a:pPr>
            <a:r>
              <a:rPr lang="en-US" altLang="en-US" sz="1200" b="1" dirty="0">
                <a:solidFill>
                  <a:srgbClr val="000000"/>
                </a:solidFill>
              </a:rPr>
              <a:t>USDA - APHIS - Wildlife Services, Plant Protection and Quarantine, and Veterinary Services</a:t>
            </a:r>
          </a:p>
          <a:p>
            <a:pPr eaLnBrk="0" hangingPunct="0">
              <a:spcBef>
                <a:spcPts val="38"/>
              </a:spcBef>
              <a:spcAft>
                <a:spcPts val="75"/>
              </a:spcAft>
            </a:pPr>
            <a:endParaRPr lang="en-US" altLang="en-US" sz="1200" b="1" dirty="0">
              <a:solidFill>
                <a:srgbClr val="000000"/>
              </a:solidFill>
            </a:endParaRPr>
          </a:p>
          <a:p>
            <a:pPr eaLnBrk="0" hangingPunct="0">
              <a:spcBef>
                <a:spcPts val="38"/>
              </a:spcBef>
              <a:spcAft>
                <a:spcPts val="75"/>
              </a:spcAft>
            </a:pPr>
            <a:r>
              <a:rPr lang="en-US" altLang="en-US" sz="1200" b="1" dirty="0">
                <a:solidFill>
                  <a:srgbClr val="000000"/>
                </a:solidFill>
              </a:rPr>
              <a:t>Barnstable County Department of Health and Environment</a:t>
            </a:r>
          </a:p>
          <a:p>
            <a:pPr eaLnBrk="0" hangingPunct="0">
              <a:spcBef>
                <a:spcPts val="38"/>
              </a:spcBef>
              <a:spcAft>
                <a:spcPts val="75"/>
              </a:spcAft>
            </a:pPr>
            <a:endParaRPr lang="en-US" altLang="en-US" sz="1200" b="1" dirty="0">
              <a:solidFill>
                <a:srgbClr val="000000"/>
              </a:solidFill>
            </a:endParaRPr>
          </a:p>
          <a:p>
            <a:pPr eaLnBrk="0" hangingPunct="0">
              <a:spcBef>
                <a:spcPts val="38"/>
              </a:spcBef>
              <a:spcAft>
                <a:spcPts val="75"/>
              </a:spcAft>
            </a:pPr>
            <a:r>
              <a:rPr lang="en-US" altLang="en-US" sz="1200" b="1" dirty="0">
                <a:solidFill>
                  <a:srgbClr val="000000"/>
                </a:solidFill>
              </a:rPr>
              <a:t>MA Department of Public Health</a:t>
            </a:r>
          </a:p>
          <a:p>
            <a:pPr eaLnBrk="0" hangingPunct="0">
              <a:spcBef>
                <a:spcPts val="38"/>
              </a:spcBef>
              <a:spcAft>
                <a:spcPts val="75"/>
              </a:spcAft>
            </a:pPr>
            <a:endParaRPr lang="en-US" altLang="en-US" sz="1200" b="1" dirty="0">
              <a:solidFill>
                <a:srgbClr val="000000"/>
              </a:solidFill>
            </a:endParaRPr>
          </a:p>
          <a:p>
            <a:pPr eaLnBrk="0" hangingPunct="0">
              <a:spcBef>
                <a:spcPts val="38"/>
              </a:spcBef>
              <a:spcAft>
                <a:spcPts val="75"/>
              </a:spcAft>
            </a:pPr>
            <a:r>
              <a:rPr lang="en-US" altLang="en-US" sz="1200" b="1" dirty="0">
                <a:solidFill>
                  <a:srgbClr val="000000"/>
                </a:solidFill>
              </a:rPr>
              <a:t>Centers for Disease Control and Prevention</a:t>
            </a:r>
          </a:p>
          <a:p>
            <a:pPr eaLnBrk="0" hangingPunct="0">
              <a:spcBef>
                <a:spcPts val="38"/>
              </a:spcBef>
              <a:spcAft>
                <a:spcPts val="75"/>
              </a:spcAft>
            </a:pPr>
            <a:endParaRPr lang="en-US" altLang="en-US" sz="1200" b="1" dirty="0">
              <a:solidFill>
                <a:srgbClr val="000000"/>
              </a:solidFill>
            </a:endParaRPr>
          </a:p>
          <a:p>
            <a:pPr eaLnBrk="0" hangingPunct="0">
              <a:spcBef>
                <a:spcPts val="38"/>
              </a:spcBef>
              <a:spcAft>
                <a:spcPts val="75"/>
              </a:spcAft>
            </a:pPr>
            <a:r>
              <a:rPr lang="en-US" altLang="en-US" sz="1200" b="1" dirty="0">
                <a:solidFill>
                  <a:srgbClr val="000000"/>
                </a:solidFill>
              </a:rPr>
              <a:t>Tufts Cummings School of Veterinary Medicine</a:t>
            </a:r>
          </a:p>
          <a:p>
            <a:pPr eaLnBrk="0" hangingPunct="0">
              <a:spcBef>
                <a:spcPts val="38"/>
              </a:spcBef>
              <a:spcAft>
                <a:spcPts val="75"/>
              </a:spcAft>
            </a:pPr>
            <a:endParaRPr lang="en-US" altLang="en-US" sz="1200" b="1" dirty="0">
              <a:solidFill>
                <a:srgbClr val="000000"/>
              </a:solidFill>
            </a:endParaRPr>
          </a:p>
          <a:p>
            <a:pPr eaLnBrk="0" hangingPunct="0">
              <a:spcBef>
                <a:spcPts val="38"/>
              </a:spcBef>
              <a:spcAft>
                <a:spcPts val="75"/>
              </a:spcAft>
            </a:pPr>
            <a:r>
              <a:rPr lang="en-US" altLang="en-US" sz="1200" b="1" dirty="0">
                <a:solidFill>
                  <a:srgbClr val="000000"/>
                </a:solidFill>
              </a:rPr>
              <a:t>MA Division of Fisheries and Wildlife</a:t>
            </a:r>
          </a:p>
          <a:p>
            <a:pPr eaLnBrk="0" hangingPunct="0">
              <a:spcBef>
                <a:spcPts val="38"/>
              </a:spcBef>
              <a:spcAft>
                <a:spcPts val="75"/>
              </a:spcAft>
            </a:pPr>
            <a:endParaRPr lang="en-US" altLang="en-US" sz="1200" b="1" dirty="0">
              <a:solidFill>
                <a:srgbClr val="000000"/>
              </a:solidFill>
            </a:endParaRPr>
          </a:p>
          <a:p>
            <a:pPr eaLnBrk="0" hangingPunct="0">
              <a:spcBef>
                <a:spcPts val="38"/>
              </a:spcBef>
              <a:spcAft>
                <a:spcPts val="75"/>
              </a:spcAft>
            </a:pPr>
            <a:r>
              <a:rPr lang="en-US" altLang="en-US" sz="1200" b="1" dirty="0">
                <a:solidFill>
                  <a:srgbClr val="000000"/>
                </a:solidFill>
              </a:rPr>
              <a:t>The Mashpee Wampanoag Tribe</a:t>
            </a:r>
          </a:p>
          <a:p>
            <a:pPr eaLnBrk="0" hangingPunct="0">
              <a:spcBef>
                <a:spcPts val="38"/>
              </a:spcBef>
              <a:spcAft>
                <a:spcPts val="75"/>
              </a:spcAft>
            </a:pPr>
            <a:endParaRPr lang="en-US" altLang="en-US" sz="1200" b="1" dirty="0">
              <a:solidFill>
                <a:srgbClr val="000000"/>
              </a:solidFill>
            </a:endParaRPr>
          </a:p>
          <a:p>
            <a:pPr eaLnBrk="0" hangingPunct="0">
              <a:spcBef>
                <a:spcPts val="38"/>
              </a:spcBef>
              <a:spcAft>
                <a:spcPts val="75"/>
              </a:spcAft>
            </a:pPr>
            <a:r>
              <a:rPr lang="en-US" altLang="en-US" sz="1200" b="1" dirty="0">
                <a:solidFill>
                  <a:srgbClr val="000000"/>
                </a:solidFill>
              </a:rPr>
              <a:t>Cape Wildlife Center</a:t>
            </a:r>
          </a:p>
          <a:p>
            <a:pPr eaLnBrk="0" hangingPunct="0">
              <a:spcBef>
                <a:spcPts val="38"/>
              </a:spcBef>
              <a:spcAft>
                <a:spcPts val="75"/>
              </a:spcAft>
            </a:pPr>
            <a:endParaRPr lang="en-US" altLang="en-US" sz="1200" b="1" dirty="0">
              <a:solidFill>
                <a:srgbClr val="000000"/>
              </a:solidFill>
            </a:endParaRPr>
          </a:p>
          <a:p>
            <a:pPr eaLnBrk="0" hangingPunct="0">
              <a:spcBef>
                <a:spcPts val="38"/>
              </a:spcBef>
              <a:spcAft>
                <a:spcPts val="75"/>
              </a:spcAft>
            </a:pPr>
            <a:r>
              <a:rPr lang="en-US" altLang="en-US" sz="1200" b="1" dirty="0">
                <a:solidFill>
                  <a:srgbClr val="000000"/>
                </a:solidFill>
              </a:rPr>
              <a:t>Massachusetts National Guard</a:t>
            </a:r>
          </a:p>
          <a:p>
            <a:pPr eaLnBrk="0" hangingPunct="0">
              <a:spcBef>
                <a:spcPts val="38"/>
              </a:spcBef>
              <a:spcAft>
                <a:spcPts val="75"/>
              </a:spcAft>
            </a:pPr>
            <a:endParaRPr lang="en-US" altLang="en-US" sz="1200" b="1" dirty="0">
              <a:solidFill>
                <a:srgbClr val="000000"/>
              </a:solidFill>
            </a:endParaRPr>
          </a:p>
          <a:p>
            <a:pPr eaLnBrk="0" hangingPunct="0">
              <a:spcBef>
                <a:spcPts val="38"/>
              </a:spcBef>
              <a:spcAft>
                <a:spcPts val="75"/>
              </a:spcAft>
            </a:pPr>
            <a:r>
              <a:rPr lang="en-US" altLang="en-US" sz="1200" b="1" dirty="0">
                <a:solidFill>
                  <a:srgbClr val="000000"/>
                </a:solidFill>
              </a:rPr>
              <a:t>US Coast Guard</a:t>
            </a:r>
          </a:p>
          <a:p>
            <a:pPr eaLnBrk="0" hangingPunct="0">
              <a:spcBef>
                <a:spcPts val="38"/>
              </a:spcBef>
              <a:spcAft>
                <a:spcPts val="75"/>
              </a:spcAft>
            </a:pPr>
            <a:endParaRPr lang="en-US" altLang="en-US" sz="1200" b="1" dirty="0">
              <a:solidFill>
                <a:srgbClr val="000000"/>
              </a:solidFill>
            </a:endParaRPr>
          </a:p>
          <a:p>
            <a:pPr eaLnBrk="0" hangingPunct="0">
              <a:spcBef>
                <a:spcPts val="38"/>
              </a:spcBef>
              <a:spcAft>
                <a:spcPts val="75"/>
              </a:spcAft>
            </a:pPr>
            <a:r>
              <a:rPr lang="en-US" altLang="en-US" sz="1200" b="1" dirty="0">
                <a:solidFill>
                  <a:srgbClr val="000000"/>
                </a:solidFill>
              </a:rPr>
              <a:t>Trustees of Reservations</a:t>
            </a:r>
          </a:p>
          <a:p>
            <a:pPr eaLnBrk="0" hangingPunct="0">
              <a:spcBef>
                <a:spcPts val="38"/>
              </a:spcBef>
              <a:spcAft>
                <a:spcPts val="75"/>
              </a:spcAft>
            </a:pPr>
            <a:endParaRPr lang="en-US" altLang="en-US" sz="1200" b="1" dirty="0">
              <a:solidFill>
                <a:srgbClr val="000000"/>
              </a:solidFill>
            </a:endParaRPr>
          </a:p>
          <a:p>
            <a:pPr eaLnBrk="0" hangingPunct="0">
              <a:spcBef>
                <a:spcPts val="38"/>
              </a:spcBef>
              <a:spcAft>
                <a:spcPts val="75"/>
              </a:spcAft>
            </a:pPr>
            <a:r>
              <a:rPr lang="en-US" altLang="en-US" sz="1200" b="1" dirty="0">
                <a:solidFill>
                  <a:srgbClr val="000000"/>
                </a:solidFill>
              </a:rPr>
              <a:t>Land and Conservation Trusts of Southeast MA</a:t>
            </a:r>
          </a:p>
          <a:p>
            <a:pPr eaLnBrk="0" hangingPunct="0">
              <a:spcBef>
                <a:spcPts val="38"/>
              </a:spcBef>
              <a:spcAft>
                <a:spcPts val="75"/>
              </a:spcAft>
            </a:pPr>
            <a:endParaRPr lang="en-US" altLang="en-US" sz="1200" b="1" dirty="0">
              <a:solidFill>
                <a:srgbClr val="000000"/>
              </a:solidFill>
            </a:endParaRPr>
          </a:p>
          <a:p>
            <a:pPr eaLnBrk="0" hangingPunct="0">
              <a:spcBef>
                <a:spcPts val="38"/>
              </a:spcBef>
              <a:spcAft>
                <a:spcPts val="75"/>
              </a:spcAft>
            </a:pPr>
            <a:r>
              <a:rPr lang="en-US" altLang="en-US" sz="1200" b="1" dirty="0">
                <a:solidFill>
                  <a:srgbClr val="000000"/>
                </a:solidFill>
              </a:rPr>
              <a:t>Plymouth County Sheriff’s Department</a:t>
            </a:r>
          </a:p>
          <a:p>
            <a:pPr eaLnBrk="0" hangingPunct="0"/>
            <a:endParaRPr lang="en-US" altLang="en-US" sz="1200" b="1" dirty="0">
              <a:solidFill>
                <a:srgbClr val="000000"/>
              </a:solidFill>
            </a:endParaRPr>
          </a:p>
        </p:txBody>
      </p:sp>
      <p:pic>
        <p:nvPicPr>
          <p:cNvPr id="67592" name="Picture 4" descr="americorpslogo_trans"/>
          <p:cNvPicPr>
            <a:picLocks noGrp="1" noChangeAspect="1" noChangeArrowheads="1"/>
          </p:cNvPicPr>
          <p:nvPr>
            <p:ph sz="quarter" idx="1"/>
          </p:nvPr>
        </p:nvPicPr>
        <p:blipFill>
          <a:blip r:embed="rId6">
            <a:extLst>
              <a:ext uri="{28A0092B-C50C-407E-A947-70E740481C1C}">
                <a14:useLocalDpi xmlns:a14="http://schemas.microsoft.com/office/drawing/2010/main"/>
              </a:ext>
            </a:extLst>
          </a:blip>
          <a:srcRect/>
          <a:stretch>
            <a:fillRect/>
          </a:stretch>
        </p:blipFill>
        <p:spPr bwMode="auto">
          <a:xfrm>
            <a:off x="4833938" y="993775"/>
            <a:ext cx="301625"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5" descr="Homeseal3"/>
          <p:cNvPicPr>
            <a:picLocks noGrp="1" noChangeAspect="1" noChangeArrowheads="1"/>
          </p:cNvPicPr>
          <p:nvPr>
            <p:ph sz="quarter" idx="2"/>
          </p:nvPr>
        </p:nvPicPr>
        <p:blipFill>
          <a:blip r:embed="rId7">
            <a:extLst>
              <a:ext uri="{28A0092B-C50C-407E-A947-70E740481C1C}">
                <a14:useLocalDpi xmlns:a14="http://schemas.microsoft.com/office/drawing/2010/main"/>
              </a:ext>
            </a:extLst>
          </a:blip>
          <a:srcRect/>
          <a:stretch>
            <a:fillRect/>
          </a:stretch>
        </p:blipFill>
        <p:spPr bwMode="auto">
          <a:xfrm>
            <a:off x="109538" y="1820863"/>
            <a:ext cx="338137" cy="300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6" descr="smdpha"/>
          <p:cNvPicPr>
            <a:picLocks noGrp="1" noChangeAspect="1" noChangeArrowheads="1"/>
          </p:cNvPicPr>
          <p:nvPr>
            <p:ph sz="quarter" idx="3"/>
          </p:nvPr>
        </p:nvPicPr>
        <p:blipFill>
          <a:blip r:embed="rId8" cstate="screen">
            <a:extLst>
              <a:ext uri="{28A0092B-C50C-407E-A947-70E740481C1C}">
                <a14:useLocalDpi xmlns:a14="http://schemas.microsoft.com/office/drawing/2010/main"/>
              </a:ext>
            </a:extLst>
          </a:blip>
          <a:srcRect/>
          <a:stretch>
            <a:fillRect/>
          </a:stretch>
        </p:blipFill>
        <p:spPr bwMode="auto">
          <a:xfrm>
            <a:off x="133350" y="2320925"/>
            <a:ext cx="306388" cy="309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5" name="Picture 7" descr="USCGc"/>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3988" y="5081588"/>
            <a:ext cx="303212"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8" descr="USDA_Logo"/>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5725" y="1254125"/>
            <a:ext cx="404813"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7" name="Picture 9" descr="NPScolo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897438" y="4905375"/>
            <a:ext cx="22701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8" name="Picture 10" descr="ccrlec"/>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09538" y="654050"/>
            <a:ext cx="35401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9" name="Picture 11" descr="msp-patch-small"/>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868863" y="5305425"/>
            <a:ext cx="27146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0" name="Picture 12" descr="tuftssealbottom"/>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3825" y="3116263"/>
            <a:ext cx="31908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1" name="Picture 13" descr="nwcoaba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832350" y="6092825"/>
            <a:ext cx="3238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3" name="Picture 25" descr="cdc"/>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9538" y="2749550"/>
            <a:ext cx="3381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4" name="Picture 23" descr="dcr-logo.jpg"/>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4852988" y="1752600"/>
            <a:ext cx="261937"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5" name="Picture 24" descr="massdot_logo.jpg"/>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4619625" y="3030538"/>
            <a:ext cx="620713"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6" name="Picture 25" descr="ele_logo.jpg"/>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4868863" y="4513263"/>
            <a:ext cx="2936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7" name="Picture 26" descr="dfwSeal.jpg"/>
          <p:cNvPicPr>
            <a:picLocks noChangeAspect="1"/>
          </p:cNvPicPr>
          <p:nvPr/>
        </p:nvPicPr>
        <p:blipFill>
          <a:blip r:embed="rId20">
            <a:extLst>
              <a:ext uri="{28A0092B-C50C-407E-A947-70E740481C1C}">
                <a14:useLocalDpi xmlns:a14="http://schemas.microsoft.com/office/drawing/2010/main"/>
              </a:ext>
            </a:extLst>
          </a:blip>
          <a:srcRect/>
          <a:stretch>
            <a:fillRect/>
          </a:stretch>
        </p:blipFill>
        <p:spPr bwMode="auto">
          <a:xfrm>
            <a:off x="109538" y="3484563"/>
            <a:ext cx="33813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8" name="Picture 27" descr="ES_logo2.jpg"/>
          <p:cNvPicPr>
            <a:picLocks noChangeAspect="1"/>
          </p:cNvPicPr>
          <p:nvPr/>
        </p:nvPicPr>
        <p:blipFill>
          <a:blip r:embed="rId21">
            <a:extLst>
              <a:ext uri="{28A0092B-C50C-407E-A947-70E740481C1C}">
                <a14:useLocalDpi xmlns:a14="http://schemas.microsoft.com/office/drawing/2010/main"/>
              </a:ext>
            </a:extLst>
          </a:blip>
          <a:srcRect/>
          <a:stretch>
            <a:fillRect/>
          </a:stretch>
        </p:blipFill>
        <p:spPr bwMode="auto">
          <a:xfrm>
            <a:off x="4751388" y="644525"/>
            <a:ext cx="4730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9" name="Picture 1"/>
          <p:cNvPicPr>
            <a:picLocks noChangeAspect="1"/>
          </p:cNvPicPr>
          <p:nvPr/>
        </p:nvPicPr>
        <p:blipFill>
          <a:blip r:embed="rId22">
            <a:extLst>
              <a:ext uri="{28A0092B-C50C-407E-A947-70E740481C1C}">
                <a14:useLocalDpi xmlns:a14="http://schemas.microsoft.com/office/drawing/2010/main"/>
              </a:ext>
            </a:extLst>
          </a:blip>
          <a:srcRect/>
          <a:stretch>
            <a:fillRect/>
          </a:stretch>
        </p:blipFill>
        <p:spPr bwMode="auto">
          <a:xfrm>
            <a:off x="158750" y="58420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0" name="Picture 2"/>
          <p:cNvPicPr>
            <a:picLocks noChangeAspect="1"/>
          </p:cNvPicPr>
          <p:nvPr/>
        </p:nvPicPr>
        <p:blipFill>
          <a:blip r:embed="rId23">
            <a:extLst>
              <a:ext uri="{28A0092B-C50C-407E-A947-70E740481C1C}">
                <a14:useLocalDpi xmlns:a14="http://schemas.microsoft.com/office/drawing/2010/main"/>
              </a:ext>
            </a:extLst>
          </a:blip>
          <a:srcRect/>
          <a:stretch>
            <a:fillRect/>
          </a:stretch>
        </p:blipFill>
        <p:spPr bwMode="auto">
          <a:xfrm>
            <a:off x="109538" y="3860800"/>
            <a:ext cx="34131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1" name="Picture 3"/>
          <p:cNvPicPr>
            <a:picLocks noChangeAspect="1"/>
          </p:cNvPicPr>
          <p:nvPr/>
        </p:nvPicPr>
        <p:blipFill>
          <a:blip r:embed="rId24">
            <a:extLst>
              <a:ext uri="{28A0092B-C50C-407E-A947-70E740481C1C}">
                <a14:useLocalDpi xmlns:a14="http://schemas.microsoft.com/office/drawing/2010/main"/>
              </a:ext>
            </a:extLst>
          </a:blip>
          <a:srcRect/>
          <a:stretch>
            <a:fillRect/>
          </a:stretch>
        </p:blipFill>
        <p:spPr bwMode="auto">
          <a:xfrm>
            <a:off x="4795838" y="2587625"/>
            <a:ext cx="384175"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2" name="Picture 4"/>
          <p:cNvPicPr>
            <a:picLocks noChangeAspect="1"/>
          </p:cNvPicPr>
          <p:nvPr/>
        </p:nvPicPr>
        <p:blipFill>
          <a:blip r:embed="rId25">
            <a:extLst>
              <a:ext uri="{28A0092B-C50C-407E-A947-70E740481C1C}">
                <a14:useLocalDpi xmlns:a14="http://schemas.microsoft.com/office/drawing/2010/main"/>
              </a:ext>
            </a:extLst>
          </a:blip>
          <a:srcRect/>
          <a:stretch>
            <a:fillRect/>
          </a:stretch>
        </p:blipFill>
        <p:spPr bwMode="auto">
          <a:xfrm>
            <a:off x="4856163" y="3316288"/>
            <a:ext cx="276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3" name="Picture 5"/>
          <p:cNvPicPr>
            <a:picLocks noChangeAspect="1"/>
          </p:cNvPicPr>
          <p:nvPr/>
        </p:nvPicPr>
        <p:blipFill>
          <a:blip r:embed="rId26">
            <a:extLst>
              <a:ext uri="{28A0092B-C50C-407E-A947-70E740481C1C}">
                <a14:useLocalDpi xmlns:a14="http://schemas.microsoft.com/office/drawing/2010/main"/>
              </a:ext>
            </a:extLst>
          </a:blip>
          <a:srcRect/>
          <a:stretch>
            <a:fillRect/>
          </a:stretch>
        </p:blipFill>
        <p:spPr bwMode="auto">
          <a:xfrm>
            <a:off x="4764088" y="6513513"/>
            <a:ext cx="447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4" name="Picture 6"/>
          <p:cNvPicPr>
            <a:picLocks noChangeAspect="1"/>
          </p:cNvPicPr>
          <p:nvPr/>
        </p:nvPicPr>
        <p:blipFill>
          <a:blip r:embed="rId27">
            <a:extLst>
              <a:ext uri="{28A0092B-C50C-407E-A947-70E740481C1C}">
                <a14:useLocalDpi xmlns:a14="http://schemas.microsoft.com/office/drawing/2010/main"/>
              </a:ext>
            </a:extLst>
          </a:blip>
          <a:srcRect/>
          <a:stretch>
            <a:fillRect/>
          </a:stretch>
        </p:blipFill>
        <p:spPr bwMode="auto">
          <a:xfrm>
            <a:off x="4838700" y="3717925"/>
            <a:ext cx="31432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5" name="Picture 7"/>
          <p:cNvPicPr>
            <a:picLocks noChangeAspect="1"/>
          </p:cNvPicPr>
          <p:nvPr/>
        </p:nvPicPr>
        <p:blipFill>
          <a:blip r:embed="rId28">
            <a:extLst>
              <a:ext uri="{28A0092B-C50C-407E-A947-70E740481C1C}">
                <a14:useLocalDpi xmlns:a14="http://schemas.microsoft.com/office/drawing/2010/main"/>
              </a:ext>
            </a:extLst>
          </a:blip>
          <a:srcRect/>
          <a:stretch>
            <a:fillRect/>
          </a:stretch>
        </p:blipFill>
        <p:spPr bwMode="auto">
          <a:xfrm>
            <a:off x="4805363" y="2112963"/>
            <a:ext cx="347662"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6" name="Picture 8"/>
          <p:cNvPicPr>
            <a:picLocks noChangeAspect="1"/>
          </p:cNvPicPr>
          <p:nvPr/>
        </p:nvPicPr>
        <p:blipFill>
          <a:blip r:embed="rId29">
            <a:extLst>
              <a:ext uri="{28A0092B-C50C-407E-A947-70E740481C1C}">
                <a14:useLocalDpi xmlns:a14="http://schemas.microsoft.com/office/drawing/2010/main"/>
              </a:ext>
            </a:extLst>
          </a:blip>
          <a:srcRect/>
          <a:stretch>
            <a:fillRect/>
          </a:stretch>
        </p:blipFill>
        <p:spPr bwMode="auto">
          <a:xfrm>
            <a:off x="146050" y="5461000"/>
            <a:ext cx="3016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7" name="Picture 10"/>
          <p:cNvPicPr>
            <a:picLocks noChangeAspect="1"/>
          </p:cNvPicPr>
          <p:nvPr/>
        </p:nvPicPr>
        <p:blipFill>
          <a:blip r:embed="rId30">
            <a:extLst>
              <a:ext uri="{28A0092B-C50C-407E-A947-70E740481C1C}">
                <a14:useLocalDpi xmlns:a14="http://schemas.microsoft.com/office/drawing/2010/main"/>
              </a:ext>
            </a:extLst>
          </a:blip>
          <a:srcRect/>
          <a:stretch>
            <a:fillRect/>
          </a:stretch>
        </p:blipFill>
        <p:spPr bwMode="auto">
          <a:xfrm>
            <a:off x="4872038" y="1382713"/>
            <a:ext cx="2397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18" name="Rectangle 36"/>
          <p:cNvSpPr>
            <a:spLocks noChangeArrowheads="1"/>
          </p:cNvSpPr>
          <p:nvPr/>
        </p:nvSpPr>
        <p:spPr bwMode="auto">
          <a:xfrm>
            <a:off x="0" y="762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r>
              <a:rPr lang="en-US" altLang="en-US" sz="2000" b="1">
                <a:solidFill>
                  <a:srgbClr val="000000"/>
                </a:solidFill>
              </a:rPr>
              <a:t>Cape Cod Oral Rabies Vaccination Program (CCORVP) Cooperators</a:t>
            </a:r>
          </a:p>
        </p:txBody>
      </p:sp>
      <p:pic>
        <p:nvPicPr>
          <p:cNvPr id="67619" name="Picture 3"/>
          <p:cNvPicPr>
            <a:picLocks noChangeAspect="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53988" y="4699000"/>
            <a:ext cx="3206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21" name="Picture 3"/>
          <p:cNvPicPr>
            <a:picLocks noChangeAspect="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4922838" y="4137025"/>
            <a:ext cx="1746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573011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5105400"/>
            <a:ext cx="7772400" cy="1500187"/>
          </a:xfrm>
        </p:spPr>
        <p:txBody>
          <a:bodyPr/>
          <a:lstStyle/>
          <a:p>
            <a:endParaRPr lang="en-US" sz="2800" b="1" dirty="0">
              <a:solidFill>
                <a:schemeClr val="bg2"/>
              </a:solidFill>
            </a:endParaRPr>
          </a:p>
          <a:p>
            <a:endParaRPr lang="en-US" sz="2800" b="1" dirty="0">
              <a:solidFill>
                <a:schemeClr val="bg2"/>
              </a:solidFill>
            </a:endParaRPr>
          </a:p>
          <a:p>
            <a:endParaRPr lang="en-US" sz="2800" b="1" dirty="0">
              <a:solidFill>
                <a:schemeClr val="bg2"/>
              </a:solidFill>
            </a:endParaRPr>
          </a:p>
          <a:p>
            <a:endParaRPr lang="en-US" sz="2800" b="1" dirty="0">
              <a:solidFill>
                <a:schemeClr val="bg2"/>
              </a:solidFill>
            </a:endParaRPr>
          </a:p>
          <a:p>
            <a:endParaRPr lang="en-US" sz="2800" b="1" dirty="0">
              <a:solidFill>
                <a:schemeClr val="bg2"/>
              </a:solidFill>
            </a:endParaRPr>
          </a:p>
          <a:p>
            <a:endParaRPr lang="en-US" sz="2800" b="1" dirty="0">
              <a:solidFill>
                <a:schemeClr val="bg2"/>
              </a:solidFill>
            </a:endParaRPr>
          </a:p>
          <a:p>
            <a:endParaRPr lang="en-US" sz="2800" b="1" dirty="0">
              <a:solidFill>
                <a:schemeClr val="bg2"/>
              </a:solidFill>
            </a:endParaRPr>
          </a:p>
          <a:p>
            <a:endParaRPr lang="en-US" sz="2800" b="1" dirty="0">
              <a:solidFill>
                <a:schemeClr val="bg2"/>
              </a:solidFill>
            </a:endParaRPr>
          </a:p>
          <a:p>
            <a:endParaRPr lang="en-US" sz="2800" b="1" dirty="0">
              <a:solidFill>
                <a:schemeClr val="bg2"/>
              </a:solidFill>
            </a:endParaRPr>
          </a:p>
          <a:p>
            <a:r>
              <a:rPr lang="en-US" sz="3600" b="1" dirty="0">
                <a:solidFill>
                  <a:schemeClr val="bg2"/>
                </a:solidFill>
                <a:latin typeface="+mj-lt"/>
              </a:rPr>
              <a:t>USDA-APHIS-WS MA/CT/RI Program:</a:t>
            </a:r>
          </a:p>
          <a:p>
            <a:endParaRPr lang="en-US" sz="3600" b="1" dirty="0">
              <a:solidFill>
                <a:schemeClr val="bg2"/>
              </a:solidFill>
              <a:latin typeface="+mj-lt"/>
            </a:endParaRPr>
          </a:p>
          <a:p>
            <a:r>
              <a:rPr lang="en-US" sz="2800" b="1" dirty="0">
                <a:solidFill>
                  <a:schemeClr val="bg2"/>
                </a:solidFill>
                <a:latin typeface="+mj-lt"/>
              </a:rPr>
              <a:t>A federal, non-regulatory, cooperative program providing research-backed technical expertise and specialized wildlife control equipment, operating in compliance with all Federal, State, and local laws for resolution of wildlife conflicts with people.</a:t>
            </a:r>
          </a:p>
          <a:p>
            <a:endParaRPr lang="en-US" sz="2800" b="1" dirty="0">
              <a:solidFill>
                <a:schemeClr val="bg2"/>
              </a:solidFill>
              <a:latin typeface="+mj-lt"/>
            </a:endParaRPr>
          </a:p>
          <a:p>
            <a:r>
              <a:rPr lang="en-US" sz="2800" b="1" dirty="0">
                <a:solidFill>
                  <a:schemeClr val="bg2"/>
                </a:solidFill>
                <a:latin typeface="+mj-lt"/>
              </a:rPr>
              <a:t>Provide free site visits and technical consultation as well as providing assistance when necessary to obtain Federal/State depredation permits.</a:t>
            </a:r>
          </a:p>
          <a:p>
            <a:endParaRPr lang="en-US" sz="2800" b="1" dirty="0">
              <a:solidFill>
                <a:schemeClr val="bg2"/>
              </a:solidFill>
              <a:latin typeface="+mj-lt"/>
            </a:endParaRPr>
          </a:p>
          <a:p>
            <a:endParaRPr lang="en-US" sz="2400" dirty="0">
              <a:solidFill>
                <a:schemeClr val="bg2"/>
              </a:solidFill>
            </a:endParaRP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black">
          <a:xfrm>
            <a:off x="228600" y="6251575"/>
            <a:ext cx="3200400" cy="530225"/>
          </a:xfrm>
          <a:prstGeom prst="rect">
            <a:avLst/>
          </a:prstGeom>
          <a:noFill/>
          <a:ln w="9525">
            <a:noFill/>
            <a:miter lim="800000"/>
            <a:headEnd/>
            <a:tailEnd/>
          </a:ln>
        </p:spPr>
      </p:pic>
      <p:pic>
        <p:nvPicPr>
          <p:cNvPr id="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black">
          <a:xfrm>
            <a:off x="6629400" y="6481763"/>
            <a:ext cx="2147888" cy="300037"/>
          </a:xfrm>
          <a:prstGeom prst="rect">
            <a:avLst/>
          </a:prstGeom>
          <a:noFill/>
          <a:ln w="9525">
            <a:noFill/>
            <a:miter lim="800000"/>
            <a:headEnd/>
            <a:tailEnd/>
          </a:ln>
        </p:spPr>
      </p:pic>
      <p:pic>
        <p:nvPicPr>
          <p:cNvPr id="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black">
          <a:xfrm>
            <a:off x="6626225" y="5943600"/>
            <a:ext cx="460375" cy="315913"/>
          </a:xfrm>
          <a:prstGeom prst="rect">
            <a:avLst/>
          </a:prstGeom>
          <a:noFill/>
          <a:ln w="9525">
            <a:noFill/>
            <a:miter lim="800000"/>
            <a:headEnd/>
            <a:tailEnd/>
          </a:ln>
        </p:spPr>
      </p:pic>
    </p:spTree>
    <p:extLst>
      <p:ext uri="{BB962C8B-B14F-4D97-AF65-F5344CB8AC3E}">
        <p14:creationId xmlns:p14="http://schemas.microsoft.com/office/powerpoint/2010/main" val="2673459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29400" y="6361113"/>
            <a:ext cx="21478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26225" y="594360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7" descr="01bait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5888" y="1066800"/>
            <a:ext cx="5592762" cy="41910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6806" name="Rectangle 1"/>
          <p:cNvSpPr>
            <a:spLocks noChangeArrowheads="1"/>
          </p:cNvSpPr>
          <p:nvPr/>
        </p:nvSpPr>
        <p:spPr bwMode="auto">
          <a:xfrm>
            <a:off x="1084263" y="73025"/>
            <a:ext cx="6950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r>
              <a:rPr lang="en-US" altLang="en-US" sz="2400" b="1">
                <a:solidFill>
                  <a:srgbClr val="000000"/>
                </a:solidFill>
              </a:rPr>
              <a:t>Oral Rabies Vaccination (ORV) Bait Formats</a:t>
            </a:r>
          </a:p>
        </p:txBody>
      </p:sp>
      <p:pic>
        <p:nvPicPr>
          <p:cNvPr id="76807"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562600" y="2159000"/>
            <a:ext cx="3435350" cy="200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0838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3"/>
          <p:cNvSpPr>
            <a:spLocks noChangeArrowheads="1"/>
          </p:cNvSpPr>
          <p:nvPr/>
        </p:nvSpPr>
        <p:spPr bwMode="auto">
          <a:xfrm>
            <a:off x="152400" y="2895600"/>
            <a:ext cx="2514600" cy="2695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eaLnBrk="0" hangingPunct="0"/>
            <a:endParaRPr lang="en-US" altLang="en-US">
              <a:solidFill>
                <a:srgbClr val="000000"/>
              </a:solidFill>
            </a:endParaRPr>
          </a:p>
        </p:txBody>
      </p:sp>
      <p:pic>
        <p:nvPicPr>
          <p:cNvPr id="2765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1752600"/>
            <a:ext cx="5126038"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3555" name="Text Box 3"/>
          <p:cNvSpPr txBox="1">
            <a:spLocks noChangeArrowheads="1"/>
          </p:cNvSpPr>
          <p:nvPr/>
        </p:nvSpPr>
        <p:spPr bwMode="auto">
          <a:xfrm>
            <a:off x="304800" y="765175"/>
            <a:ext cx="8534400" cy="923925"/>
          </a:xfrm>
          <a:prstGeom prst="rect">
            <a:avLst/>
          </a:prstGeom>
          <a:solidFill>
            <a:srgbClr val="C0C0C0"/>
          </a:solidFill>
          <a:ln w="9525">
            <a:noFill/>
            <a:miter lim="800000"/>
            <a:headEnd/>
            <a:tailEnd/>
          </a:ln>
          <a:effectLst>
            <a:outerShdw blurRad="50800" dist="53340" dir="2700000" algn="ctr" rotWithShape="0">
              <a:schemeClr val="tx1"/>
            </a:outerShdw>
          </a:effectLst>
        </p:spPr>
        <p:txBody>
          <a:bodyPr>
            <a:spAutoFit/>
          </a:bodyPr>
          <a:lstStyle/>
          <a:p>
            <a:pPr marL="285750" indent="-285750" algn="ctr" eaLnBrk="0" hangingPunct="0">
              <a:buFont typeface="Arial" panose="020B0604020202020204" pitchFamily="34" charset="0"/>
              <a:buChar char="•"/>
              <a:defRPr/>
            </a:pPr>
            <a:r>
              <a:rPr lang="en-US" b="1" dirty="0">
                <a:solidFill>
                  <a:srgbClr val="000000"/>
                </a:solidFill>
                <a:ea typeface="Tahoma" panose="020B0604030504040204" pitchFamily="34" charset="0"/>
                <a:cs typeface="Tahoma" panose="020B0604030504040204" pitchFamily="34" charset="0"/>
              </a:rPr>
              <a:t>ORV bait stations</a:t>
            </a:r>
          </a:p>
          <a:p>
            <a:pPr marL="742950" lvl="1" indent="-285750" algn="ctr" eaLnBrk="0" hangingPunct="0">
              <a:buFont typeface="Arial" panose="020B0604020202020204" pitchFamily="34" charset="0"/>
              <a:buChar char="•"/>
              <a:defRPr/>
            </a:pPr>
            <a:r>
              <a:rPr lang="en-US" b="1" dirty="0">
                <a:solidFill>
                  <a:srgbClr val="000000"/>
                </a:solidFill>
                <a:ea typeface="Tahoma" panose="020B0604030504040204" pitchFamily="34" charset="0"/>
                <a:cs typeface="Tahoma" panose="020B0604030504040204" pitchFamily="34" charset="0"/>
              </a:rPr>
              <a:t>Cornell in Buffalo, NY (research); Long Island (operational) </a:t>
            </a:r>
          </a:p>
          <a:p>
            <a:pPr marL="742950" lvl="1" indent="-285750" algn="ctr" eaLnBrk="0" hangingPunct="0">
              <a:buFont typeface="Arial" panose="020B0604020202020204" pitchFamily="34" charset="0"/>
              <a:buChar char="•"/>
              <a:defRPr/>
            </a:pPr>
            <a:r>
              <a:rPr lang="en-US" b="1" dirty="0">
                <a:solidFill>
                  <a:srgbClr val="000000"/>
                </a:solidFill>
                <a:ea typeface="Tahoma" panose="020B0604030504040204" pitchFamily="34" charset="0"/>
                <a:cs typeface="Tahoma" panose="020B0604030504040204" pitchFamily="34" charset="0"/>
              </a:rPr>
              <a:t>WS in Massachusetts since 2006</a:t>
            </a:r>
          </a:p>
        </p:txBody>
      </p:sp>
      <p:sp>
        <p:nvSpPr>
          <p:cNvPr id="27653" name="Rectangle 1"/>
          <p:cNvSpPr>
            <a:spLocks noChangeArrowheads="1"/>
          </p:cNvSpPr>
          <p:nvPr/>
        </p:nvSpPr>
        <p:spPr bwMode="auto">
          <a:xfrm>
            <a:off x="0" y="714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altLang="en-US" sz="2400" b="1">
                <a:solidFill>
                  <a:srgbClr val="000000"/>
                </a:solidFill>
              </a:rPr>
              <a:t>ORV Bait Stations</a:t>
            </a:r>
          </a:p>
        </p:txBody>
      </p:sp>
      <p:pic>
        <p:nvPicPr>
          <p:cNvPr id="27654" name="Picture 2" descr="F:\RABIES\BAIT STATIONS\bait station diagram USDA updat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33988" y="2333625"/>
            <a:ext cx="2843212"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2"/>
          <p:cNvSpPr txBox="1">
            <a:spLocks noChangeArrowheads="1"/>
          </p:cNvSpPr>
          <p:nvPr/>
        </p:nvSpPr>
        <p:spPr bwMode="auto">
          <a:xfrm>
            <a:off x="1066800" y="5376863"/>
            <a:ext cx="2590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r>
              <a:rPr lang="en-US" altLang="en-US" sz="1600" b="1">
                <a:solidFill>
                  <a:srgbClr val="000000"/>
                </a:solidFill>
                <a:cs typeface="Tahoma" pitchFamily="34" charset="0"/>
              </a:rPr>
              <a:t>NY bait station design</a:t>
            </a:r>
          </a:p>
        </p:txBody>
      </p:sp>
      <p:sp>
        <p:nvSpPr>
          <p:cNvPr id="27656" name="TextBox 12"/>
          <p:cNvSpPr txBox="1">
            <a:spLocks noChangeArrowheads="1"/>
          </p:cNvSpPr>
          <p:nvPr/>
        </p:nvSpPr>
        <p:spPr bwMode="auto">
          <a:xfrm>
            <a:off x="5418138" y="5130800"/>
            <a:ext cx="2506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r>
              <a:rPr lang="en-US" altLang="en-US" sz="1600" b="1">
                <a:solidFill>
                  <a:srgbClr val="000000"/>
                </a:solidFill>
                <a:cs typeface="Tahoma" pitchFamily="34" charset="0"/>
              </a:rPr>
              <a:t>MA adapted</a:t>
            </a:r>
          </a:p>
          <a:p>
            <a:pPr algn="ctr" eaLnBrk="0" hangingPunct="0"/>
            <a:r>
              <a:rPr lang="en-US" altLang="en-US" sz="1600" b="1">
                <a:solidFill>
                  <a:srgbClr val="000000"/>
                </a:solidFill>
                <a:cs typeface="Tahoma" pitchFamily="34" charset="0"/>
              </a:rPr>
              <a:t>bait station design</a:t>
            </a:r>
          </a:p>
        </p:txBody>
      </p:sp>
      <p:sp>
        <p:nvSpPr>
          <p:cNvPr id="27657" name="Rectangle 14"/>
          <p:cNvSpPr>
            <a:spLocks noChangeArrowheads="1"/>
          </p:cNvSpPr>
          <p:nvPr/>
        </p:nvSpPr>
        <p:spPr bwMode="auto">
          <a:xfrm>
            <a:off x="3124200" y="2274888"/>
            <a:ext cx="2195513" cy="15001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eaLnBrk="0" hangingPunct="0"/>
            <a:endParaRPr lang="en-US" altLang="en-US">
              <a:solidFill>
                <a:srgbClr val="000000"/>
              </a:solidFill>
            </a:endParaRPr>
          </a:p>
        </p:txBody>
      </p:sp>
      <p:pic>
        <p:nvPicPr>
          <p:cNvPr id="1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29400" y="6361113"/>
            <a:ext cx="21478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26225" y="594360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17878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screen">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
        <p:nvSpPr>
          <p:cNvPr id="28677" name="Text Box 9"/>
          <p:cNvSpPr txBox="1">
            <a:spLocks noChangeArrowheads="1"/>
          </p:cNvSpPr>
          <p:nvPr/>
        </p:nvSpPr>
        <p:spPr bwMode="auto">
          <a:xfrm>
            <a:off x="3293853" y="1905000"/>
            <a:ext cx="457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r>
              <a:rPr lang="en-US" altLang="en-US" sz="2000" b="1" dirty="0">
                <a:solidFill>
                  <a:srgbClr val="000000"/>
                </a:solidFill>
              </a:rPr>
              <a:t>ORV Bait Stations</a:t>
            </a:r>
          </a:p>
        </p:txBody>
      </p:sp>
      <p:sp>
        <p:nvSpPr>
          <p:cNvPr id="28678" name="Rectangle 11"/>
          <p:cNvSpPr>
            <a:spLocks noChangeArrowheads="1"/>
          </p:cNvSpPr>
          <p:nvPr/>
        </p:nvSpPr>
        <p:spPr bwMode="auto">
          <a:xfrm>
            <a:off x="3276600" y="2301875"/>
            <a:ext cx="469741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eaLnBrk="0" hangingPunct="0">
              <a:spcBef>
                <a:spcPct val="50000"/>
              </a:spcBef>
            </a:pPr>
            <a:r>
              <a:rPr lang="en-US" altLang="en-US" b="1" dirty="0">
                <a:solidFill>
                  <a:srgbClr val="000000"/>
                </a:solidFill>
              </a:rPr>
              <a:t>Spring 2009 – 104 stations</a:t>
            </a:r>
          </a:p>
          <a:p>
            <a:pPr algn="ctr" eaLnBrk="0" hangingPunct="0">
              <a:spcBef>
                <a:spcPct val="50000"/>
              </a:spcBef>
            </a:pPr>
            <a:r>
              <a:rPr lang="en-US" altLang="en-US" b="1" dirty="0">
                <a:solidFill>
                  <a:srgbClr val="000000"/>
                </a:solidFill>
              </a:rPr>
              <a:t>Fall 2009 &amp; Spring 2010 – 116 stations</a:t>
            </a:r>
          </a:p>
        </p:txBody>
      </p:sp>
      <p:pic>
        <p:nvPicPr>
          <p:cNvPr id="9" name="Picture 1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09067" y="5638800"/>
            <a:ext cx="403013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521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screen">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
        <p:nvSpPr>
          <p:cNvPr id="29700" name="Text Box 9"/>
          <p:cNvSpPr txBox="1">
            <a:spLocks noChangeArrowheads="1"/>
          </p:cNvSpPr>
          <p:nvPr/>
        </p:nvSpPr>
        <p:spPr bwMode="auto">
          <a:xfrm>
            <a:off x="3505200" y="2057400"/>
            <a:ext cx="457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r>
              <a:rPr lang="en-US" altLang="en-US" sz="2000" b="1" dirty="0">
                <a:solidFill>
                  <a:srgbClr val="000000"/>
                </a:solidFill>
              </a:rPr>
              <a:t>ORV Bait Stations</a:t>
            </a:r>
          </a:p>
        </p:txBody>
      </p:sp>
      <p:sp>
        <p:nvSpPr>
          <p:cNvPr id="29701" name="Rectangle 11"/>
          <p:cNvSpPr>
            <a:spLocks noChangeArrowheads="1"/>
          </p:cNvSpPr>
          <p:nvPr/>
        </p:nvSpPr>
        <p:spPr bwMode="auto">
          <a:xfrm>
            <a:off x="4689475" y="2454275"/>
            <a:ext cx="2203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eaLnBrk="0" hangingPunct="0">
              <a:spcBef>
                <a:spcPct val="50000"/>
              </a:spcBef>
            </a:pPr>
            <a:r>
              <a:rPr lang="en-US" altLang="en-US" b="1" dirty="0">
                <a:solidFill>
                  <a:srgbClr val="000000"/>
                </a:solidFill>
              </a:rPr>
              <a:t>195 bait stations </a:t>
            </a:r>
          </a:p>
        </p:txBody>
      </p:sp>
      <p:pic>
        <p:nvPicPr>
          <p:cNvPr id="8" name="Picture 1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09067" y="5638800"/>
            <a:ext cx="403013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7409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screen">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
        <p:nvSpPr>
          <p:cNvPr id="130050" name="Text Box 9"/>
          <p:cNvSpPr txBox="1">
            <a:spLocks noChangeArrowheads="1"/>
          </p:cNvSpPr>
          <p:nvPr/>
        </p:nvSpPr>
        <p:spPr bwMode="auto">
          <a:xfrm>
            <a:off x="2352675" y="762000"/>
            <a:ext cx="457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sz="2000" b="1" dirty="0">
                <a:solidFill>
                  <a:srgbClr val="000000"/>
                </a:solidFill>
              </a:rPr>
              <a:t>ORV Bait Stations</a:t>
            </a:r>
          </a:p>
        </p:txBody>
      </p:sp>
      <p:sp>
        <p:nvSpPr>
          <p:cNvPr id="130051" name="Rectangle 11"/>
          <p:cNvSpPr>
            <a:spLocks noChangeArrowheads="1"/>
          </p:cNvSpPr>
          <p:nvPr/>
        </p:nvSpPr>
        <p:spPr bwMode="auto">
          <a:xfrm>
            <a:off x="3239817" y="1141412"/>
            <a:ext cx="28135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eaLnBrk="0" hangingPunct="0">
              <a:spcBef>
                <a:spcPct val="50000"/>
              </a:spcBef>
            </a:pPr>
            <a:r>
              <a:rPr lang="en-US" b="1" dirty="0">
                <a:solidFill>
                  <a:srgbClr val="000000"/>
                </a:solidFill>
              </a:rPr>
              <a:t>238-242 bait stations </a:t>
            </a:r>
          </a:p>
        </p:txBody>
      </p:sp>
      <p:pic>
        <p:nvPicPr>
          <p:cNvPr id="5" name="Picture 1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09067" y="5638800"/>
            <a:ext cx="403013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128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76200" y="3581400"/>
            <a:ext cx="4876800" cy="1981200"/>
          </a:xfrm>
          <a:prstGeom prst="rect">
            <a:avLst/>
          </a:prstGeom>
          <a:solidFill>
            <a:schemeClr val="bg1"/>
          </a:solidFill>
          <a:ln w="9525" cap="flat" cmpd="sng" algn="ctr">
            <a:noFill/>
            <a:prstDash val="solid"/>
            <a:round/>
            <a:headEnd type="none" w="med" len="med"/>
            <a:tailEnd type="none" w="med" len="med"/>
          </a:ln>
          <a:effectLst>
            <a:outerShdw blurRad="50800" dist="50800" dir="5400000" algn="ctr" rotWithShape="0">
              <a:schemeClr val="bg1"/>
            </a:outerShdw>
          </a:effectLst>
        </p:spPr>
        <p:txBody>
          <a:bodyPr/>
          <a:lstStyle/>
          <a:p>
            <a:pPr algn="ctr" eaLnBrk="0" hangingPunct="0">
              <a:defRPr/>
            </a:pPr>
            <a:endParaRPr lang="en-US">
              <a:solidFill>
                <a:srgbClr val="000000"/>
              </a:solidFill>
              <a:latin typeface="Tahoma" charset="0"/>
            </a:endParaRPr>
          </a:p>
        </p:txBody>
      </p:sp>
      <p:sp>
        <p:nvSpPr>
          <p:cNvPr id="558097" name="Text Box 17"/>
          <p:cNvSpPr txBox="1">
            <a:spLocks noChangeArrowheads="1"/>
          </p:cNvSpPr>
          <p:nvPr/>
        </p:nvSpPr>
        <p:spPr bwMode="auto">
          <a:xfrm>
            <a:off x="152400" y="1582738"/>
            <a:ext cx="5181600" cy="1431925"/>
          </a:xfrm>
          <a:prstGeom prst="rect">
            <a:avLst/>
          </a:prstGeom>
          <a:solidFill>
            <a:srgbClr val="C0C0C0"/>
          </a:solidFill>
          <a:ln w="9525">
            <a:noFill/>
            <a:miter lim="800000"/>
            <a:headEnd/>
            <a:tailEnd/>
          </a:ln>
          <a:effectLst>
            <a:outerShdw blurRad="50800" dist="53340" dir="2700000" algn="ctr" rotWithShape="0">
              <a:schemeClr val="tx1"/>
            </a:outerShdw>
          </a:effectLst>
        </p:spPr>
        <p:txBody>
          <a:bodyPr>
            <a:spAutoFit/>
          </a:bodyPr>
          <a:lstStyle/>
          <a:p>
            <a:pPr eaLnBrk="0" hangingPunct="0">
              <a:buFontTx/>
              <a:buChar char="•"/>
              <a:defRPr/>
            </a:pPr>
            <a:r>
              <a:rPr lang="en-US" sz="2200" b="1" u="sng">
                <a:solidFill>
                  <a:srgbClr val="FFFF00"/>
                </a:solidFill>
                <a:effectLst>
                  <a:outerShdw blurRad="38100" dist="38100" dir="2700000" algn="tl">
                    <a:srgbClr val="000000"/>
                  </a:outerShdw>
                </a:effectLst>
                <a:latin typeface="Tahoma" charset="0"/>
              </a:rPr>
              <a:t>Passive</a:t>
            </a:r>
            <a:r>
              <a:rPr lang="en-US" sz="2200" b="1">
                <a:solidFill>
                  <a:srgbClr val="FFFF00"/>
                </a:solidFill>
                <a:effectLst>
                  <a:outerShdw blurRad="38100" dist="38100" dir="2700000" algn="tl">
                    <a:srgbClr val="000000"/>
                  </a:outerShdw>
                </a:effectLst>
                <a:latin typeface="Tahoma" charset="0"/>
              </a:rPr>
              <a:t> public health surveillance</a:t>
            </a:r>
          </a:p>
          <a:p>
            <a:pPr eaLnBrk="0" hangingPunct="0">
              <a:buFontTx/>
              <a:buChar char="•"/>
              <a:defRPr/>
            </a:pPr>
            <a:endParaRPr lang="en-US" sz="2200" b="1">
              <a:solidFill>
                <a:srgbClr val="FFFF00"/>
              </a:solidFill>
              <a:latin typeface="Tahoma" charset="0"/>
            </a:endParaRPr>
          </a:p>
          <a:p>
            <a:pPr eaLnBrk="0" hangingPunct="0">
              <a:defRPr/>
            </a:pPr>
            <a:endParaRPr lang="en-US" sz="2200" b="1">
              <a:solidFill>
                <a:srgbClr val="FFFF00"/>
              </a:solidFill>
              <a:latin typeface="Tahoma" charset="0"/>
            </a:endParaRPr>
          </a:p>
          <a:p>
            <a:pPr eaLnBrk="0" hangingPunct="0">
              <a:defRPr/>
            </a:pPr>
            <a:endParaRPr lang="en-US" sz="2200" b="1">
              <a:solidFill>
                <a:srgbClr val="FFFF00"/>
              </a:solidFill>
              <a:latin typeface="Tahoma" charset="0"/>
            </a:endParaRPr>
          </a:p>
        </p:txBody>
      </p:sp>
      <p:sp>
        <p:nvSpPr>
          <p:cNvPr id="558096" name="Rectangle 16"/>
          <p:cNvSpPr>
            <a:spLocks noChangeArrowheads="1"/>
          </p:cNvSpPr>
          <p:nvPr/>
        </p:nvSpPr>
        <p:spPr bwMode="auto">
          <a:xfrm>
            <a:off x="152400" y="2039938"/>
            <a:ext cx="5181600" cy="1739900"/>
          </a:xfrm>
          <a:prstGeom prst="rect">
            <a:avLst/>
          </a:prstGeom>
          <a:solidFill>
            <a:srgbClr val="C0C0C0"/>
          </a:solidFill>
          <a:ln w="9525" algn="ctr">
            <a:noFill/>
            <a:miter lim="800000"/>
            <a:headEnd/>
            <a:tailEnd/>
          </a:ln>
          <a:effectLst>
            <a:outerShdw blurRad="50800" dist="53340" dir="2700000" algn="ctr" rotWithShape="0">
              <a:schemeClr val="tx1"/>
            </a:outerShdw>
          </a:effectLst>
        </p:spPr>
        <p:txBody>
          <a:bodyPr>
            <a:spAutoFit/>
          </a:bodyPr>
          <a:lstStyle/>
          <a:p>
            <a:pPr eaLnBrk="0" hangingPunct="0">
              <a:defRPr/>
            </a:pPr>
            <a:r>
              <a:rPr lang="en-US" b="1">
                <a:solidFill>
                  <a:srgbClr val="000000"/>
                </a:solidFill>
                <a:latin typeface="Tahoma" charset="0"/>
              </a:rPr>
              <a:t>	-Human exposure</a:t>
            </a:r>
          </a:p>
          <a:p>
            <a:pPr eaLnBrk="0" hangingPunct="0">
              <a:defRPr/>
            </a:pPr>
            <a:r>
              <a:rPr lang="en-US" b="1">
                <a:solidFill>
                  <a:srgbClr val="000000"/>
                </a:solidFill>
                <a:latin typeface="Tahoma" charset="0"/>
              </a:rPr>
              <a:t>	-Pet/livestock exposure</a:t>
            </a:r>
          </a:p>
          <a:p>
            <a:pPr eaLnBrk="0" hangingPunct="0">
              <a:defRPr/>
            </a:pPr>
            <a:endParaRPr lang="en-US" b="1">
              <a:solidFill>
                <a:srgbClr val="000000"/>
              </a:solidFill>
              <a:latin typeface="Tahoma" charset="0"/>
            </a:endParaRPr>
          </a:p>
          <a:p>
            <a:pPr eaLnBrk="0" hangingPunct="0">
              <a:defRPr/>
            </a:pPr>
            <a:endParaRPr lang="en-US" b="1">
              <a:solidFill>
                <a:srgbClr val="000000"/>
              </a:solidFill>
              <a:latin typeface="Tahoma" charset="0"/>
            </a:endParaRPr>
          </a:p>
          <a:p>
            <a:pPr eaLnBrk="0" hangingPunct="0">
              <a:defRPr/>
            </a:pPr>
            <a:endParaRPr lang="en-US" b="1">
              <a:solidFill>
                <a:srgbClr val="000000"/>
              </a:solidFill>
              <a:latin typeface="Tahoma" charset="0"/>
            </a:endParaRPr>
          </a:p>
          <a:p>
            <a:pPr eaLnBrk="0" hangingPunct="0">
              <a:defRPr/>
            </a:pPr>
            <a:r>
              <a:rPr lang="en-US" b="1">
                <a:solidFill>
                  <a:srgbClr val="000000"/>
                </a:solidFill>
                <a:latin typeface="Tahoma" charset="0"/>
              </a:rPr>
              <a:t>	</a:t>
            </a:r>
          </a:p>
        </p:txBody>
      </p:sp>
      <p:sp>
        <p:nvSpPr>
          <p:cNvPr id="558099" name="Rectangle 19"/>
          <p:cNvSpPr>
            <a:spLocks noChangeArrowheads="1"/>
          </p:cNvSpPr>
          <p:nvPr/>
        </p:nvSpPr>
        <p:spPr bwMode="auto">
          <a:xfrm>
            <a:off x="152400" y="2832100"/>
            <a:ext cx="5181600" cy="427038"/>
          </a:xfrm>
          <a:prstGeom prst="rect">
            <a:avLst/>
          </a:prstGeom>
          <a:solidFill>
            <a:srgbClr val="C0C0C0"/>
          </a:solidFill>
          <a:ln w="9525" algn="ctr">
            <a:noFill/>
            <a:miter lim="800000"/>
            <a:headEnd/>
            <a:tailEnd/>
          </a:ln>
          <a:effectLst>
            <a:outerShdw blurRad="50800" dist="53340" dir="2700000" algn="ctr" rotWithShape="0">
              <a:schemeClr val="tx1"/>
            </a:outerShdw>
          </a:effectLst>
        </p:spPr>
        <p:txBody>
          <a:bodyPr>
            <a:spAutoFit/>
          </a:bodyPr>
          <a:lstStyle/>
          <a:p>
            <a:pPr eaLnBrk="0" hangingPunct="0">
              <a:buFontTx/>
              <a:buChar char="•"/>
              <a:defRPr/>
            </a:pPr>
            <a:r>
              <a:rPr lang="en-US" sz="2200" b="1" u="sng">
                <a:solidFill>
                  <a:srgbClr val="FFFF00"/>
                </a:solidFill>
                <a:effectLst>
                  <a:outerShdw blurRad="38100" dist="38100" dir="2700000" algn="tl">
                    <a:srgbClr val="000000"/>
                  </a:outerShdw>
                </a:effectLst>
                <a:latin typeface="Tahoma" charset="0"/>
              </a:rPr>
              <a:t>Enhanced</a:t>
            </a:r>
            <a:r>
              <a:rPr lang="en-US" sz="2200" b="1">
                <a:solidFill>
                  <a:srgbClr val="FFFF00"/>
                </a:solidFill>
                <a:effectLst>
                  <a:outerShdw blurRad="38100" dist="38100" dir="2700000" algn="tl">
                    <a:srgbClr val="000000"/>
                  </a:outerShdw>
                </a:effectLst>
                <a:latin typeface="Tahoma" charset="0"/>
              </a:rPr>
              <a:t> rabies surveillance</a:t>
            </a:r>
          </a:p>
        </p:txBody>
      </p:sp>
      <p:sp>
        <p:nvSpPr>
          <p:cNvPr id="558098" name="Rectangle 18"/>
          <p:cNvSpPr>
            <a:spLocks noChangeArrowheads="1"/>
          </p:cNvSpPr>
          <p:nvPr/>
        </p:nvSpPr>
        <p:spPr bwMode="auto">
          <a:xfrm>
            <a:off x="152400" y="3259138"/>
            <a:ext cx="5181600" cy="1465262"/>
          </a:xfrm>
          <a:prstGeom prst="rect">
            <a:avLst/>
          </a:prstGeom>
          <a:solidFill>
            <a:srgbClr val="C0C0C0"/>
          </a:solidFill>
          <a:ln w="9525" algn="ctr">
            <a:noFill/>
            <a:miter lim="800000"/>
            <a:headEnd/>
            <a:tailEnd/>
          </a:ln>
          <a:effectLst>
            <a:outerShdw blurRad="50800" dist="53340" dir="2700000" algn="ctr" rotWithShape="0">
              <a:schemeClr val="tx1"/>
            </a:outerShdw>
          </a:effectLst>
        </p:spPr>
        <p:txBody>
          <a:bodyPr>
            <a:spAutoFit/>
          </a:bodyPr>
          <a:lstStyle/>
          <a:p>
            <a:pPr eaLnBrk="0" hangingPunct="0">
              <a:defRPr/>
            </a:pPr>
            <a:r>
              <a:rPr lang="en-US" b="1">
                <a:solidFill>
                  <a:srgbClr val="000000"/>
                </a:solidFill>
                <a:latin typeface="Tahoma" charset="0"/>
              </a:rPr>
              <a:t>	-Roadkills</a:t>
            </a:r>
          </a:p>
          <a:p>
            <a:pPr eaLnBrk="0" hangingPunct="0">
              <a:defRPr/>
            </a:pPr>
            <a:r>
              <a:rPr lang="en-US" b="1">
                <a:solidFill>
                  <a:srgbClr val="000000"/>
                </a:solidFill>
                <a:latin typeface="Tahoma" charset="0"/>
              </a:rPr>
              <a:t>	-Nuisance wildlife</a:t>
            </a:r>
          </a:p>
          <a:p>
            <a:pPr eaLnBrk="0" hangingPunct="0">
              <a:defRPr/>
            </a:pPr>
            <a:r>
              <a:rPr lang="en-US" b="1">
                <a:solidFill>
                  <a:srgbClr val="000000"/>
                </a:solidFill>
                <a:latin typeface="Tahoma" charset="0"/>
              </a:rPr>
              <a:t>	-Euthanasia of sick-acting 	 	 wildlife</a:t>
            </a:r>
          </a:p>
          <a:p>
            <a:pPr eaLnBrk="0" hangingPunct="0">
              <a:defRPr/>
            </a:pPr>
            <a:r>
              <a:rPr lang="en-US" b="1">
                <a:solidFill>
                  <a:srgbClr val="000000"/>
                </a:solidFill>
                <a:latin typeface="Tahoma" charset="0"/>
              </a:rPr>
              <a:t>	-Deceased wildlife</a:t>
            </a:r>
          </a:p>
        </p:txBody>
      </p:sp>
      <p:pic>
        <p:nvPicPr>
          <p:cNvPr id="18439"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9400" y="6361113"/>
            <a:ext cx="21478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26225" y="594360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8101" name="Picture 21" descr="karl"/>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38800" y="1885950"/>
            <a:ext cx="3276600" cy="2457450"/>
          </a:xfrm>
          <a:prstGeom prst="rect">
            <a:avLst/>
          </a:prstGeom>
          <a:noFill/>
          <a:ln w="9525">
            <a:noFill/>
            <a:miter lim="800000"/>
            <a:headEnd/>
            <a:tailEnd/>
          </a:ln>
          <a:effectLst>
            <a:outerShdw blurRad="50800" dist="53340" dir="2700000" algn="ctr" rotWithShape="0">
              <a:schemeClr val="tx1"/>
            </a:outerShdw>
          </a:effectLst>
        </p:spPr>
      </p:pic>
      <p:sp>
        <p:nvSpPr>
          <p:cNvPr id="2" name="Rectangle 1"/>
          <p:cNvSpPr/>
          <p:nvPr/>
        </p:nvSpPr>
        <p:spPr>
          <a:xfrm>
            <a:off x="1" y="0"/>
            <a:ext cx="9144000" cy="523220"/>
          </a:xfrm>
          <a:prstGeom prst="rect">
            <a:avLst/>
          </a:prstGeom>
        </p:spPr>
        <p:txBody>
          <a:bodyPr wrap="square">
            <a:spAutoFit/>
          </a:bodyPr>
          <a:lstStyle/>
          <a:p>
            <a:pPr algn="ctr" eaLnBrk="0" hangingPunct="0">
              <a:defRPr/>
            </a:pPr>
            <a:r>
              <a:rPr lang="en-US" sz="2800" b="1" dirty="0">
                <a:solidFill>
                  <a:srgbClr val="000000"/>
                </a:solidFill>
                <a:latin typeface="Tahoma" charset="0"/>
              </a:rPr>
              <a:t>CCORV Rabies Surveillance</a:t>
            </a:r>
          </a:p>
        </p:txBody>
      </p:sp>
    </p:spTree>
    <p:extLst>
      <p:ext uri="{BB962C8B-B14F-4D97-AF65-F5344CB8AC3E}">
        <p14:creationId xmlns:p14="http://schemas.microsoft.com/office/powerpoint/2010/main" val="42890332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6227762" y="609600"/>
          <a:ext cx="2687638" cy="5654040"/>
        </p:xfrm>
        <a:graphic>
          <a:graphicData uri="http://schemas.openxmlformats.org/drawingml/2006/table">
            <a:tbl>
              <a:tblPr firstRow="1" firstCol="1" bandRow="1">
                <a:tableStyleId>{2D5ABB26-0587-4C30-8999-92F81FD0307C}</a:tableStyleId>
              </a:tblPr>
              <a:tblGrid>
                <a:gridCol w="942246">
                  <a:extLst>
                    <a:ext uri="{9D8B030D-6E8A-4147-A177-3AD203B41FA5}">
                      <a16:colId xmlns:a16="http://schemas.microsoft.com/office/drawing/2014/main" val="20000"/>
                    </a:ext>
                  </a:extLst>
                </a:gridCol>
                <a:gridCol w="1745392">
                  <a:extLst>
                    <a:ext uri="{9D8B030D-6E8A-4147-A177-3AD203B41FA5}">
                      <a16:colId xmlns:a16="http://schemas.microsoft.com/office/drawing/2014/main" val="20001"/>
                    </a:ext>
                  </a:extLst>
                </a:gridCol>
              </a:tblGrid>
              <a:tr h="0">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Year</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 Positives</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2002</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0</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0">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2003</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0</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0">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2004</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124</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0">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2005</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157</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r h="0">
                <a:tc>
                  <a:txBody>
                    <a:bodyPr/>
                    <a:lstStyle/>
                    <a:p>
                      <a:pPr marL="0" marR="0" algn="ctr">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2006</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74</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r h="0">
                <a:tc>
                  <a:txBody>
                    <a:bodyPr/>
                    <a:lstStyle/>
                    <a:p>
                      <a:pPr marL="0" marR="0" algn="ctr">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2007</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5</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r h="0">
                <a:tc>
                  <a:txBody>
                    <a:bodyPr/>
                    <a:lstStyle/>
                    <a:p>
                      <a:pPr marL="0" marR="0" algn="ctr">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2008</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10</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7"/>
                  </a:ext>
                </a:extLst>
              </a:tr>
              <a:tr h="0">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2009</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8</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8"/>
                  </a:ext>
                </a:extLst>
              </a:tr>
              <a:tr h="0">
                <a:tc>
                  <a:txBody>
                    <a:bodyPr/>
                    <a:lstStyle/>
                    <a:p>
                      <a:pPr marL="0" marR="0" algn="ctr">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2010</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11</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9"/>
                  </a:ext>
                </a:extLst>
              </a:tr>
              <a:tr h="0">
                <a:tc>
                  <a:txBody>
                    <a:bodyPr/>
                    <a:lstStyle/>
                    <a:p>
                      <a:pPr marL="0" marR="0" algn="ctr">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2011</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7</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0"/>
                  </a:ext>
                </a:extLst>
              </a:tr>
              <a:tr h="0">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2012</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4</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1"/>
                  </a:ext>
                </a:extLst>
              </a:tr>
              <a:tr h="0">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2013</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2</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2"/>
                  </a:ext>
                </a:extLst>
              </a:tr>
              <a:tr h="0">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2014</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0</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3"/>
                  </a:ext>
                </a:extLst>
              </a:tr>
              <a:tr h="0">
                <a:tc>
                  <a:txBody>
                    <a:bodyPr/>
                    <a:lstStyle/>
                    <a:p>
                      <a:pPr marL="0" marR="0" algn="ctr">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2015</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3</a:t>
                      </a:r>
                    </a:p>
                    <a:p>
                      <a:pPr marL="0" marR="0" algn="ctr">
                        <a:spcBef>
                          <a:spcPts val="0"/>
                        </a:spcBef>
                        <a:spcAft>
                          <a:spcPts val="0"/>
                        </a:spcAft>
                      </a:pPr>
                      <a:r>
                        <a:rPr lang="en-US" sz="1100">
                          <a:effectLst/>
                          <a:latin typeface="Tahoma" panose="020B0604030504040204" pitchFamily="34" charset="0"/>
                          <a:ea typeface="Tahoma" panose="020B0604030504040204" pitchFamily="34" charset="0"/>
                          <a:cs typeface="Tahoma" panose="020B0604030504040204" pitchFamily="34" charset="0"/>
                        </a:rPr>
                        <a:t>(</a:t>
                      </a:r>
                      <a:r>
                        <a:rPr lang="en-US" sz="1100" dirty="0">
                          <a:effectLst/>
                          <a:latin typeface="Tahoma" panose="020B0604030504040204" pitchFamily="34" charset="0"/>
                          <a:ea typeface="Tahoma" panose="020B0604030504040204" pitchFamily="34" charset="0"/>
                          <a:cs typeface="Tahoma" panose="020B0604030504040204" pitchFamily="34" charset="0"/>
                        </a:rPr>
                        <a:t>all mainland)</a:t>
                      </a:r>
                    </a:p>
                  </a:txBody>
                  <a:tcPr marL="68596" marR="68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4"/>
                  </a:ext>
                </a:extLst>
              </a:tr>
            </a:tbl>
          </a:graphicData>
        </a:graphic>
      </p:graphicFrame>
      <p:sp>
        <p:nvSpPr>
          <p:cNvPr id="3" name="Text Box 7"/>
          <p:cNvSpPr txBox="1">
            <a:spLocks noChangeArrowheads="1"/>
          </p:cNvSpPr>
          <p:nvPr/>
        </p:nvSpPr>
        <p:spPr bwMode="auto">
          <a:xfrm>
            <a:off x="1905000" y="76200"/>
            <a:ext cx="5258171" cy="369332"/>
          </a:xfrm>
          <a:prstGeom prst="rect">
            <a:avLst/>
          </a:prstGeom>
          <a:solidFill>
            <a:srgbClr val="FFFF00"/>
          </a:solidFill>
          <a:ln>
            <a:noFill/>
          </a:ln>
          <a:effectLst>
            <a:outerShdw dist="53882"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b="1" dirty="0">
                <a:solidFill>
                  <a:srgbClr val="000000"/>
                </a:solidFill>
              </a:rPr>
              <a:t>Cape Cod Rabies Surveillance (2002 - 2015)</a:t>
            </a:r>
          </a:p>
        </p:txBody>
      </p:sp>
    </p:spTree>
    <p:extLst>
      <p:ext uri="{BB962C8B-B14F-4D97-AF65-F5344CB8AC3E}">
        <p14:creationId xmlns:p14="http://schemas.microsoft.com/office/powerpoint/2010/main" val="3069969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13"/>
          <p:cNvSpPr>
            <a:spLocks noChangeArrowheads="1"/>
          </p:cNvSpPr>
          <p:nvPr/>
        </p:nvSpPr>
        <p:spPr bwMode="auto">
          <a:xfrm>
            <a:off x="152400" y="2895600"/>
            <a:ext cx="4564063" cy="2695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eaLnBrk="0" hangingPunct="0"/>
            <a:endParaRPr lang="en-US" altLang="en-US">
              <a:solidFill>
                <a:srgbClr val="000000"/>
              </a:solidFill>
            </a:endParaRPr>
          </a:p>
        </p:txBody>
      </p:sp>
      <p:pic>
        <p:nvPicPr>
          <p:cNvPr id="3" name="Picture 2"/>
          <p:cNvPicPr>
            <a:picLocks noChangeAspect="1"/>
          </p:cNvPicPr>
          <p:nvPr/>
        </p:nvPicPr>
        <p:blipFill>
          <a:blip r:embed="rId3"/>
          <a:stretch>
            <a:fillRect/>
          </a:stretch>
        </p:blipFill>
        <p:spPr>
          <a:xfrm>
            <a:off x="-87482" y="914401"/>
            <a:ext cx="9246722" cy="5181600"/>
          </a:xfrm>
          <a:prstGeom prst="rect">
            <a:avLst/>
          </a:prstGeom>
        </p:spPr>
      </p:pic>
      <p:sp>
        <p:nvSpPr>
          <p:cNvPr id="31749" name="Rectangle 1"/>
          <p:cNvSpPr>
            <a:spLocks noChangeArrowheads="1"/>
          </p:cNvSpPr>
          <p:nvPr/>
        </p:nvSpPr>
        <p:spPr bwMode="auto">
          <a:xfrm>
            <a:off x="838200" y="76200"/>
            <a:ext cx="73914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altLang="en-US" sz="2000" b="1" dirty="0">
                <a:solidFill>
                  <a:srgbClr val="000000"/>
                </a:solidFill>
              </a:rPr>
              <a:t>Cape Cod Raccoon Rabies Cases (2002 – 2016)</a:t>
            </a:r>
          </a:p>
          <a:p>
            <a:pPr algn="ctr" eaLnBrk="0" hangingPunct="0"/>
            <a:r>
              <a:rPr lang="en-US" altLang="en-US" b="1" dirty="0">
                <a:solidFill>
                  <a:srgbClr val="000000"/>
                </a:solidFill>
              </a:rPr>
              <a:t>East of Cape Cod Canal</a:t>
            </a:r>
            <a:endParaRPr lang="en-US" altLang="en-US" dirty="0">
              <a:solidFill>
                <a:srgbClr val="000000"/>
              </a:solidFill>
            </a:endParaRPr>
          </a:p>
        </p:txBody>
      </p:sp>
      <p:pic>
        <p:nvPicPr>
          <p:cNvPr id="31748"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19800" y="1041400"/>
            <a:ext cx="2438400" cy="320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2118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screen">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3227887" y="2058988"/>
            <a:ext cx="457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sz="2000" b="1" dirty="0">
                <a:solidFill>
                  <a:srgbClr val="000000"/>
                </a:solidFill>
              </a:rPr>
              <a:t>ORV Bait Stations</a:t>
            </a:r>
          </a:p>
        </p:txBody>
      </p:sp>
      <p:sp>
        <p:nvSpPr>
          <p:cNvPr id="4" name="Rectangle 11"/>
          <p:cNvSpPr>
            <a:spLocks noChangeArrowheads="1"/>
          </p:cNvSpPr>
          <p:nvPr/>
        </p:nvSpPr>
        <p:spPr bwMode="auto">
          <a:xfrm>
            <a:off x="4419600" y="2438400"/>
            <a:ext cx="2204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eaLnBrk="0" hangingPunct="0">
              <a:spcBef>
                <a:spcPct val="50000"/>
              </a:spcBef>
            </a:pPr>
            <a:r>
              <a:rPr lang="en-US" b="1" dirty="0">
                <a:solidFill>
                  <a:srgbClr val="000000"/>
                </a:solidFill>
              </a:rPr>
              <a:t>319 bait stations </a:t>
            </a:r>
          </a:p>
        </p:txBody>
      </p:sp>
      <p:pic>
        <p:nvPicPr>
          <p:cNvPr id="5" name="Picture 1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53000" y="5638800"/>
            <a:ext cx="403013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883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pic>
        <p:nvPicPr>
          <p:cNvPr id="4" name="Picture 1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09067" y="5638800"/>
            <a:ext cx="403013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7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200" y="410159"/>
            <a:ext cx="2921000" cy="1162050"/>
          </a:xfrm>
        </p:spPr>
        <p:txBody>
          <a:bodyPr/>
          <a:lstStyle/>
          <a:p>
            <a:pPr algn="ctr">
              <a:defRPr/>
            </a:pPr>
            <a:r>
              <a:rPr lang="en-US" sz="2400" dirty="0">
                <a:solidFill>
                  <a:schemeClr val="bg2"/>
                </a:solidFill>
              </a:rPr>
              <a:t>WS’ Role towards Wildlife Conflict Management  Includes:</a:t>
            </a:r>
          </a:p>
        </p:txBody>
      </p:sp>
      <p:sp>
        <p:nvSpPr>
          <p:cNvPr id="15364" name="Text Placeholder 4"/>
          <p:cNvSpPr>
            <a:spLocks noGrp="1"/>
          </p:cNvSpPr>
          <p:nvPr>
            <p:ph type="body" sz="half" idx="2"/>
          </p:nvPr>
        </p:nvSpPr>
        <p:spPr bwMode="auto">
          <a:xfrm>
            <a:off x="3200399" y="2514600"/>
            <a:ext cx="2895601" cy="505618"/>
          </a:xfrm>
          <a:noFill/>
          <a:ln>
            <a:miter lim="800000"/>
            <a:headEnd/>
            <a:tailEnd/>
          </a:ln>
        </p:spPr>
        <p:txBody>
          <a:bodyPr vert="horz" wrap="square" lIns="91440" tIns="45720" rIns="91440" bIns="45720" numCol="1" anchor="t" anchorCtr="0" compatLnSpc="1">
            <a:prstTxWarp prst="textNoShape">
              <a:avLst/>
            </a:prstTxWarp>
          </a:bodyPr>
          <a:lstStyle/>
          <a:p>
            <a:r>
              <a:rPr lang="en-US" sz="2400" b="1" dirty="0">
                <a:solidFill>
                  <a:schemeClr val="bg2"/>
                </a:solidFill>
                <a:latin typeface="+mj-lt"/>
              </a:rPr>
              <a:t>Protecting Agriculture</a:t>
            </a:r>
          </a:p>
        </p:txBody>
      </p:sp>
      <p:pic>
        <p:nvPicPr>
          <p:cNvPr id="15365" name="Picture 2" descr="I:\I-Drive\Photos\Photo\Methods &amp; Damage\Damage\Deer Damage\MAWS.Deer.Damage.Corn.8.13.03.a.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00400" y="2947095"/>
            <a:ext cx="2819400" cy="2920305"/>
          </a:xfrm>
          <a:prstGeom prst="rect">
            <a:avLst/>
          </a:prstGeom>
          <a:noFill/>
          <a:ln w="9525">
            <a:noFill/>
            <a:miter lim="800000"/>
            <a:headEnd/>
            <a:tailEnd/>
          </a:ln>
        </p:spPr>
      </p:pic>
      <p:pic>
        <p:nvPicPr>
          <p:cNvPr id="15367" name="Picture 4" descr="C:\Documents and Settings\rmickley.WE\My Documents\My Pictures\Photos2\Phts_frm_RMM\EUST\P1050129.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37475" y="2667000"/>
            <a:ext cx="2743200" cy="3200400"/>
          </a:xfrm>
          <a:prstGeom prst="rect">
            <a:avLst/>
          </a:prstGeom>
          <a:noFill/>
          <a:ln w="9525">
            <a:noFill/>
            <a:miter lim="800000"/>
            <a:headEnd/>
            <a:tailEnd/>
          </a:ln>
        </p:spPr>
      </p:pic>
      <p:pic>
        <p:nvPicPr>
          <p:cNvPr id="9"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black">
          <a:xfrm>
            <a:off x="228600" y="6251575"/>
            <a:ext cx="3200400" cy="530225"/>
          </a:xfrm>
          <a:prstGeom prst="rect">
            <a:avLst/>
          </a:prstGeom>
          <a:noFill/>
          <a:ln w="9525">
            <a:noFill/>
            <a:miter lim="800000"/>
            <a:headEnd/>
            <a:tailEnd/>
          </a:ln>
        </p:spPr>
      </p:pic>
      <p:pic>
        <p:nvPicPr>
          <p:cNvPr id="10"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black">
          <a:xfrm>
            <a:off x="6629400" y="6477000"/>
            <a:ext cx="2147888" cy="300037"/>
          </a:xfrm>
          <a:prstGeom prst="rect">
            <a:avLst/>
          </a:prstGeom>
          <a:noFill/>
          <a:ln w="9525">
            <a:noFill/>
            <a:miter lim="800000"/>
            <a:headEnd/>
            <a:tailEnd/>
          </a:ln>
        </p:spPr>
      </p:pic>
      <p:pic>
        <p:nvPicPr>
          <p:cNvPr id="11"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black">
          <a:xfrm>
            <a:off x="6626225" y="5943600"/>
            <a:ext cx="460375" cy="315913"/>
          </a:xfrm>
          <a:prstGeom prst="rect">
            <a:avLst/>
          </a:prstGeom>
          <a:noFill/>
          <a:ln w="9525">
            <a:noFill/>
            <a:miter lim="800000"/>
            <a:headEnd/>
            <a:tailEnd/>
          </a:ln>
        </p:spPr>
      </p:pic>
      <p:pic>
        <p:nvPicPr>
          <p:cNvPr id="15363" name="Content Placeholder 7" descr="P1040621.JPG"/>
          <p:cNvPicPr>
            <a:picLocks noGrp="1" noChangeAspect="1"/>
          </p:cNvPicPr>
          <p:nvPr>
            <p:ph idx="1"/>
          </p:nvPr>
        </p:nvPicPr>
        <p:blipFill rotWithShape="1">
          <a:blip r:embed="rId8" cstate="screen">
            <a:extLst>
              <a:ext uri="{28A0092B-C50C-407E-A947-70E740481C1C}">
                <a14:useLocalDpi xmlns:a14="http://schemas.microsoft.com/office/drawing/2010/main"/>
              </a:ext>
            </a:extLst>
          </a:blip>
          <a:srcRect/>
          <a:stretch/>
        </p:blipFill>
        <p:spPr bwMode="auto">
          <a:xfrm>
            <a:off x="5867400" y="304800"/>
            <a:ext cx="3124200" cy="2038350"/>
          </a:xfrm>
          <a:noFill/>
          <a:ln>
            <a:miter lim="800000"/>
            <a:headEnd/>
            <a:tailEnd/>
          </a:ln>
        </p:spPr>
      </p:pic>
      <p:pic>
        <p:nvPicPr>
          <p:cNvPr id="3074"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203575" y="76200"/>
            <a:ext cx="2511425"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52400" y="3844533"/>
            <a:ext cx="2844800" cy="20228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3" descr="I:\I-Drive\Photos\Photo\Methods &amp; Damage\Damage\Coyote Damage\MAWS.CO.Coyote.Damage.Watermellon.8.19.03.a.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2400" y="1572210"/>
            <a:ext cx="2843784" cy="2132838"/>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screen">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
        <p:nvSpPr>
          <p:cNvPr id="36866" name="Text Box 7"/>
          <p:cNvSpPr txBox="1">
            <a:spLocks noChangeArrowheads="1"/>
          </p:cNvSpPr>
          <p:nvPr/>
        </p:nvSpPr>
        <p:spPr bwMode="auto">
          <a:xfrm>
            <a:off x="2899907" y="133601"/>
            <a:ext cx="3344185" cy="369332"/>
          </a:xfrm>
          <a:prstGeom prst="rect">
            <a:avLst/>
          </a:prstGeom>
          <a:solidFill>
            <a:srgbClr val="FFFF00"/>
          </a:solidFill>
          <a:ln>
            <a:noFill/>
          </a:ln>
          <a:effectLst>
            <a:outerShdw dist="53882"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0" hangingPunct="0"/>
            <a:r>
              <a:rPr lang="en-US" altLang="en-US" b="1" dirty="0">
                <a:solidFill>
                  <a:srgbClr val="000000"/>
                </a:solidFill>
              </a:rPr>
              <a:t>Cape Cod ORV Zone (2017)</a:t>
            </a:r>
          </a:p>
        </p:txBody>
      </p:sp>
      <p:sp>
        <p:nvSpPr>
          <p:cNvPr id="3" name="TextBox 1"/>
          <p:cNvSpPr txBox="1">
            <a:spLocks noChangeArrowheads="1"/>
          </p:cNvSpPr>
          <p:nvPr/>
        </p:nvSpPr>
        <p:spPr bwMode="auto">
          <a:xfrm>
            <a:off x="4343400" y="2259806"/>
            <a:ext cx="4576308" cy="1077218"/>
          </a:xfrm>
          <a:prstGeom prst="rect">
            <a:avLst/>
          </a:prstGeom>
          <a:solidFill>
            <a:schemeClr val="bg1">
              <a:alpha val="84000"/>
            </a:schemeClr>
          </a:solidFill>
          <a:ln>
            <a:noFill/>
          </a:ln>
          <a:extLst/>
        </p:spPr>
        <p:txBody>
          <a:bodyPr wrap="square">
            <a:spAutoFit/>
          </a:bodyPr>
          <a:lstStyle>
            <a:lvl1pPr>
              <a:defRPr>
                <a:solidFill>
                  <a:schemeClr val="tx1"/>
                </a:solidFill>
                <a:latin typeface="Tahoma" panose="020B0604030504040204" pitchFamily="34" charset="0"/>
              </a:defRPr>
            </a:lvl1pPr>
            <a:lvl2pPr>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0" hangingPunct="0"/>
            <a:r>
              <a:rPr lang="en-US" altLang="en-US" sz="1600" b="1" dirty="0">
                <a:solidFill>
                  <a:srgbClr val="000000"/>
                </a:solidFill>
              </a:rPr>
              <a:t>Cape Cod bait distribution:</a:t>
            </a:r>
          </a:p>
          <a:p>
            <a:pPr eaLnBrk="0" hangingPunct="0"/>
            <a:r>
              <a:rPr lang="en-US" altLang="en-US" sz="1600" b="1" dirty="0">
                <a:solidFill>
                  <a:srgbClr val="000000"/>
                </a:solidFill>
              </a:rPr>
              <a:t>-19,120 FMP baits</a:t>
            </a:r>
          </a:p>
          <a:p>
            <a:pPr lvl="1" eaLnBrk="0" hangingPunct="0"/>
            <a:r>
              <a:rPr lang="en-US" altLang="en-US" sz="1600" b="1" dirty="0">
                <a:solidFill>
                  <a:srgbClr val="000000"/>
                </a:solidFill>
              </a:rPr>
              <a:t>-14,580 FMP baits in 243 bait stations </a:t>
            </a:r>
          </a:p>
          <a:p>
            <a:pPr lvl="1" eaLnBrk="0" hangingPunct="0"/>
            <a:r>
              <a:rPr lang="en-US" altLang="en-US" sz="1600" b="1" dirty="0">
                <a:solidFill>
                  <a:srgbClr val="000000"/>
                </a:solidFill>
              </a:rPr>
              <a:t>-18,000 CS baits in hand-baiting zone</a:t>
            </a:r>
          </a:p>
        </p:txBody>
      </p:sp>
      <p:sp>
        <p:nvSpPr>
          <p:cNvPr id="5" name="TextBox 1"/>
          <p:cNvSpPr txBox="1">
            <a:spLocks noChangeArrowheads="1"/>
          </p:cNvSpPr>
          <p:nvPr/>
        </p:nvSpPr>
        <p:spPr bwMode="auto">
          <a:xfrm>
            <a:off x="228600" y="5105400"/>
            <a:ext cx="3200400" cy="1569660"/>
          </a:xfrm>
          <a:prstGeom prst="rect">
            <a:avLst/>
          </a:prstGeom>
          <a:solidFill>
            <a:schemeClr val="bg1">
              <a:alpha val="82000"/>
            </a:schemeClr>
          </a:solidFill>
          <a:ln>
            <a:noFill/>
          </a:ln>
          <a:extLst/>
        </p:spPr>
        <p:txBody>
          <a:bodyPr>
            <a:spAutoFit/>
          </a:bodyPr>
          <a:lstStyle>
            <a:lvl1pPr>
              <a:defRPr>
                <a:solidFill>
                  <a:schemeClr val="tx1"/>
                </a:solidFill>
                <a:latin typeface="Tahoma" panose="020B0604030504040204" pitchFamily="34" charset="0"/>
              </a:defRPr>
            </a:lvl1pPr>
            <a:lvl2pPr>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0" hangingPunct="0"/>
            <a:r>
              <a:rPr lang="en-US" altLang="en-US" sz="1600" b="1" dirty="0">
                <a:solidFill>
                  <a:srgbClr val="000000"/>
                </a:solidFill>
              </a:rPr>
              <a:t>Mainland bait distribution:</a:t>
            </a:r>
          </a:p>
          <a:p>
            <a:pPr eaLnBrk="0" hangingPunct="0"/>
            <a:r>
              <a:rPr lang="en-US" altLang="en-US" sz="1600" b="1" dirty="0">
                <a:solidFill>
                  <a:srgbClr val="000000"/>
                </a:solidFill>
              </a:rPr>
              <a:t>-72,000 FMP baits</a:t>
            </a:r>
          </a:p>
          <a:p>
            <a:pPr lvl="1" eaLnBrk="0" hangingPunct="0"/>
            <a:r>
              <a:rPr lang="en-US" altLang="en-US" sz="1600" b="1" dirty="0">
                <a:solidFill>
                  <a:srgbClr val="000000"/>
                </a:solidFill>
              </a:rPr>
              <a:t>-69,120 FMP baits in hand-baiting zone</a:t>
            </a:r>
          </a:p>
          <a:p>
            <a:pPr lvl="1" eaLnBrk="0" hangingPunct="0"/>
            <a:r>
              <a:rPr lang="en-US" altLang="en-US" sz="1600" b="1" dirty="0">
                <a:solidFill>
                  <a:srgbClr val="000000"/>
                </a:solidFill>
              </a:rPr>
              <a:t>-2,448 FMP baits in 48 bait stations</a:t>
            </a:r>
          </a:p>
        </p:txBody>
      </p:sp>
    </p:spTree>
    <p:extLst>
      <p:ext uri="{BB962C8B-B14F-4D97-AF65-F5344CB8AC3E}">
        <p14:creationId xmlns:p14="http://schemas.microsoft.com/office/powerpoint/2010/main" val="256043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
          <p:cNvSpPr>
            <a:spLocks noChangeArrowheads="1"/>
          </p:cNvSpPr>
          <p:nvPr/>
        </p:nvSpPr>
        <p:spPr bwMode="auto">
          <a:xfrm>
            <a:off x="152400" y="2895600"/>
            <a:ext cx="2514600" cy="2695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endParaRPr lang="en-US" altLang="en-US">
              <a:solidFill>
                <a:srgbClr val="000000"/>
              </a:solidFill>
            </a:endParaRPr>
          </a:p>
        </p:txBody>
      </p:sp>
      <p:sp>
        <p:nvSpPr>
          <p:cNvPr id="663555" name="Text Box 3"/>
          <p:cNvSpPr txBox="1">
            <a:spLocks noChangeArrowheads="1"/>
          </p:cNvSpPr>
          <p:nvPr/>
        </p:nvSpPr>
        <p:spPr bwMode="auto">
          <a:xfrm>
            <a:off x="152400" y="823913"/>
            <a:ext cx="5410200" cy="4662487"/>
          </a:xfrm>
          <a:prstGeom prst="rect">
            <a:avLst/>
          </a:prstGeom>
          <a:solidFill>
            <a:srgbClr val="C0C0C0"/>
          </a:solidFill>
          <a:ln w="9525">
            <a:noFill/>
            <a:miter lim="800000"/>
            <a:headEnd/>
            <a:tailEnd/>
          </a:ln>
          <a:effectLst>
            <a:outerShdw blurRad="50800" dist="53340" dir="2700000" algn="ctr" rotWithShape="0">
              <a:schemeClr val="tx1"/>
            </a:outerShdw>
          </a:effectLst>
        </p:spPr>
        <p:txBody>
          <a:bodyPr>
            <a:spAutoFit/>
          </a:bodyPr>
          <a:lstStyle/>
          <a:p>
            <a:pPr eaLnBrk="0" hangingPunct="0">
              <a:spcBef>
                <a:spcPct val="50000"/>
              </a:spcBef>
              <a:buFontTx/>
              <a:buChar char="•"/>
              <a:defRPr/>
            </a:pPr>
            <a:r>
              <a:rPr lang="en-US" b="1" dirty="0">
                <a:solidFill>
                  <a:srgbClr val="000000"/>
                </a:solidFill>
                <a:latin typeface="Tahoma" charset="0"/>
              </a:rPr>
              <a:t> </a:t>
            </a:r>
            <a:r>
              <a:rPr lang="en-US" b="1" u="sng" dirty="0">
                <a:solidFill>
                  <a:srgbClr val="000000"/>
                </a:solidFill>
                <a:latin typeface="Tahoma" charset="0"/>
              </a:rPr>
              <a:t>NON-EXPOSURE</a:t>
            </a:r>
            <a:r>
              <a:rPr lang="en-US" b="1" dirty="0">
                <a:solidFill>
                  <a:srgbClr val="000000"/>
                </a:solidFill>
                <a:latin typeface="Tahoma" charset="0"/>
              </a:rPr>
              <a:t> specimens wanted from </a:t>
            </a:r>
            <a:r>
              <a:rPr lang="en-US" b="1" u="sng" dirty="0">
                <a:solidFill>
                  <a:srgbClr val="000000"/>
                </a:solidFill>
                <a:latin typeface="Tahoma" charset="0"/>
              </a:rPr>
              <a:t>all</a:t>
            </a:r>
            <a:r>
              <a:rPr lang="en-US" b="1" dirty="0">
                <a:solidFill>
                  <a:srgbClr val="000000"/>
                </a:solidFill>
                <a:latin typeface="Tahoma" charset="0"/>
              </a:rPr>
              <a:t> Cape Cod towns and Wareham, Plymouth, Carver, Middleboro, Rochester, Marion, &amp; Kingston</a:t>
            </a:r>
          </a:p>
          <a:p>
            <a:pPr eaLnBrk="0" hangingPunct="0">
              <a:spcBef>
                <a:spcPct val="50000"/>
              </a:spcBef>
              <a:buFontTx/>
              <a:buChar char="•"/>
              <a:defRPr/>
            </a:pPr>
            <a:r>
              <a:rPr lang="en-US" b="1" dirty="0">
                <a:solidFill>
                  <a:srgbClr val="000000"/>
                </a:solidFill>
                <a:latin typeface="Tahoma" charset="0"/>
              </a:rPr>
              <a:t>Raccoons, skunks, foxes, coyotes, fishers, river otters, woodchucks, and sick-acting opossums</a:t>
            </a:r>
          </a:p>
          <a:p>
            <a:pPr eaLnBrk="0" hangingPunct="0">
              <a:spcBef>
                <a:spcPct val="50000"/>
              </a:spcBef>
              <a:buFontTx/>
              <a:buChar char="•"/>
              <a:defRPr/>
            </a:pPr>
            <a:r>
              <a:rPr lang="en-US" b="1" dirty="0" err="1">
                <a:solidFill>
                  <a:srgbClr val="000000"/>
                </a:solidFill>
                <a:latin typeface="Tahoma" charset="0"/>
              </a:rPr>
              <a:t>Roadkills</a:t>
            </a:r>
            <a:r>
              <a:rPr lang="en-US" b="1" dirty="0">
                <a:solidFill>
                  <a:srgbClr val="000000"/>
                </a:solidFill>
                <a:latin typeface="Tahoma" charset="0"/>
              </a:rPr>
              <a:t>, animals deceased in yards, euthanized animals, etc.</a:t>
            </a:r>
          </a:p>
          <a:p>
            <a:pPr eaLnBrk="0" hangingPunct="0">
              <a:spcBef>
                <a:spcPct val="50000"/>
              </a:spcBef>
              <a:buFontTx/>
              <a:buChar char="•"/>
              <a:defRPr/>
            </a:pPr>
            <a:r>
              <a:rPr lang="en-US" b="1" dirty="0">
                <a:solidFill>
                  <a:srgbClr val="000000"/>
                </a:solidFill>
                <a:latin typeface="Tahoma" charset="0"/>
              </a:rPr>
              <a:t>Please call (413) 537-9394</a:t>
            </a:r>
          </a:p>
          <a:p>
            <a:pPr eaLnBrk="0" hangingPunct="0">
              <a:spcBef>
                <a:spcPct val="50000"/>
              </a:spcBef>
              <a:buFontTx/>
              <a:buChar char="•"/>
              <a:defRPr/>
            </a:pPr>
            <a:r>
              <a:rPr lang="en-US" b="1" dirty="0">
                <a:solidFill>
                  <a:srgbClr val="000000"/>
                </a:solidFill>
                <a:latin typeface="Tahoma" charset="0"/>
              </a:rPr>
              <a:t>If you are unable obtain the animal, let us know and we can arrange pick-up</a:t>
            </a:r>
          </a:p>
          <a:p>
            <a:pPr eaLnBrk="0" hangingPunct="0">
              <a:spcBef>
                <a:spcPct val="50000"/>
              </a:spcBef>
              <a:buFontTx/>
              <a:buChar char="•"/>
              <a:defRPr/>
            </a:pPr>
            <a:r>
              <a:rPr lang="en-US" b="1" dirty="0">
                <a:solidFill>
                  <a:srgbClr val="000000"/>
                </a:solidFill>
                <a:latin typeface="Tahoma" charset="0"/>
              </a:rPr>
              <a:t>Please bag and tag animal – provide date, address, and species on the tag</a:t>
            </a:r>
          </a:p>
        </p:txBody>
      </p:sp>
      <p:pic>
        <p:nvPicPr>
          <p:cNvPr id="6963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29400" y="6361113"/>
            <a:ext cx="21478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26225" y="594360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Rectangle 1"/>
          <p:cNvSpPr>
            <a:spLocks noChangeArrowheads="1"/>
          </p:cNvSpPr>
          <p:nvPr/>
        </p:nvSpPr>
        <p:spPr bwMode="auto">
          <a:xfrm>
            <a:off x="0" y="714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r>
              <a:rPr lang="en-US" altLang="en-US" sz="2400" b="1">
                <a:solidFill>
                  <a:srgbClr val="000000"/>
                </a:solidFill>
              </a:rPr>
              <a:t>Cape Cod Enhanced Rabies Surveillance</a:t>
            </a:r>
          </a:p>
        </p:txBody>
      </p:sp>
      <p:pic>
        <p:nvPicPr>
          <p:cNvPr id="347138" name="Picture 2" descr="F:\RABIES\Surveillance Photos\DSCN053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15000" y="1006475"/>
            <a:ext cx="3244850" cy="4327525"/>
          </a:xfrm>
          <a:prstGeom prst="rect">
            <a:avLst/>
          </a:prstGeom>
          <a:noFill/>
          <a:effectLst>
            <a:outerShdw blurRad="50800" dist="38100" dir="27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26049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
          <p:cNvSpPr>
            <a:spLocks noChangeArrowheads="1"/>
          </p:cNvSpPr>
          <p:nvPr/>
        </p:nvSpPr>
        <p:spPr bwMode="auto">
          <a:xfrm>
            <a:off x="152400" y="2895600"/>
            <a:ext cx="2514600" cy="2695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endParaRPr lang="en-US" altLang="en-US">
              <a:solidFill>
                <a:srgbClr val="000000"/>
              </a:solidFill>
            </a:endParaRPr>
          </a:p>
        </p:txBody>
      </p:sp>
      <p:pic>
        <p:nvPicPr>
          <p:cNvPr id="71683"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29400" y="6361113"/>
            <a:ext cx="21478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26225" y="594360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Rectangle 1"/>
          <p:cNvSpPr>
            <a:spLocks noChangeArrowheads="1"/>
          </p:cNvSpPr>
          <p:nvPr/>
        </p:nvSpPr>
        <p:spPr bwMode="auto">
          <a:xfrm>
            <a:off x="0" y="714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r>
              <a:rPr lang="en-US" altLang="en-US" sz="2400" b="1">
                <a:solidFill>
                  <a:srgbClr val="000000"/>
                </a:solidFill>
              </a:rPr>
              <a:t>Cape Cod Enhanced Rabies Surveillance</a:t>
            </a:r>
          </a:p>
        </p:txBody>
      </p:sp>
      <p:pic>
        <p:nvPicPr>
          <p:cNvPr id="347138"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048000" y="2909888"/>
            <a:ext cx="5834063" cy="2500312"/>
          </a:xfrm>
          <a:prstGeom prst="rect">
            <a:avLst/>
          </a:prstGeom>
          <a:noFill/>
          <a:effectLst>
            <a:outerShdw blurRad="50800" dist="38100"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28600" y="838200"/>
            <a:ext cx="5029200" cy="2438400"/>
          </a:xfrm>
          <a:prstGeom prst="rect">
            <a:avLst/>
          </a:prstGeom>
          <a:noFill/>
          <a:effectLst>
            <a:outerShdw blurRad="50800" dist="38100" dir="27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549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347138"/>
                                        </p:tgtEl>
                                      </p:cBhvr>
                                      <p:by x="150000" y="150000"/>
                                    </p:animScale>
                                  </p:childTnLst>
                                </p:cTn>
                              </p:par>
                              <p:par>
                                <p:cTn id="7" presetID="10" presetClass="exit" presetSubtype="0" fill="hold" nodeType="withEffect">
                                  <p:stCondLst>
                                    <p:cond delay="0"/>
                                  </p:stCondLst>
                                  <p:childTnLst>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par>
                                <p:cTn id="10" presetID="42" presetClass="path" presetSubtype="0" accel="50000" decel="50000" fill="hold" nodeType="withEffect">
                                  <p:stCondLst>
                                    <p:cond delay="0"/>
                                  </p:stCondLst>
                                  <p:childTnLst>
                                    <p:animMotion origin="layout" path="M 3.05556E-6 -1.48148E-6 L -0.15226 -0.15092 " pathEditMode="relative" rAng="0" ptsTypes="AA">
                                      <p:cBhvr>
                                        <p:cTn id="11" dur="2000" fill="hold"/>
                                        <p:tgtEl>
                                          <p:spTgt spid="347138"/>
                                        </p:tgtEl>
                                        <p:attrNameLst>
                                          <p:attrName>ppt_x</p:attrName>
                                          <p:attrName>ppt_y</p:attrName>
                                        </p:attrNameLst>
                                      </p:cBhvr>
                                      <p:rCtr x="-7622" y="-75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
          <p:cNvSpPr>
            <a:spLocks noChangeArrowheads="1"/>
          </p:cNvSpPr>
          <p:nvPr/>
        </p:nvSpPr>
        <p:spPr bwMode="auto">
          <a:xfrm>
            <a:off x="152400" y="2895600"/>
            <a:ext cx="2514600" cy="2695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endParaRPr lang="en-US" altLang="en-US">
              <a:solidFill>
                <a:srgbClr val="000000"/>
              </a:solidFill>
            </a:endParaRPr>
          </a:p>
        </p:txBody>
      </p:sp>
      <p:pic>
        <p:nvPicPr>
          <p:cNvPr id="73731"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29400" y="6361113"/>
            <a:ext cx="21478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26225" y="594360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Rectangle 1"/>
          <p:cNvSpPr>
            <a:spLocks noChangeArrowheads="1"/>
          </p:cNvSpPr>
          <p:nvPr/>
        </p:nvSpPr>
        <p:spPr bwMode="auto">
          <a:xfrm>
            <a:off x="0" y="714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r>
              <a:rPr lang="en-US" altLang="en-US" sz="2400" b="1">
                <a:solidFill>
                  <a:srgbClr val="000000"/>
                </a:solidFill>
              </a:rPr>
              <a:t>Cape Cod Enhanced Rabies Surveillance</a:t>
            </a:r>
          </a:p>
        </p:txBody>
      </p:sp>
      <p:pic>
        <p:nvPicPr>
          <p:cNvPr id="10"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1600" y="1219200"/>
            <a:ext cx="8890000" cy="3810000"/>
          </a:xfrm>
          <a:prstGeom prst="rect">
            <a:avLst/>
          </a:prstGeom>
          <a:noFill/>
          <a:effectLst>
            <a:outerShdw blurRad="50800" dist="38100"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extBox 1"/>
          <p:cNvSpPr txBox="1">
            <a:spLocks noChangeArrowheads="1"/>
          </p:cNvSpPr>
          <p:nvPr/>
        </p:nvSpPr>
        <p:spPr bwMode="auto">
          <a:xfrm>
            <a:off x="5181600" y="1916113"/>
            <a:ext cx="31694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0" hangingPunct="0"/>
            <a:r>
              <a:rPr lang="en-US" altLang="en-US" sz="2000" b="1" dirty="0">
                <a:solidFill>
                  <a:srgbClr val="000000"/>
                </a:solidFill>
                <a:latin typeface="Bradley Hand ITC" panose="03070402050302030203" pitchFamily="66" charset="0"/>
              </a:rPr>
              <a:t>Raccoon – October 20, 2017</a:t>
            </a:r>
          </a:p>
        </p:txBody>
      </p:sp>
      <p:sp>
        <p:nvSpPr>
          <p:cNvPr id="11" name="TextBox 10"/>
          <p:cNvSpPr txBox="1">
            <a:spLocks noChangeArrowheads="1"/>
          </p:cNvSpPr>
          <p:nvPr/>
        </p:nvSpPr>
        <p:spPr bwMode="auto">
          <a:xfrm>
            <a:off x="2823895" y="2468563"/>
            <a:ext cx="42627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0" hangingPunct="0"/>
            <a:r>
              <a:rPr lang="en-US" altLang="en-US" sz="2000" b="1" dirty="0">
                <a:solidFill>
                  <a:srgbClr val="000000"/>
                </a:solidFill>
                <a:latin typeface="Bradley Hand ITC" panose="03070402050302030203" pitchFamily="66" charset="0"/>
              </a:rPr>
              <a:t>Barnstable County Complex – Old Jail</a:t>
            </a:r>
          </a:p>
        </p:txBody>
      </p:sp>
      <p:sp>
        <p:nvSpPr>
          <p:cNvPr id="12" name="TextBox 11"/>
          <p:cNvSpPr txBox="1">
            <a:spLocks noChangeArrowheads="1"/>
          </p:cNvSpPr>
          <p:nvPr/>
        </p:nvSpPr>
        <p:spPr bwMode="auto">
          <a:xfrm>
            <a:off x="4108450" y="2749550"/>
            <a:ext cx="38972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0" hangingPunct="0"/>
            <a:r>
              <a:rPr lang="en-US" altLang="en-US" sz="2000" b="1" dirty="0">
                <a:solidFill>
                  <a:srgbClr val="000000"/>
                </a:solidFill>
                <a:latin typeface="Bradley Hand ITC" panose="03070402050302030203" pitchFamily="66" charset="0"/>
              </a:rPr>
              <a:t>Brian Bjorklund – 413-537-9394</a:t>
            </a:r>
          </a:p>
        </p:txBody>
      </p:sp>
      <p:sp>
        <p:nvSpPr>
          <p:cNvPr id="14" name="TextBox 13"/>
          <p:cNvSpPr txBox="1">
            <a:spLocks noChangeArrowheads="1"/>
          </p:cNvSpPr>
          <p:nvPr/>
        </p:nvSpPr>
        <p:spPr bwMode="auto">
          <a:xfrm>
            <a:off x="2667000" y="3211513"/>
            <a:ext cx="885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0" hangingPunct="0"/>
            <a:r>
              <a:rPr lang="en-US" altLang="en-US" sz="3600" b="1">
                <a:solidFill>
                  <a:srgbClr val="000000"/>
                </a:solidFill>
                <a:latin typeface="Wingdings 2" panose="05020102010507070707" pitchFamily="18" charset="2"/>
              </a:rPr>
              <a:t>P</a:t>
            </a:r>
            <a:endParaRPr lang="en-US" altLang="en-US" sz="2000" b="1">
              <a:solidFill>
                <a:srgbClr val="000000"/>
              </a:solidFill>
              <a:latin typeface="Wingdings 2" panose="05020102010507070707" pitchFamily="18" charset="2"/>
            </a:endParaRPr>
          </a:p>
        </p:txBody>
      </p:sp>
    </p:spTree>
    <p:extLst>
      <p:ext uri="{BB962C8B-B14F-4D97-AF65-F5344CB8AC3E}">
        <p14:creationId xmlns:p14="http://schemas.microsoft.com/office/powerpoint/2010/main" val="3685741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30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30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497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29400" y="6361113"/>
            <a:ext cx="21478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1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26225" y="594360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Rectangle 11"/>
          <p:cNvSpPr>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r>
              <a:rPr lang="en-US" altLang="en-US" b="1">
                <a:solidFill>
                  <a:srgbClr val="000000"/>
                </a:solidFill>
              </a:rPr>
              <a:t>Enhanced Rabies Surveillance</a:t>
            </a:r>
          </a:p>
          <a:p>
            <a:pPr algn="ctr" eaLnBrk="0" hangingPunct="0"/>
            <a:r>
              <a:rPr lang="en-US" altLang="en-US" b="1">
                <a:solidFill>
                  <a:srgbClr val="000000"/>
                </a:solidFill>
              </a:rPr>
              <a:t>2012-present</a:t>
            </a:r>
          </a:p>
        </p:txBody>
      </p:sp>
      <p:pic>
        <p:nvPicPr>
          <p:cNvPr id="82950"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90600" y="609600"/>
            <a:ext cx="7162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063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3"/>
          <p:cNvSpPr>
            <a:spLocks noChangeArrowheads="1"/>
          </p:cNvSpPr>
          <p:nvPr/>
        </p:nvSpPr>
        <p:spPr bwMode="auto">
          <a:xfrm>
            <a:off x="152400" y="2895600"/>
            <a:ext cx="4564063" cy="2695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eaLnBrk="0" hangingPunct="0"/>
            <a:endParaRPr lang="en-US" altLang="en-US">
              <a:solidFill>
                <a:srgbClr val="000000"/>
              </a:solidFill>
            </a:endParaRPr>
          </a:p>
        </p:txBody>
      </p:sp>
      <p:sp>
        <p:nvSpPr>
          <p:cNvPr id="35843" name="Rectangle 9"/>
          <p:cNvSpPr>
            <a:spLocks noChangeArrowheads="1"/>
          </p:cNvSpPr>
          <p:nvPr/>
        </p:nvSpPr>
        <p:spPr bwMode="auto">
          <a:xfrm>
            <a:off x="0" y="87313"/>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altLang="en-US" sz="2400" b="1">
                <a:solidFill>
                  <a:srgbClr val="000000"/>
                </a:solidFill>
              </a:rPr>
              <a:t>Outreach</a:t>
            </a:r>
          </a:p>
        </p:txBody>
      </p:sp>
      <p:pic>
        <p:nvPicPr>
          <p:cNvPr id="29702" name="Picture 1"/>
          <p:cNvPicPr>
            <a:picLocks noChangeAspect="1"/>
          </p:cNvPicPr>
          <p:nvPr/>
        </p:nvPicPr>
        <p:blipFill>
          <a:blip r:embed="rId3"/>
          <a:srcRect/>
          <a:stretch>
            <a:fillRect/>
          </a:stretch>
        </p:blipFill>
        <p:spPr bwMode="auto">
          <a:xfrm rot="764753">
            <a:off x="5962650" y="138113"/>
            <a:ext cx="3200400" cy="1570037"/>
          </a:xfrm>
          <a:prstGeom prst="rect">
            <a:avLst/>
          </a:prstGeom>
          <a:noFill/>
          <a:ln>
            <a:noFill/>
          </a:ln>
          <a:effectLst>
            <a:outerShdw blurRad="50800" dist="53340"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p:cNvPicPr>
            <a:picLocks noChangeAspect="1" noChangeArrowheads="1"/>
          </p:cNvPicPr>
          <p:nvPr/>
        </p:nvPicPr>
        <p:blipFill>
          <a:blip r:embed="rId4"/>
          <a:srcRect/>
          <a:stretch>
            <a:fillRect/>
          </a:stretch>
        </p:blipFill>
        <p:spPr bwMode="auto">
          <a:xfrm rot="20755202">
            <a:off x="128588" y="3644900"/>
            <a:ext cx="4200525" cy="1579563"/>
          </a:xfrm>
          <a:prstGeom prst="rect">
            <a:avLst/>
          </a:prstGeom>
          <a:noFill/>
          <a:ln w="9525">
            <a:noFill/>
            <a:miter lim="800000"/>
            <a:headEnd/>
            <a:tailEnd/>
          </a:ln>
          <a:effectLst>
            <a:outerShdw blurRad="50800" dist="53340" dir="2700000" algn="ctr" rotWithShape="0">
              <a:schemeClr val="tx1"/>
            </a:outerShdw>
          </a:effectLst>
        </p:spPr>
      </p:pic>
      <p:pic>
        <p:nvPicPr>
          <p:cNvPr id="103427" name="Picture 3"/>
          <p:cNvPicPr>
            <a:picLocks noChangeAspect="1" noChangeArrowheads="1"/>
          </p:cNvPicPr>
          <p:nvPr/>
        </p:nvPicPr>
        <p:blipFill rotWithShape="1">
          <a:blip r:embed="rId5"/>
          <a:srcRect/>
          <a:stretch/>
        </p:blipFill>
        <p:spPr bwMode="auto">
          <a:xfrm>
            <a:off x="2955925" y="4529138"/>
            <a:ext cx="2401888" cy="3013075"/>
          </a:xfrm>
          <a:prstGeom prst="rect">
            <a:avLst/>
          </a:prstGeom>
          <a:noFill/>
          <a:ln>
            <a:noFill/>
          </a:ln>
          <a:effectLst>
            <a:outerShdw blurRad="50800" dist="5334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103428" name="Picture 4"/>
          <p:cNvPicPr>
            <a:picLocks noChangeAspect="1" noChangeArrowheads="1"/>
          </p:cNvPicPr>
          <p:nvPr/>
        </p:nvPicPr>
        <p:blipFill rotWithShape="1">
          <a:blip r:embed="rId6"/>
          <a:srcRect/>
          <a:stretch/>
        </p:blipFill>
        <p:spPr bwMode="auto">
          <a:xfrm>
            <a:off x="146050" y="206375"/>
            <a:ext cx="3033713" cy="3446463"/>
          </a:xfrm>
          <a:prstGeom prst="rect">
            <a:avLst/>
          </a:prstGeom>
          <a:noFill/>
          <a:ln>
            <a:noFill/>
          </a:ln>
          <a:effectLst>
            <a:outerShdw blurRad="50800" dist="5334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10" name="Picture 10"/>
          <p:cNvPicPr>
            <a:picLocks noChangeAspect="1" noChangeArrowheads="1"/>
          </p:cNvPicPr>
          <p:nvPr/>
        </p:nvPicPr>
        <p:blipFill rotWithShape="1">
          <a:blip r:embed="rId7"/>
          <a:srcRect/>
          <a:stretch/>
        </p:blipFill>
        <p:spPr bwMode="auto">
          <a:xfrm rot="271827">
            <a:off x="4397375" y="2903538"/>
            <a:ext cx="1920875" cy="2076450"/>
          </a:xfrm>
          <a:prstGeom prst="rect">
            <a:avLst/>
          </a:prstGeom>
          <a:noFill/>
          <a:ln>
            <a:noFill/>
          </a:ln>
          <a:effectLst>
            <a:outerShdw blurRad="50800" dist="5334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6" name="Picture 2"/>
          <p:cNvPicPr>
            <a:picLocks noChangeAspect="1" noChangeArrowheads="1"/>
          </p:cNvPicPr>
          <p:nvPr/>
        </p:nvPicPr>
        <p:blipFill rotWithShape="1">
          <a:blip r:embed="rId8"/>
          <a:srcRect/>
          <a:stretch/>
        </p:blipFill>
        <p:spPr bwMode="auto">
          <a:xfrm>
            <a:off x="5888038" y="4799013"/>
            <a:ext cx="2914650" cy="2058987"/>
          </a:xfrm>
          <a:prstGeom prst="rect">
            <a:avLst/>
          </a:prstGeom>
          <a:noFill/>
          <a:ln>
            <a:noFill/>
          </a:ln>
          <a:effectLst>
            <a:outerShdw blurRad="50800" dist="5334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103430" name="Picture 6"/>
          <p:cNvPicPr>
            <a:picLocks noChangeAspect="1" noChangeArrowheads="1"/>
          </p:cNvPicPr>
          <p:nvPr/>
        </p:nvPicPr>
        <p:blipFill rotWithShape="1">
          <a:blip r:embed="rId9"/>
          <a:srcRect/>
          <a:stretch/>
        </p:blipFill>
        <p:spPr bwMode="auto">
          <a:xfrm rot="318379">
            <a:off x="6667500" y="1784350"/>
            <a:ext cx="2381250" cy="3106738"/>
          </a:xfrm>
          <a:prstGeom prst="rect">
            <a:avLst/>
          </a:prstGeom>
          <a:noFill/>
          <a:ln w="9525" cap="flat" cmpd="sng" algn="ctr">
            <a:solidFill>
              <a:schemeClr val="tx1"/>
            </a:solidFill>
            <a:prstDash val="solid"/>
            <a:miter lim="800000"/>
            <a:headEnd/>
            <a:tailEnd/>
          </a:ln>
          <a:effectLst>
            <a:outerShdw blurRad="50800" dist="53340" dir="2700000" algn="ctr" rotWithShape="0">
              <a:schemeClr val="tx1"/>
            </a:outerShdw>
          </a:effectLst>
          <a:extLst>
            <a:ext uri="{909E8E84-426E-40DD-AFC4-6F175D3DCCD1}">
              <a14:hiddenFill xmlns:a14="http://schemas.microsoft.com/office/drawing/2010/main">
                <a:solidFill>
                  <a:schemeClr val="accent1"/>
                </a:solidFill>
              </a14:hiddenFill>
            </a:ext>
          </a:extLst>
        </p:spPr>
      </p:pic>
      <p:pic>
        <p:nvPicPr>
          <p:cNvPr id="103431" name="Picture 7"/>
          <p:cNvPicPr>
            <a:picLocks noChangeAspect="1" noChangeArrowheads="1"/>
          </p:cNvPicPr>
          <p:nvPr/>
        </p:nvPicPr>
        <p:blipFill rotWithShape="1">
          <a:blip r:embed="rId10"/>
          <a:srcRect/>
          <a:stretch/>
        </p:blipFill>
        <p:spPr bwMode="auto">
          <a:xfrm rot="21024077">
            <a:off x="684213" y="5605463"/>
            <a:ext cx="2012950" cy="862012"/>
          </a:xfrm>
          <a:prstGeom prst="rect">
            <a:avLst/>
          </a:prstGeom>
          <a:noFill/>
          <a:ln>
            <a:noFill/>
          </a:ln>
          <a:effectLst>
            <a:outerShdw blurRad="50800" dist="5334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35852" name="Picture 13"/>
          <p:cNvPicPr>
            <a:picLocks noChangeAspect="1" noChangeArrowheads="1"/>
          </p:cNvPicPr>
          <p:nvPr/>
        </p:nvPicPr>
        <p:blipFill>
          <a:blip r:embed="rId11"/>
          <a:srcRect/>
          <a:stretch>
            <a:fillRect/>
          </a:stretch>
        </p:blipFill>
        <p:spPr bwMode="auto">
          <a:xfrm rot="-972821">
            <a:off x="3124200" y="863600"/>
            <a:ext cx="3016250" cy="2273300"/>
          </a:xfrm>
          <a:prstGeom prst="rect">
            <a:avLst/>
          </a:prstGeom>
          <a:noFill/>
          <a:ln>
            <a:noFill/>
          </a:ln>
          <a:effectLst>
            <a:outerShdw blurRad="50800" dist="5334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915471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29400" y="6361113"/>
            <a:ext cx="21478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1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26225" y="594360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3803" name="Text Box 11"/>
          <p:cNvSpPr txBox="1">
            <a:spLocks noChangeArrowheads="1"/>
          </p:cNvSpPr>
          <p:nvPr/>
        </p:nvSpPr>
        <p:spPr bwMode="auto">
          <a:xfrm>
            <a:off x="152400" y="1447800"/>
            <a:ext cx="8870950" cy="2862263"/>
          </a:xfrm>
          <a:prstGeom prst="rect">
            <a:avLst/>
          </a:prstGeom>
          <a:solidFill>
            <a:srgbClr val="C0C0C0"/>
          </a:solidFill>
          <a:ln w="9525">
            <a:noFill/>
            <a:miter lim="800000"/>
            <a:headEnd/>
            <a:tailEnd/>
          </a:ln>
          <a:effectLst>
            <a:outerShdw blurRad="50800" dist="38100" dir="2700000" algn="ctr" rotWithShape="0">
              <a:schemeClr val="tx1"/>
            </a:outerShdw>
          </a:effectLst>
        </p:spPr>
        <p:txBody>
          <a:bodyPr>
            <a:spAutoFit/>
          </a:bodyPr>
          <a:lstStyle/>
          <a:p>
            <a:pPr eaLnBrk="0" hangingPunct="0">
              <a:buFontTx/>
              <a:buChar char="•"/>
              <a:defRPr/>
            </a:pPr>
            <a:r>
              <a:rPr lang="en-US" b="1" dirty="0">
                <a:solidFill>
                  <a:srgbClr val="000000"/>
                </a:solidFill>
                <a:latin typeface="Tahoma" charset="0"/>
              </a:rPr>
              <a:t>Informational material sent to cooperators</a:t>
            </a:r>
          </a:p>
          <a:p>
            <a:pPr lvl="1" eaLnBrk="0" hangingPunct="0">
              <a:buFontTx/>
              <a:buChar char="•"/>
              <a:defRPr/>
            </a:pPr>
            <a:r>
              <a:rPr lang="en-US" b="1" dirty="0">
                <a:solidFill>
                  <a:srgbClr val="000000"/>
                </a:solidFill>
                <a:latin typeface="Tahoma" charset="0"/>
              </a:rPr>
              <a:t>FAQs</a:t>
            </a:r>
          </a:p>
          <a:p>
            <a:pPr lvl="1" eaLnBrk="0" hangingPunct="0">
              <a:buFontTx/>
              <a:buChar char="•"/>
              <a:defRPr/>
            </a:pPr>
            <a:r>
              <a:rPr lang="en-US" b="1" dirty="0">
                <a:solidFill>
                  <a:srgbClr val="000000"/>
                </a:solidFill>
                <a:latin typeface="Tahoma" charset="0"/>
              </a:rPr>
              <a:t>ORV Poster</a:t>
            </a:r>
          </a:p>
          <a:p>
            <a:pPr lvl="1" eaLnBrk="0" hangingPunct="0">
              <a:buFontTx/>
              <a:buChar char="•"/>
              <a:defRPr/>
            </a:pPr>
            <a:r>
              <a:rPr lang="en-US" b="1" dirty="0">
                <a:solidFill>
                  <a:srgbClr val="000000"/>
                </a:solidFill>
                <a:latin typeface="Tahoma" charset="0"/>
              </a:rPr>
              <a:t>Maps for each baiting zone</a:t>
            </a:r>
          </a:p>
          <a:p>
            <a:pPr lvl="1" eaLnBrk="0" hangingPunct="0">
              <a:buFontTx/>
              <a:buChar char="•"/>
              <a:defRPr/>
            </a:pPr>
            <a:r>
              <a:rPr lang="en-US" b="1" dirty="0">
                <a:solidFill>
                  <a:srgbClr val="000000"/>
                </a:solidFill>
                <a:latin typeface="Tahoma" charset="0"/>
              </a:rPr>
              <a:t>Slide for TV Stations</a:t>
            </a:r>
          </a:p>
          <a:p>
            <a:pPr eaLnBrk="0" hangingPunct="0">
              <a:buFontTx/>
              <a:buChar char="•"/>
              <a:defRPr/>
            </a:pPr>
            <a:endParaRPr lang="en-US" b="1" dirty="0">
              <a:solidFill>
                <a:srgbClr val="000000"/>
              </a:solidFill>
              <a:latin typeface="Tahoma" charset="0"/>
            </a:endParaRPr>
          </a:p>
          <a:p>
            <a:pPr eaLnBrk="0" hangingPunct="0">
              <a:buFontTx/>
              <a:buChar char="•"/>
              <a:defRPr/>
            </a:pPr>
            <a:r>
              <a:rPr lang="en-US" b="1" dirty="0">
                <a:solidFill>
                  <a:srgbClr val="000000"/>
                </a:solidFill>
                <a:latin typeface="Tahoma" charset="0"/>
              </a:rPr>
              <a:t>Media event held prior to each baiting event</a:t>
            </a:r>
          </a:p>
          <a:p>
            <a:pPr lvl="1" eaLnBrk="0" hangingPunct="0">
              <a:buFontTx/>
              <a:buChar char="•"/>
              <a:defRPr/>
            </a:pPr>
            <a:r>
              <a:rPr lang="en-US" b="1" dirty="0">
                <a:solidFill>
                  <a:srgbClr val="000000"/>
                </a:solidFill>
                <a:latin typeface="Tahoma" charset="0"/>
              </a:rPr>
              <a:t>Newspapers, radio, etc…</a:t>
            </a:r>
          </a:p>
          <a:p>
            <a:pPr eaLnBrk="0" hangingPunct="0">
              <a:defRPr/>
            </a:pPr>
            <a:endParaRPr lang="en-US" b="1" dirty="0">
              <a:solidFill>
                <a:srgbClr val="000000"/>
              </a:solidFill>
              <a:latin typeface="Tahoma" charset="0"/>
            </a:endParaRPr>
          </a:p>
          <a:p>
            <a:pPr eaLnBrk="0" hangingPunct="0">
              <a:buFontTx/>
              <a:buChar char="•"/>
              <a:defRPr/>
            </a:pPr>
            <a:r>
              <a:rPr lang="en-US" b="1" dirty="0">
                <a:solidFill>
                  <a:srgbClr val="000000"/>
                </a:solidFill>
                <a:latin typeface="Tahoma" charset="0"/>
              </a:rPr>
              <a:t>CCRTF Press Release</a:t>
            </a:r>
          </a:p>
        </p:txBody>
      </p:sp>
      <p:sp>
        <p:nvSpPr>
          <p:cNvPr id="93189" name="Rectangle 9"/>
          <p:cNvSpPr>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r>
              <a:rPr lang="en-US" altLang="en-US" sz="2800" b="1" dirty="0">
                <a:solidFill>
                  <a:srgbClr val="000000"/>
                </a:solidFill>
              </a:rPr>
              <a:t>Outreach</a:t>
            </a:r>
          </a:p>
        </p:txBody>
      </p:sp>
      <p:pic>
        <p:nvPicPr>
          <p:cNvPr id="93190"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764753">
            <a:off x="5878513" y="1666875"/>
            <a:ext cx="3200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2"/>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1206303">
            <a:off x="4456113" y="2046288"/>
            <a:ext cx="998537"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p:cNvPicPr>
            <a:picLocks noChangeAspect="1" noChangeArrowheads="1"/>
          </p:cNvPicPr>
          <p:nvPr/>
        </p:nvPicPr>
        <p:blipFill>
          <a:blip r:embed="rId7"/>
          <a:srcRect/>
          <a:stretch>
            <a:fillRect/>
          </a:stretch>
        </p:blipFill>
        <p:spPr bwMode="auto">
          <a:xfrm rot="20755202">
            <a:off x="1506538" y="4514850"/>
            <a:ext cx="4200525" cy="1579563"/>
          </a:xfrm>
          <a:prstGeom prst="rect">
            <a:avLst/>
          </a:prstGeom>
          <a:noFill/>
          <a:ln w="9525">
            <a:noFill/>
            <a:miter lim="800000"/>
            <a:headEnd/>
            <a:tailEnd/>
          </a:ln>
          <a:effectLst>
            <a:outerShdw blurRad="50800" dist="38100" dir="2700000" algn="ctr" rotWithShape="0">
              <a:schemeClr val="tx1"/>
            </a:outerShdw>
          </a:effectLst>
        </p:spPr>
      </p:pic>
      <p:pic>
        <p:nvPicPr>
          <p:cNvPr id="10" name="Picture 10"/>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469063" y="3684588"/>
            <a:ext cx="1920875" cy="2076450"/>
          </a:xfrm>
          <a:prstGeom prst="rect">
            <a:avLst/>
          </a:prstGeom>
          <a:noFill/>
          <a:ln>
            <a:noFill/>
          </a:ln>
          <a:effectLst>
            <a:outerShdw blurRad="50800" dist="38100"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8631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0"/>
          <p:cNvSpPr>
            <a:spLocks noChangeArrowheads="1"/>
          </p:cNvSpPr>
          <p:nvPr/>
        </p:nvSpPr>
        <p:spPr bwMode="auto">
          <a:xfrm>
            <a:off x="152400" y="2895600"/>
            <a:ext cx="5334000" cy="2695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endParaRPr lang="en-US" altLang="en-US">
              <a:solidFill>
                <a:srgbClr val="000000"/>
              </a:solidFill>
            </a:endParaRPr>
          </a:p>
        </p:txBody>
      </p:sp>
      <p:sp>
        <p:nvSpPr>
          <p:cNvPr id="663555" name="Text Box 3"/>
          <p:cNvSpPr txBox="1">
            <a:spLocks noChangeArrowheads="1"/>
          </p:cNvSpPr>
          <p:nvPr/>
        </p:nvSpPr>
        <p:spPr bwMode="auto">
          <a:xfrm>
            <a:off x="111125" y="742950"/>
            <a:ext cx="6213475" cy="1924050"/>
          </a:xfrm>
          <a:prstGeom prst="rect">
            <a:avLst/>
          </a:prstGeom>
          <a:solidFill>
            <a:srgbClr val="C0C0C0"/>
          </a:solidFill>
          <a:ln w="9525">
            <a:noFill/>
            <a:miter lim="800000"/>
            <a:headEnd/>
            <a:tailEnd/>
          </a:ln>
          <a:effectLst>
            <a:outerShdw blurRad="50800" dist="53340" dir="2700000" algn="ctr" rotWithShape="0">
              <a:schemeClr val="tx1"/>
            </a:outerShdw>
          </a:effectLst>
        </p:spPr>
        <p:txBody>
          <a:bodyPr>
            <a:spAutoFit/>
          </a:bodyPr>
          <a:lstStyle/>
          <a:p>
            <a:pPr eaLnBrk="0" hangingPunct="0">
              <a:spcBef>
                <a:spcPct val="50000"/>
              </a:spcBef>
              <a:buFontTx/>
              <a:buChar char="•"/>
              <a:defRPr/>
            </a:pPr>
            <a:r>
              <a:rPr lang="en-US" sz="1700" b="1" dirty="0">
                <a:solidFill>
                  <a:srgbClr val="000000"/>
                </a:solidFill>
                <a:latin typeface="Tahoma" charset="0"/>
              </a:rPr>
              <a:t> Rehang ORV flyers throughout Mainland ORV zones in effort to inform public about the program and reduce bait contacts – QR code</a:t>
            </a:r>
          </a:p>
          <a:p>
            <a:pPr eaLnBrk="0" hangingPunct="0">
              <a:spcBef>
                <a:spcPct val="50000"/>
              </a:spcBef>
              <a:buFontTx/>
              <a:buChar char="•"/>
              <a:defRPr/>
            </a:pPr>
            <a:r>
              <a:rPr lang="en-US" sz="1700" b="1" dirty="0">
                <a:solidFill>
                  <a:srgbClr val="000000"/>
                </a:solidFill>
                <a:latin typeface="Tahoma" charset="0"/>
              </a:rPr>
              <a:t> Postings on public access TV stations and websites</a:t>
            </a:r>
          </a:p>
          <a:p>
            <a:pPr eaLnBrk="0" hangingPunct="0">
              <a:spcBef>
                <a:spcPct val="50000"/>
              </a:spcBef>
              <a:buFontTx/>
              <a:buChar char="•"/>
              <a:defRPr/>
            </a:pPr>
            <a:r>
              <a:rPr lang="en-US" sz="1700" b="1" dirty="0">
                <a:solidFill>
                  <a:srgbClr val="000000"/>
                </a:solidFill>
                <a:latin typeface="Tahoma" charset="0"/>
              </a:rPr>
              <a:t> CCRTF Facebook page and memes for the Cape Cod Rabies Task Force</a:t>
            </a:r>
          </a:p>
        </p:txBody>
      </p:sp>
      <p:sp>
        <p:nvSpPr>
          <p:cNvPr id="95236" name="Rectangle 1"/>
          <p:cNvSpPr>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r>
              <a:rPr lang="en-US" altLang="en-US" sz="2800" b="1">
                <a:solidFill>
                  <a:srgbClr val="000000"/>
                </a:solidFill>
              </a:rPr>
              <a:t>Outreach</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275" y="2855913"/>
            <a:ext cx="2130425" cy="3886200"/>
          </a:xfrm>
          <a:prstGeom prst="rect">
            <a:avLst/>
          </a:prstGeom>
          <a:noFill/>
          <a:ln>
            <a:noFill/>
          </a:ln>
          <a:effectLst>
            <a:outerShdw blurRad="50800" dist="53340" dir="2700000" algn="tl"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24625" y="722313"/>
            <a:ext cx="2314575" cy="3549650"/>
          </a:xfrm>
          <a:prstGeom prst="rect">
            <a:avLst/>
          </a:prstGeom>
          <a:effectLst>
            <a:outerShdw blurRad="50800" dist="53340" dir="2700000" algn="tl" rotWithShape="0">
              <a:prstClr val="black"/>
            </a:outerShdw>
          </a:effectLst>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71700" y="3003550"/>
            <a:ext cx="3952875" cy="2963863"/>
          </a:xfrm>
          <a:prstGeom prst="rect">
            <a:avLst/>
          </a:prstGeom>
          <a:effectLst>
            <a:outerShdw blurRad="50800" dist="53340" dir="2700000" algn="tl" rotWithShape="0">
              <a:prstClr val="black"/>
            </a:outerShdw>
          </a:effectLst>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05500" y="4540250"/>
            <a:ext cx="3171825" cy="2101850"/>
          </a:xfrm>
          <a:prstGeom prst="rect">
            <a:avLst/>
          </a:prstGeom>
          <a:effectLst>
            <a:outerShdw blurRad="50800" dist="53340" dir="2700000" algn="tl" rotWithShape="0">
              <a:prstClr val="black"/>
            </a:outerShdw>
          </a:effectLst>
        </p:spPr>
      </p:pic>
    </p:spTree>
    <p:extLst>
      <p:ext uri="{BB962C8B-B14F-4D97-AF65-F5344CB8AC3E}">
        <p14:creationId xmlns:p14="http://schemas.microsoft.com/office/powerpoint/2010/main" val="258612867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3600450"/>
            <a:ext cx="3455988"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29400" y="6361113"/>
            <a:ext cx="21478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1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26225" y="594360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3803" name="Text Box 11"/>
          <p:cNvSpPr txBox="1">
            <a:spLocks noChangeArrowheads="1"/>
          </p:cNvSpPr>
          <p:nvPr/>
        </p:nvSpPr>
        <p:spPr bwMode="auto">
          <a:xfrm>
            <a:off x="152400" y="914400"/>
            <a:ext cx="8870950" cy="369888"/>
          </a:xfrm>
          <a:prstGeom prst="rect">
            <a:avLst/>
          </a:prstGeom>
          <a:solidFill>
            <a:srgbClr val="C0C0C0"/>
          </a:solidFill>
          <a:ln w="9525">
            <a:noFill/>
            <a:miter lim="800000"/>
            <a:headEnd/>
            <a:tailEnd/>
          </a:ln>
          <a:effectLst>
            <a:outerShdw blurRad="50800" dist="38100" dir="2700000" algn="ctr" rotWithShape="0">
              <a:schemeClr val="tx1"/>
            </a:outerShdw>
          </a:effectLst>
        </p:spPr>
        <p:txBody>
          <a:bodyPr>
            <a:spAutoFit/>
          </a:bodyPr>
          <a:lstStyle/>
          <a:p>
            <a:pPr eaLnBrk="0" hangingPunct="0">
              <a:buFontTx/>
              <a:buChar char="•"/>
              <a:defRPr/>
            </a:pPr>
            <a:r>
              <a:rPr lang="en-US" b="1" dirty="0">
                <a:solidFill>
                  <a:srgbClr val="000000"/>
                </a:solidFill>
                <a:latin typeface="Tahoma" charset="0"/>
              </a:rPr>
              <a:t>Social media to serve critical role in getting information out to public</a:t>
            </a:r>
          </a:p>
        </p:txBody>
      </p:sp>
      <p:sp>
        <p:nvSpPr>
          <p:cNvPr id="97286" name="Rectangle 9"/>
          <p:cNvSpPr>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r>
              <a:rPr lang="en-US" altLang="en-US" sz="2800" b="1">
                <a:solidFill>
                  <a:srgbClr val="000000"/>
                </a:solidFill>
              </a:rPr>
              <a:t>Outreach</a:t>
            </a:r>
          </a:p>
        </p:txBody>
      </p:sp>
      <p:pic>
        <p:nvPicPr>
          <p:cNvPr id="97287" name="Picture 1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8600"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Picture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8600" y="1606550"/>
            <a:ext cx="424497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1"/>
          <p:cNvSpPr txBox="1">
            <a:spLocks noChangeArrowheads="1"/>
          </p:cNvSpPr>
          <p:nvPr/>
        </p:nvSpPr>
        <p:spPr bwMode="auto">
          <a:xfrm>
            <a:off x="4716463" y="1447800"/>
            <a:ext cx="4319587" cy="1754326"/>
          </a:xfrm>
          <a:prstGeom prst="rect">
            <a:avLst/>
          </a:prstGeom>
          <a:solidFill>
            <a:srgbClr val="C0C0C0"/>
          </a:solidFill>
          <a:ln w="9525">
            <a:noFill/>
            <a:miter lim="800000"/>
            <a:headEnd/>
            <a:tailEnd/>
          </a:ln>
          <a:effectLst>
            <a:outerShdw blurRad="50800" dist="38100" dir="2700000" algn="ctr" rotWithShape="0">
              <a:schemeClr val="tx1"/>
            </a:outerShdw>
          </a:effectLst>
        </p:spPr>
        <p:txBody>
          <a:bodyPr>
            <a:spAutoFit/>
          </a:bodyPr>
          <a:lstStyle/>
          <a:p>
            <a:pPr eaLnBrk="0" hangingPunct="0">
              <a:buFontTx/>
              <a:buChar char="•"/>
              <a:defRPr/>
            </a:pPr>
            <a:r>
              <a:rPr lang="en-US" b="1" dirty="0">
                <a:solidFill>
                  <a:srgbClr val="000000"/>
                </a:solidFill>
                <a:latin typeface="Tahoma" charset="0"/>
              </a:rPr>
              <a:t>Utilization of department or organization’s social media accounts</a:t>
            </a:r>
          </a:p>
          <a:p>
            <a:pPr eaLnBrk="0" hangingPunct="0">
              <a:buFontTx/>
              <a:buChar char="•"/>
              <a:defRPr/>
            </a:pPr>
            <a:r>
              <a:rPr lang="en-US" b="1" dirty="0">
                <a:solidFill>
                  <a:srgbClr val="000000"/>
                </a:solidFill>
                <a:latin typeface="Tahoma" charset="0"/>
              </a:rPr>
              <a:t>USDA to provide additional documents that can be uploaded and shared easily</a:t>
            </a:r>
          </a:p>
        </p:txBody>
      </p:sp>
      <p:sp>
        <p:nvSpPr>
          <p:cNvPr id="14" name="Text Box 11"/>
          <p:cNvSpPr txBox="1">
            <a:spLocks noChangeArrowheads="1"/>
          </p:cNvSpPr>
          <p:nvPr/>
        </p:nvSpPr>
        <p:spPr bwMode="auto">
          <a:xfrm>
            <a:off x="327025" y="3768725"/>
            <a:ext cx="3940175" cy="1477963"/>
          </a:xfrm>
          <a:prstGeom prst="rect">
            <a:avLst/>
          </a:prstGeom>
          <a:solidFill>
            <a:srgbClr val="C0C0C0"/>
          </a:solidFill>
          <a:ln w="9525">
            <a:noFill/>
            <a:miter lim="800000"/>
            <a:headEnd/>
            <a:tailEnd/>
          </a:ln>
          <a:effectLst>
            <a:outerShdw blurRad="50800" dist="38100" dir="2700000" algn="ctr" rotWithShape="0">
              <a:schemeClr val="tx1"/>
            </a:outerShdw>
          </a:effectLst>
        </p:spPr>
        <p:txBody>
          <a:bodyPr>
            <a:spAutoFit/>
          </a:bodyPr>
          <a:lstStyle/>
          <a:p>
            <a:pPr eaLnBrk="0" hangingPunct="0">
              <a:defRPr/>
            </a:pPr>
            <a:r>
              <a:rPr lang="en-US" b="1" dirty="0">
                <a:solidFill>
                  <a:srgbClr val="000000"/>
                </a:solidFill>
                <a:latin typeface="Tahoma" charset="0"/>
              </a:rPr>
              <a:t>Share with:</a:t>
            </a:r>
          </a:p>
          <a:p>
            <a:pPr eaLnBrk="0" hangingPunct="0">
              <a:buFontTx/>
              <a:buChar char="•"/>
              <a:defRPr/>
            </a:pPr>
            <a:r>
              <a:rPr lang="en-US" b="1" dirty="0">
                <a:solidFill>
                  <a:srgbClr val="000000"/>
                </a:solidFill>
                <a:latin typeface="Tahoma" charset="0"/>
              </a:rPr>
              <a:t>Local vet clinics and hospitals</a:t>
            </a:r>
          </a:p>
          <a:p>
            <a:pPr eaLnBrk="0" hangingPunct="0">
              <a:buFontTx/>
              <a:buChar char="•"/>
              <a:defRPr/>
            </a:pPr>
            <a:r>
              <a:rPr lang="en-US" b="1" dirty="0">
                <a:solidFill>
                  <a:srgbClr val="000000"/>
                </a:solidFill>
                <a:latin typeface="Tahoma" charset="0"/>
              </a:rPr>
              <a:t>Dog walking groups</a:t>
            </a:r>
          </a:p>
          <a:p>
            <a:pPr eaLnBrk="0" hangingPunct="0">
              <a:buFontTx/>
              <a:buChar char="•"/>
              <a:defRPr/>
            </a:pPr>
            <a:r>
              <a:rPr lang="en-US" b="1" dirty="0">
                <a:solidFill>
                  <a:srgbClr val="000000"/>
                </a:solidFill>
                <a:latin typeface="Tahoma" charset="0"/>
              </a:rPr>
              <a:t>Hunting clubs</a:t>
            </a:r>
          </a:p>
          <a:p>
            <a:pPr eaLnBrk="0" hangingPunct="0">
              <a:buFontTx/>
              <a:buChar char="•"/>
              <a:defRPr/>
            </a:pPr>
            <a:r>
              <a:rPr lang="en-US" b="1" dirty="0">
                <a:solidFill>
                  <a:srgbClr val="000000"/>
                </a:solidFill>
                <a:latin typeface="Tahoma" charset="0"/>
              </a:rPr>
              <a:t>Any others!</a:t>
            </a:r>
          </a:p>
        </p:txBody>
      </p:sp>
    </p:spTree>
    <p:extLst>
      <p:ext uri="{BB962C8B-B14F-4D97-AF65-F5344CB8AC3E}">
        <p14:creationId xmlns:p14="http://schemas.microsoft.com/office/powerpoint/2010/main" val="2232176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3" descr="I:\I-Drive\Photos\Photo\Methods &amp; Damage\Damage\Woodpecker Damage\Amherst Office Park Nov. 07\DOWO.Damage.Amherst.Office.Park.11.8.07.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2400" y="567920"/>
            <a:ext cx="2819401" cy="2042411"/>
          </a:xfrm>
          <a:prstGeom prst="rect">
            <a:avLst/>
          </a:prstGeom>
          <a:noFill/>
          <a:ln w="9525">
            <a:noFill/>
            <a:miter lim="800000"/>
            <a:headEnd/>
            <a:tailEnd/>
          </a:ln>
        </p:spPr>
      </p:pic>
      <p:pic>
        <p:nvPicPr>
          <p:cNvPr id="16390" name="Picture 4" descr="C:\Documents and Settings\rmickley.WE\My Documents\My Pictures\Photos2\Phts_frm_RMM\Avian Pests\ROPIpoop.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13122" y="472949"/>
            <a:ext cx="2878478" cy="2253566"/>
          </a:xfrm>
          <a:prstGeom prst="rect">
            <a:avLst/>
          </a:prstGeom>
          <a:noFill/>
          <a:ln w="9525">
            <a:noFill/>
            <a:miter lim="800000"/>
            <a:headEnd/>
            <a:tailEnd/>
          </a:ln>
        </p:spPr>
      </p:pic>
      <p:pic>
        <p:nvPicPr>
          <p:cNvPr id="16386" name="Picture Placeholder 4" descr="DSC00541.JPG"/>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bwMode="auto">
          <a:xfrm>
            <a:off x="6096000" y="3562625"/>
            <a:ext cx="2869833" cy="2152375"/>
          </a:xfrm>
          <a:noFill/>
          <a:ln>
            <a:miter lim="800000"/>
            <a:headEnd/>
            <a:tailEnd/>
          </a:ln>
        </p:spPr>
      </p:pic>
      <p:sp>
        <p:nvSpPr>
          <p:cNvPr id="16387" name="Text Placeholder 3"/>
          <p:cNvSpPr>
            <a:spLocks noGrp="1"/>
          </p:cNvSpPr>
          <p:nvPr>
            <p:ph type="body" sz="half" idx="2"/>
          </p:nvPr>
        </p:nvSpPr>
        <p:spPr bwMode="auto">
          <a:xfrm>
            <a:off x="3276600" y="2815813"/>
            <a:ext cx="2590800" cy="804862"/>
          </a:xfrm>
          <a:noFill/>
          <a:ln>
            <a:miter lim="800000"/>
            <a:headEnd/>
            <a:tailEnd/>
          </a:ln>
        </p:spPr>
        <p:txBody>
          <a:bodyPr vert="horz" wrap="square" lIns="91440" tIns="45720" rIns="91440" bIns="45720" numCol="1" anchor="t" anchorCtr="0" compatLnSpc="1">
            <a:prstTxWarp prst="textNoShape">
              <a:avLst/>
            </a:prstTxWarp>
          </a:bodyPr>
          <a:lstStyle/>
          <a:p>
            <a:r>
              <a:rPr lang="en-US" sz="2400" b="1" dirty="0">
                <a:solidFill>
                  <a:schemeClr val="bg2"/>
                </a:solidFill>
                <a:latin typeface="+mj-lt"/>
              </a:rPr>
              <a:t>Protecting Property</a:t>
            </a:r>
          </a:p>
        </p:txBody>
      </p:sp>
      <p:pic>
        <p:nvPicPr>
          <p:cNvPr id="8"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black">
          <a:xfrm>
            <a:off x="228600" y="6248400"/>
            <a:ext cx="3200400" cy="530225"/>
          </a:xfrm>
          <a:prstGeom prst="rect">
            <a:avLst/>
          </a:prstGeom>
          <a:noFill/>
          <a:ln w="9525">
            <a:noFill/>
            <a:miter lim="800000"/>
            <a:headEnd/>
            <a:tailEnd/>
          </a:ln>
        </p:spPr>
      </p:pic>
      <p:pic>
        <p:nvPicPr>
          <p:cNvPr id="9"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black">
          <a:xfrm>
            <a:off x="6629400" y="6477000"/>
            <a:ext cx="2147888" cy="300037"/>
          </a:xfrm>
          <a:prstGeom prst="rect">
            <a:avLst/>
          </a:prstGeom>
          <a:noFill/>
          <a:ln w="9525">
            <a:noFill/>
            <a:miter lim="800000"/>
            <a:headEnd/>
            <a:tailEnd/>
          </a:ln>
        </p:spPr>
      </p:pic>
      <p:pic>
        <p:nvPicPr>
          <p:cNvPr id="10"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black">
          <a:xfrm>
            <a:off x="6626225" y="5943600"/>
            <a:ext cx="460375" cy="315913"/>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10571"/>
          <a:stretch/>
        </p:blipFill>
        <p:spPr bwMode="auto">
          <a:xfrm>
            <a:off x="152400" y="3498816"/>
            <a:ext cx="3348545" cy="213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C:\Users\rmickley\Pictures\Photos2\Animals\Birds\Gulls and Terns\Gulls\Mixed Gulls\DSC00800a.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3048000" y="457200"/>
            <a:ext cx="2988923" cy="22429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ree Chewing 1"/>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3733799" y="3430725"/>
            <a:ext cx="2133601" cy="24041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9"/>
          <p:cNvSpPr>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hangingPunct="0"/>
            <a:r>
              <a:rPr lang="en-US" altLang="en-US" sz="2800" b="1">
                <a:solidFill>
                  <a:srgbClr val="000000"/>
                </a:solidFill>
              </a:rPr>
              <a:t>Outreach</a:t>
            </a:r>
          </a:p>
        </p:txBody>
      </p:sp>
      <p:sp>
        <p:nvSpPr>
          <p:cNvPr id="99331" name="Rectangle 2"/>
          <p:cNvSpPr>
            <a:spLocks noChangeArrowheads="1"/>
          </p:cNvSpPr>
          <p:nvPr/>
        </p:nvSpPr>
        <p:spPr bwMode="auto">
          <a:xfrm>
            <a:off x="228600" y="835025"/>
            <a:ext cx="891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0" hangingPunct="0"/>
            <a:r>
              <a:rPr lang="en-US" altLang="en-US" sz="2400" b="1">
                <a:solidFill>
                  <a:srgbClr val="000000"/>
                </a:solidFill>
              </a:rPr>
              <a:t>https://www.facebook.com/CapeCodRabiesTaskForce/</a:t>
            </a:r>
          </a:p>
        </p:txBody>
      </p:sp>
      <p:pic>
        <p:nvPicPr>
          <p:cNvPr id="99332"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563" y="1447800"/>
            <a:ext cx="76485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188" y="4162425"/>
            <a:ext cx="7667625" cy="23828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05688" y="2120994"/>
            <a:ext cx="1738312" cy="1738312"/>
          </a:xfrm>
          <a:prstGeom prst="rect">
            <a:avLst/>
          </a:prstGeom>
        </p:spPr>
      </p:pic>
    </p:spTree>
    <p:extLst>
      <p:ext uri="{BB962C8B-B14F-4D97-AF65-F5344CB8AC3E}">
        <p14:creationId xmlns:p14="http://schemas.microsoft.com/office/powerpoint/2010/main" val="2329550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3"/>
          <p:cNvSpPr>
            <a:spLocks noChangeArrowheads="1"/>
          </p:cNvSpPr>
          <p:nvPr/>
        </p:nvSpPr>
        <p:spPr bwMode="auto">
          <a:xfrm>
            <a:off x="152400" y="2895600"/>
            <a:ext cx="4564063" cy="2695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eaLnBrk="0" hangingPunct="0"/>
            <a:endParaRPr lang="en-US" altLang="en-US">
              <a:solidFill>
                <a:srgbClr val="000000"/>
              </a:solidFill>
            </a:endParaRPr>
          </a:p>
        </p:txBody>
      </p:sp>
      <p:pic>
        <p:nvPicPr>
          <p:cNvPr id="72708"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29400" y="6361113"/>
            <a:ext cx="21478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26225" y="594360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Rectangle 9"/>
          <p:cNvSpPr>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800" b="1" dirty="0">
                <a:solidFill>
                  <a:srgbClr val="000000"/>
                </a:solidFill>
              </a:rPr>
              <a:t>Post-ORV Sampling</a:t>
            </a:r>
          </a:p>
        </p:txBody>
      </p:sp>
      <p:pic>
        <p:nvPicPr>
          <p:cNvPr id="16" name="Picture 3" descr="C:\Documents and Settings\rmickley.WE\My Documents\My Pictures\Photos2\Wildlife Diseases\Rabies\P1010664.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845348" y="3052285"/>
            <a:ext cx="3860252" cy="2516351"/>
          </a:xfrm>
          <a:prstGeom prst="rect">
            <a:avLst/>
          </a:prstGeom>
          <a:noFill/>
          <a:ln w="9525">
            <a:noFill/>
            <a:miter lim="800000"/>
            <a:headEnd/>
            <a:tailEnd/>
          </a:ln>
          <a:effectLst>
            <a:outerShdw blurRad="50800" dist="53340" dir="2700000" algn="ctr" rotWithShape="0">
              <a:schemeClr val="tx1"/>
            </a:outerShdw>
          </a:effectLst>
        </p:spPr>
      </p:pic>
      <p:pic>
        <p:nvPicPr>
          <p:cNvPr id="2" name="Picture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00" y="1976915"/>
            <a:ext cx="3155314" cy="2366485"/>
          </a:xfrm>
          <a:prstGeom prst="rect">
            <a:avLst/>
          </a:prstGeom>
          <a:effectLst>
            <a:outerShdw blurRad="50800" dist="53340" dir="2700000" algn="ctr" rotWithShape="0">
              <a:schemeClr val="tx1"/>
            </a:outerShdw>
          </a:effectLst>
        </p:spPr>
      </p:pic>
      <p:pic>
        <p:nvPicPr>
          <p:cNvPr id="3" name="Picture 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6253915" y="1820588"/>
            <a:ext cx="2657558" cy="2970212"/>
          </a:xfrm>
          <a:prstGeom prst="rect">
            <a:avLst/>
          </a:prstGeom>
          <a:effectLst>
            <a:outerShdw blurRad="50800" dist="53340" dir="2700000" algn="ctr" rotWithShape="0">
              <a:schemeClr val="tx1"/>
            </a:outerShdw>
          </a:effectLst>
        </p:spPr>
      </p:pic>
      <p:sp>
        <p:nvSpPr>
          <p:cNvPr id="17" name="Text Box 3"/>
          <p:cNvSpPr txBox="1">
            <a:spLocks noChangeArrowheads="1"/>
          </p:cNvSpPr>
          <p:nvPr/>
        </p:nvSpPr>
        <p:spPr bwMode="auto">
          <a:xfrm>
            <a:off x="76200" y="690027"/>
            <a:ext cx="8991600" cy="1138773"/>
          </a:xfrm>
          <a:prstGeom prst="rect">
            <a:avLst/>
          </a:prstGeom>
          <a:solidFill>
            <a:srgbClr val="C0C0C0"/>
          </a:solidFill>
          <a:ln w="9525">
            <a:noFill/>
            <a:miter lim="800000"/>
            <a:headEnd/>
            <a:tailEnd/>
          </a:ln>
          <a:effectLst>
            <a:outerShdw blurRad="50800" dist="53340" dir="2700000" algn="ctr" rotWithShape="0">
              <a:schemeClr val="tx1"/>
            </a:outerShdw>
          </a:effectLst>
        </p:spPr>
        <p:txBody>
          <a:bodyPr wrap="square">
            <a:spAutoFit/>
          </a:bodyPr>
          <a:lstStyle/>
          <a:p>
            <a:pPr eaLnBrk="0" hangingPunct="0">
              <a:spcBef>
                <a:spcPct val="50000"/>
              </a:spcBef>
              <a:buFontTx/>
              <a:buChar char="•"/>
              <a:defRPr/>
            </a:pPr>
            <a:r>
              <a:rPr lang="en-US" sz="1700" b="1" dirty="0">
                <a:solidFill>
                  <a:srgbClr val="000000"/>
                </a:solidFill>
                <a:latin typeface="Tahoma" charset="0"/>
              </a:rPr>
              <a:t> Traditional NRMP samples: blood for serology, tooth for biomarker screening</a:t>
            </a:r>
          </a:p>
          <a:p>
            <a:pPr eaLnBrk="0" hangingPunct="0">
              <a:spcBef>
                <a:spcPct val="50000"/>
              </a:spcBef>
              <a:buFontTx/>
              <a:buChar char="•"/>
              <a:defRPr/>
            </a:pPr>
            <a:r>
              <a:rPr lang="en-US" sz="1700" b="1" dirty="0">
                <a:solidFill>
                  <a:srgbClr val="000000"/>
                </a:solidFill>
                <a:latin typeface="Tahoma" charset="0"/>
              </a:rPr>
              <a:t> Hand-vaccinated against rabies</a:t>
            </a:r>
          </a:p>
          <a:p>
            <a:pPr eaLnBrk="0" hangingPunct="0">
              <a:spcBef>
                <a:spcPct val="50000"/>
              </a:spcBef>
              <a:buFontTx/>
              <a:buChar char="•"/>
              <a:defRPr/>
            </a:pPr>
            <a:r>
              <a:rPr lang="en-US" sz="1700" b="1" dirty="0">
                <a:solidFill>
                  <a:srgbClr val="000000"/>
                </a:solidFill>
                <a:latin typeface="Tahoma" charset="0"/>
              </a:rPr>
              <a:t> Ear-tagged for identification if encountered in the future</a:t>
            </a:r>
          </a:p>
        </p:txBody>
      </p:sp>
    </p:spTree>
    <p:extLst>
      <p:ext uri="{BB962C8B-B14F-4D97-AF65-F5344CB8AC3E}">
        <p14:creationId xmlns:p14="http://schemas.microsoft.com/office/powerpoint/2010/main" val="3843247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3"/>
          <p:cNvSpPr>
            <a:spLocks noChangeArrowheads="1"/>
          </p:cNvSpPr>
          <p:nvPr/>
        </p:nvSpPr>
        <p:spPr bwMode="auto">
          <a:xfrm>
            <a:off x="152400" y="2895600"/>
            <a:ext cx="4564063" cy="2695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eaLnBrk="0" hangingPunct="0"/>
            <a:endParaRPr lang="en-US" altLang="en-US">
              <a:solidFill>
                <a:srgbClr val="000000"/>
              </a:solidFill>
            </a:endParaRPr>
          </a:p>
        </p:txBody>
      </p:sp>
      <p:sp>
        <p:nvSpPr>
          <p:cNvPr id="11" name="Rectangle 10"/>
          <p:cNvSpPr/>
          <p:nvPr/>
        </p:nvSpPr>
        <p:spPr bwMode="auto">
          <a:xfrm>
            <a:off x="152400" y="2895600"/>
            <a:ext cx="5334000" cy="26955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a:solidFill>
                <a:srgbClr val="000000"/>
              </a:solidFill>
              <a:latin typeface="Tahoma" charset="0"/>
            </a:endParaRPr>
          </a:p>
        </p:txBody>
      </p:sp>
      <p:sp>
        <p:nvSpPr>
          <p:cNvPr id="663555" name="Text Box 3"/>
          <p:cNvSpPr txBox="1">
            <a:spLocks noChangeArrowheads="1"/>
          </p:cNvSpPr>
          <p:nvPr/>
        </p:nvSpPr>
        <p:spPr bwMode="auto">
          <a:xfrm>
            <a:off x="76200" y="685800"/>
            <a:ext cx="8991600" cy="2185214"/>
          </a:xfrm>
          <a:prstGeom prst="rect">
            <a:avLst/>
          </a:prstGeom>
          <a:solidFill>
            <a:srgbClr val="C0C0C0"/>
          </a:solidFill>
          <a:ln w="9525">
            <a:noFill/>
            <a:miter lim="800000"/>
            <a:headEnd/>
            <a:tailEnd/>
          </a:ln>
          <a:effectLst>
            <a:outerShdw blurRad="50800" dist="53340" dir="2700000" algn="ctr" rotWithShape="0">
              <a:schemeClr val="tx1"/>
            </a:outerShdw>
          </a:effectLst>
        </p:spPr>
        <p:txBody>
          <a:bodyPr wrap="square">
            <a:spAutoFit/>
          </a:bodyPr>
          <a:lstStyle/>
          <a:p>
            <a:pPr eaLnBrk="0" hangingPunct="0">
              <a:spcBef>
                <a:spcPct val="50000"/>
              </a:spcBef>
              <a:buFontTx/>
              <a:buChar char="•"/>
              <a:defRPr/>
            </a:pPr>
            <a:r>
              <a:rPr lang="en-US" sz="1700" b="1" dirty="0">
                <a:solidFill>
                  <a:srgbClr val="000000"/>
                </a:solidFill>
                <a:latin typeface="Tahoma" charset="0"/>
              </a:rPr>
              <a:t> In addition to traditional NRMP samples, WS has collected raccoon DNA samples as part of collaborative project with the National Wildlife Research Center</a:t>
            </a:r>
          </a:p>
          <a:p>
            <a:pPr lvl="1" eaLnBrk="0" hangingPunct="0">
              <a:spcBef>
                <a:spcPct val="50000"/>
              </a:spcBef>
              <a:buFontTx/>
              <a:buChar char="•"/>
              <a:defRPr/>
            </a:pPr>
            <a:r>
              <a:rPr lang="en-US" sz="1700" b="1" dirty="0">
                <a:solidFill>
                  <a:srgbClr val="000000"/>
                </a:solidFill>
                <a:latin typeface="Tahoma" charset="0"/>
              </a:rPr>
              <a:t> Examine population makeup on mainland Barnstable County, eastern-most peninsular Barnstable County, and further down the Cape.</a:t>
            </a:r>
          </a:p>
          <a:p>
            <a:pPr lvl="1" eaLnBrk="0" hangingPunct="0">
              <a:spcBef>
                <a:spcPct val="50000"/>
              </a:spcBef>
              <a:buFontTx/>
              <a:buChar char="•"/>
              <a:defRPr/>
            </a:pPr>
            <a:r>
              <a:rPr lang="en-US" sz="1700" b="1" dirty="0">
                <a:solidFill>
                  <a:srgbClr val="000000"/>
                </a:solidFill>
                <a:latin typeface="Tahoma" charset="0"/>
              </a:rPr>
              <a:t> Blood (</a:t>
            </a:r>
            <a:r>
              <a:rPr lang="en-US" sz="1700" b="1" dirty="0" err="1">
                <a:solidFill>
                  <a:srgbClr val="000000"/>
                </a:solidFill>
                <a:latin typeface="Tahoma" charset="0"/>
              </a:rPr>
              <a:t>Whatman</a:t>
            </a:r>
            <a:r>
              <a:rPr lang="en-US" sz="1700" b="1" dirty="0">
                <a:solidFill>
                  <a:srgbClr val="000000"/>
                </a:solidFill>
                <a:latin typeface="Tahoma" charset="0"/>
              </a:rPr>
              <a:t> Cards), brainstem (negative DRIT samples), or tissue samples (ear tips from deceased animals)</a:t>
            </a:r>
          </a:p>
        </p:txBody>
      </p:sp>
      <p:pic>
        <p:nvPicPr>
          <p:cNvPr id="21508"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29400" y="6361113"/>
            <a:ext cx="21478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26225" y="594360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71735"/>
            <a:ext cx="9144000" cy="523220"/>
          </a:xfrm>
          <a:prstGeom prst="rect">
            <a:avLst/>
          </a:prstGeom>
        </p:spPr>
        <p:txBody>
          <a:bodyPr wrap="square">
            <a:spAutoFit/>
          </a:bodyPr>
          <a:lstStyle/>
          <a:p>
            <a:pPr algn="ctr" eaLnBrk="0" hangingPunct="0">
              <a:defRPr/>
            </a:pPr>
            <a:r>
              <a:rPr lang="en-US" sz="2800" b="1" dirty="0">
                <a:solidFill>
                  <a:srgbClr val="000000"/>
                </a:solidFill>
                <a:latin typeface="Tahoma" charset="0"/>
              </a:rPr>
              <a:t>Post-ORV Sampling</a:t>
            </a:r>
          </a:p>
        </p:txBody>
      </p:sp>
      <p:pic>
        <p:nvPicPr>
          <p:cNvPr id="1026" name="Picture 2" descr="C:\Users\bbjorklund\Desktop\Photos and pictures - MOVE BACK TO NEW COMPUTER\2015 interns\P1010539.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562600" y="2995806"/>
            <a:ext cx="3208283" cy="2490594"/>
          </a:xfrm>
          <a:prstGeom prst="rect">
            <a:avLst/>
          </a:prstGeom>
          <a:noFill/>
          <a:effectLst>
            <a:outerShdw blurRad="50800" dist="53340" dir="2700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7200" y="2959246"/>
            <a:ext cx="4572000" cy="2568222"/>
          </a:xfrm>
          <a:prstGeom prst="rect">
            <a:avLst/>
          </a:prstGeom>
          <a:effectLst>
            <a:outerShdw blurRad="50800" dist="53340" dir="2700000" algn="ctr" rotWithShape="0">
              <a:schemeClr val="tx1"/>
            </a:outerShdw>
          </a:effectLst>
        </p:spPr>
      </p:pic>
    </p:spTree>
    <p:extLst>
      <p:ext uri="{BB962C8B-B14F-4D97-AF65-F5344CB8AC3E}">
        <p14:creationId xmlns:p14="http://schemas.microsoft.com/office/powerpoint/2010/main" val="301084795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3906" name="Title 1"/>
          <p:cNvSpPr txBox="1">
            <a:spLocks/>
          </p:cNvSpPr>
          <p:nvPr/>
        </p:nvSpPr>
        <p:spPr bwMode="auto">
          <a:xfrm>
            <a:off x="457200" y="304800"/>
            <a:ext cx="82296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800" b="1" dirty="0">
                <a:solidFill>
                  <a:srgbClr val="000000"/>
                </a:solidFill>
                <a:cs typeface="Tahoma" panose="020B0604030504040204" pitchFamily="34" charset="0"/>
              </a:rPr>
              <a:t>Conclusions</a:t>
            </a:r>
            <a:endParaRPr lang="en-US" altLang="en-US" sz="4800" b="1" dirty="0">
              <a:solidFill>
                <a:srgbClr val="000000"/>
              </a:solidFill>
              <a:latin typeface="Arial Narrow" panose="020B0606020202030204" pitchFamily="34" charset="0"/>
            </a:endParaRPr>
          </a:p>
        </p:txBody>
      </p:sp>
      <p:pic>
        <p:nvPicPr>
          <p:cNvPr id="123907" name="Picture 20" descr="Cape Cod Rabies Task Force 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5628381"/>
            <a:ext cx="4382493"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9" descr="NRMP_LOGO_Transparent.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334000" y="5643621"/>
            <a:ext cx="3200400"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152400" y="924005"/>
            <a:ext cx="5486400" cy="646331"/>
          </a:xfrm>
          <a:prstGeom prst="rect">
            <a:avLst/>
          </a:prstGeom>
          <a:solidFill>
            <a:srgbClr val="C0C0C0"/>
          </a:solidFill>
          <a:ln w="9525">
            <a:noFill/>
            <a:miter lim="800000"/>
            <a:headEnd/>
            <a:tailEnd/>
          </a:ln>
          <a:effectLst>
            <a:outerShdw blurRad="50800" dist="53340" dir="2700000" algn="ctr" rotWithShape="0">
              <a:schemeClr val="tx1"/>
            </a:outerShdw>
          </a:effectLst>
        </p:spPr>
        <p:txBody>
          <a:bodyPr wrap="square">
            <a:spAutoFit/>
          </a:bodyPr>
          <a:lstStyle/>
          <a:p>
            <a:pPr eaLnBrk="0" hangingPunct="0">
              <a:spcBef>
                <a:spcPct val="50000"/>
              </a:spcBef>
              <a:buFontTx/>
              <a:buChar char="•"/>
              <a:defRPr/>
            </a:pPr>
            <a:r>
              <a:rPr lang="en-US" b="1" dirty="0">
                <a:solidFill>
                  <a:srgbClr val="000000"/>
                </a:solidFill>
                <a:latin typeface="Tahoma" charset="0"/>
              </a:rPr>
              <a:t> Build and enhance cooperative relationships with new partners and townships</a:t>
            </a:r>
          </a:p>
        </p:txBody>
      </p:sp>
      <p:sp>
        <p:nvSpPr>
          <p:cNvPr id="9" name="Text Box 4"/>
          <p:cNvSpPr txBox="1">
            <a:spLocks noChangeArrowheads="1"/>
          </p:cNvSpPr>
          <p:nvPr/>
        </p:nvSpPr>
        <p:spPr bwMode="auto">
          <a:xfrm>
            <a:off x="6019800" y="1620425"/>
            <a:ext cx="3048000" cy="3416320"/>
          </a:xfrm>
          <a:prstGeom prst="rect">
            <a:avLst/>
          </a:prstGeom>
          <a:solidFill>
            <a:srgbClr val="C0C0C0"/>
          </a:solidFill>
          <a:ln w="9525">
            <a:noFill/>
            <a:miter lim="800000"/>
            <a:headEnd/>
            <a:tailEnd/>
          </a:ln>
          <a:effectLst>
            <a:outerShdw blurRad="50800" dist="53340" dir="2700000" algn="ctr" rotWithShape="0">
              <a:schemeClr val="tx1"/>
            </a:outerShdw>
          </a:effectLst>
        </p:spPr>
        <p:txBody>
          <a:bodyPr wrap="square">
            <a:spAutoFit/>
          </a:bodyPr>
          <a:lstStyle/>
          <a:p>
            <a:pPr eaLnBrk="0" hangingPunct="0">
              <a:spcBef>
                <a:spcPct val="50000"/>
              </a:spcBef>
              <a:buFontTx/>
              <a:buChar char="•"/>
              <a:defRPr/>
            </a:pPr>
            <a:r>
              <a:rPr lang="en-US" b="1" dirty="0">
                <a:solidFill>
                  <a:srgbClr val="000000"/>
                </a:solidFill>
                <a:latin typeface="Tahoma" charset="0"/>
              </a:rPr>
              <a:t> Maintain enhanced rabies surveillance Cape-wide and on the mainland</a:t>
            </a:r>
          </a:p>
          <a:p>
            <a:pPr eaLnBrk="0" hangingPunct="0">
              <a:spcBef>
                <a:spcPct val="50000"/>
              </a:spcBef>
              <a:buFontTx/>
              <a:buChar char="•"/>
              <a:defRPr/>
            </a:pPr>
            <a:r>
              <a:rPr lang="en-US" b="1" dirty="0">
                <a:solidFill>
                  <a:srgbClr val="000000"/>
                </a:solidFill>
                <a:latin typeface="Tahoma" charset="0"/>
              </a:rPr>
              <a:t> Continue bait station research</a:t>
            </a:r>
          </a:p>
          <a:p>
            <a:pPr eaLnBrk="0" hangingPunct="0">
              <a:spcBef>
                <a:spcPct val="50000"/>
              </a:spcBef>
              <a:buFontTx/>
              <a:buChar char="•"/>
              <a:defRPr/>
            </a:pPr>
            <a:r>
              <a:rPr lang="en-US" b="1" dirty="0">
                <a:solidFill>
                  <a:srgbClr val="000000"/>
                </a:solidFill>
                <a:latin typeface="Tahoma" charset="0"/>
              </a:rPr>
              <a:t> Five-year goal of elimination of raccoon rabies from Cape Cod and the establishment of mainland barrier</a:t>
            </a:r>
          </a:p>
        </p:txBody>
      </p:sp>
    </p:spTree>
    <p:extLst>
      <p:ext uri="{BB962C8B-B14F-4D97-AF65-F5344CB8AC3E}">
        <p14:creationId xmlns:p14="http://schemas.microsoft.com/office/powerpoint/2010/main" val="761817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Grp="1"/>
          </p:cNvSpPr>
          <p:nvPr>
            <p:ph type="title" idx="4294967295"/>
          </p:nvPr>
        </p:nvSpPr>
        <p:spPr>
          <a:xfrm>
            <a:off x="533400" y="457200"/>
            <a:ext cx="8156575" cy="1033463"/>
          </a:xfrm>
        </p:spPr>
        <p:txBody>
          <a:bodyPr/>
          <a:lstStyle/>
          <a:p>
            <a:pPr eaLnBrk="1" hangingPunct="1"/>
            <a:r>
              <a:rPr lang="en-US" altLang="en-US" sz="6100" dirty="0">
                <a:solidFill>
                  <a:schemeClr val="tx1"/>
                </a:solidFill>
              </a:rPr>
              <a:t>Wildlife Disease Sampling </a:t>
            </a:r>
          </a:p>
        </p:txBody>
      </p:sp>
      <p:sp>
        <p:nvSpPr>
          <p:cNvPr id="4099" name="Rectangle 16"/>
          <p:cNvSpPr>
            <a:spLocks noGrp="1"/>
          </p:cNvSpPr>
          <p:nvPr>
            <p:ph type="body" sz="quarter" idx="4294967295"/>
          </p:nvPr>
        </p:nvSpPr>
        <p:spPr>
          <a:xfrm>
            <a:off x="2590800" y="5062538"/>
            <a:ext cx="5584825" cy="1163637"/>
          </a:xfrm>
        </p:spPr>
        <p:txBody>
          <a:bodyPr tIns="0"/>
          <a:lstStyle/>
          <a:p>
            <a:pPr marL="0" indent="0" eaLnBrk="1" hangingPunct="1">
              <a:buFontTx/>
              <a:buNone/>
            </a:pPr>
            <a:r>
              <a:rPr lang="en-US" altLang="en-US" sz="1800" dirty="0"/>
              <a:t>U.S. Department of Agriculture</a:t>
            </a:r>
          </a:p>
          <a:p>
            <a:pPr marL="0" indent="0" eaLnBrk="1" hangingPunct="1">
              <a:buFontTx/>
              <a:buNone/>
            </a:pPr>
            <a:r>
              <a:rPr lang="en-US" altLang="en-US" sz="1800" dirty="0"/>
              <a:t>Animal and Plant Health Inspection Service</a:t>
            </a:r>
          </a:p>
          <a:p>
            <a:pPr marL="0" indent="0" eaLnBrk="1" hangingPunct="1">
              <a:buFontTx/>
              <a:buNone/>
            </a:pPr>
            <a:r>
              <a:rPr lang="en-US" altLang="en-US" sz="1800" dirty="0"/>
              <a:t>Wildlife Services</a:t>
            </a:r>
          </a:p>
          <a:p>
            <a:pPr marL="0" indent="0" eaLnBrk="1" hangingPunct="1">
              <a:buFontTx/>
              <a:buNone/>
            </a:pPr>
            <a:r>
              <a:rPr lang="en-US" altLang="en-US" sz="1800" dirty="0"/>
              <a:t>National Wildlife Disease Program</a:t>
            </a:r>
          </a:p>
        </p:txBody>
      </p:sp>
      <p:pic>
        <p:nvPicPr>
          <p:cNvPr id="4100" name="Picture 7" descr="J drawing bloo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5634" y="2221684"/>
            <a:ext cx="26670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MT P&amp;T coyot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97767" y="2256632"/>
            <a:ext cx="16383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0" descr="lesser snow geese capture 4.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91200" y="2382044"/>
            <a:ext cx="30861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descr="D:\My Documents\Color USDA Color Corrected.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4400" y="4876800"/>
            <a:ext cx="11636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570130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Placeholder 2"/>
          <p:cNvSpPr>
            <a:spLocks noGrp="1"/>
          </p:cNvSpPr>
          <p:nvPr>
            <p:ph type="body" sz="quarter" idx="4294967295"/>
          </p:nvPr>
        </p:nvSpPr>
        <p:spPr>
          <a:xfrm>
            <a:off x="2133600" y="304800"/>
            <a:ext cx="4800600" cy="381000"/>
          </a:xfrm>
        </p:spPr>
        <p:txBody>
          <a:bodyPr rIns="9144"/>
          <a:lstStyle/>
          <a:p>
            <a:pPr marL="0" indent="0" algn="ctr" eaLnBrk="1" hangingPunct="1">
              <a:buFontTx/>
              <a:buNone/>
            </a:pPr>
            <a:r>
              <a:rPr lang="en-US" sz="3000" b="1" dirty="0"/>
              <a:t>USDA-APHIS-WS </a:t>
            </a:r>
            <a:br>
              <a:rPr lang="en-US" sz="3000" b="1" dirty="0"/>
            </a:br>
            <a:r>
              <a:rPr lang="en-US" sz="3000" b="1" dirty="0"/>
              <a:t>Disease Surveillance Projects</a:t>
            </a:r>
            <a:endParaRPr lang="en-US" altLang="en-US" sz="3000" dirty="0"/>
          </a:p>
        </p:txBody>
      </p:sp>
      <p:sp>
        <p:nvSpPr>
          <p:cNvPr id="6147" name="TextBox 3"/>
          <p:cNvSpPr txBox="1">
            <a:spLocks noChangeArrowheads="1"/>
          </p:cNvSpPr>
          <p:nvPr/>
        </p:nvSpPr>
        <p:spPr bwMode="auto">
          <a:xfrm>
            <a:off x="228600" y="1326079"/>
            <a:ext cx="5715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2DA7A"/>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D2DA7A"/>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lvl="1" eaLnBrk="1" hangingPunct="1">
              <a:spcBef>
                <a:spcPct val="0"/>
              </a:spcBef>
              <a:buClrTx/>
              <a:buSzTx/>
              <a:buFont typeface="Arial" panose="020B0604020202020204" pitchFamily="34" charset="0"/>
              <a:buChar char="•"/>
            </a:pPr>
            <a:r>
              <a:rPr lang="en-US" altLang="en-US" sz="3200" dirty="0">
                <a:solidFill>
                  <a:schemeClr val="accent2"/>
                </a:solidFill>
                <a:latin typeface="Georgia" panose="02040502050405020303" pitchFamily="18" charset="0"/>
              </a:rPr>
              <a:t>Wellfleet Bay Virus</a:t>
            </a:r>
          </a:p>
          <a:p>
            <a:pPr lvl="1" eaLnBrk="1" hangingPunct="1">
              <a:spcBef>
                <a:spcPct val="0"/>
              </a:spcBef>
              <a:buClrTx/>
              <a:buSzTx/>
              <a:buFont typeface="Arial" panose="020B0604020202020204" pitchFamily="34" charset="0"/>
              <a:buChar char="•"/>
            </a:pPr>
            <a:r>
              <a:rPr lang="en-US" altLang="en-US" sz="3200" dirty="0">
                <a:solidFill>
                  <a:schemeClr val="accent2"/>
                </a:solidFill>
                <a:latin typeface="Georgia" panose="02040502050405020303" pitchFamily="18" charset="0"/>
              </a:rPr>
              <a:t>Avian Influenza &amp; Health</a:t>
            </a:r>
          </a:p>
          <a:p>
            <a:pPr lvl="1" eaLnBrk="1" hangingPunct="1">
              <a:spcBef>
                <a:spcPct val="0"/>
              </a:spcBef>
              <a:buClrTx/>
              <a:buSzTx/>
              <a:buFont typeface="Arial" panose="020B0604020202020204" pitchFamily="34" charset="0"/>
              <a:buChar char="•"/>
            </a:pPr>
            <a:r>
              <a:rPr lang="en-US" altLang="en-US" sz="3200" dirty="0">
                <a:solidFill>
                  <a:schemeClr val="accent2"/>
                </a:solidFill>
                <a:latin typeface="Georgia" panose="02040502050405020303" pitchFamily="18" charset="0"/>
              </a:rPr>
              <a:t>Feral Swine Diseases</a:t>
            </a:r>
          </a:p>
          <a:p>
            <a:pPr lvl="1" eaLnBrk="1" hangingPunct="1">
              <a:spcBef>
                <a:spcPct val="0"/>
              </a:spcBef>
              <a:buClrTx/>
              <a:buSzTx/>
              <a:buFont typeface="Arial" panose="020B0604020202020204" pitchFamily="34" charset="0"/>
              <a:buChar char="•"/>
            </a:pPr>
            <a:r>
              <a:rPr lang="en-US" altLang="en-US" sz="3200" dirty="0">
                <a:solidFill>
                  <a:schemeClr val="accent2"/>
                </a:solidFill>
                <a:latin typeface="Georgia" panose="02040502050405020303" pitchFamily="18" charset="0"/>
              </a:rPr>
              <a:t>Plague &amp; Tularemia</a:t>
            </a:r>
          </a:p>
          <a:p>
            <a:pPr lvl="1" eaLnBrk="1" hangingPunct="1">
              <a:spcBef>
                <a:spcPct val="0"/>
              </a:spcBef>
              <a:buClrTx/>
              <a:buSzTx/>
              <a:buFont typeface="Arial" panose="020B0604020202020204" pitchFamily="34" charset="0"/>
              <a:buChar char="•"/>
            </a:pPr>
            <a:r>
              <a:rPr lang="en-US" altLang="en-US" sz="3200" dirty="0">
                <a:solidFill>
                  <a:schemeClr val="accent2"/>
                </a:solidFill>
                <a:latin typeface="Georgia" panose="02040502050405020303" pitchFamily="18" charset="0"/>
              </a:rPr>
              <a:t>Leptospirosis</a:t>
            </a:r>
          </a:p>
          <a:p>
            <a:pPr lvl="1" eaLnBrk="1" hangingPunct="1">
              <a:spcBef>
                <a:spcPct val="0"/>
              </a:spcBef>
              <a:buClrTx/>
              <a:buSzTx/>
              <a:buFont typeface="Arial" panose="020B0604020202020204" pitchFamily="34" charset="0"/>
              <a:buChar char="•"/>
            </a:pPr>
            <a:endParaRPr lang="en-US" altLang="en-US" sz="3200" dirty="0">
              <a:solidFill>
                <a:schemeClr val="accent2"/>
              </a:solidFill>
              <a:latin typeface="Georgia" panose="02040502050405020303" pitchFamily="18" charset="0"/>
            </a:endParaRPr>
          </a:p>
        </p:txBody>
      </p:sp>
      <p:pic>
        <p:nvPicPr>
          <p:cNvPr id="6148" name="Picture 4" descr="Hicks1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43600" y="1576150"/>
            <a:ext cx="28463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David and Vet with MI de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6206" y="4648200"/>
            <a:ext cx="28575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0600" y="4246892"/>
            <a:ext cx="1615246" cy="2153661"/>
          </a:xfrm>
          <a:prstGeom prst="rect">
            <a:avLst/>
          </a:prstGeom>
        </p:spPr>
      </p:pic>
    </p:spTree>
    <p:extLst>
      <p:ext uri="{BB962C8B-B14F-4D97-AF65-F5344CB8AC3E}">
        <p14:creationId xmlns:p14="http://schemas.microsoft.com/office/powerpoint/2010/main" val="379484225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2"/>
          <p:cNvSpPr>
            <a:spLocks noGrp="1"/>
          </p:cNvSpPr>
          <p:nvPr>
            <p:ph type="body" sz="quarter" idx="4294967295"/>
          </p:nvPr>
        </p:nvSpPr>
        <p:spPr>
          <a:xfrm>
            <a:off x="1752600" y="228600"/>
            <a:ext cx="5638800" cy="381000"/>
          </a:xfrm>
        </p:spPr>
        <p:txBody>
          <a:bodyPr rIns="9144"/>
          <a:lstStyle/>
          <a:p>
            <a:pPr marL="0" indent="0" algn="ctr" eaLnBrk="1" hangingPunct="1">
              <a:buFontTx/>
              <a:buNone/>
            </a:pPr>
            <a:r>
              <a:rPr lang="en-US" altLang="en-US" sz="4000" dirty="0"/>
              <a:t>Purpose of Sampling</a:t>
            </a:r>
          </a:p>
        </p:txBody>
      </p:sp>
      <p:sp>
        <p:nvSpPr>
          <p:cNvPr id="7171" name="TextBox 3"/>
          <p:cNvSpPr txBox="1">
            <a:spLocks noChangeArrowheads="1"/>
          </p:cNvSpPr>
          <p:nvPr/>
        </p:nvSpPr>
        <p:spPr bwMode="auto">
          <a:xfrm>
            <a:off x="457200" y="1676400"/>
            <a:ext cx="845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2DA7A"/>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D2DA7A"/>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 typeface="Arial" panose="020B0604020202020204" pitchFamily="34" charset="0"/>
              <a:buChar char="•"/>
            </a:pPr>
            <a:r>
              <a:rPr lang="en-US" altLang="en-US" sz="2400">
                <a:latin typeface="Georgia" panose="02040502050405020303" pitchFamily="18" charset="0"/>
              </a:rPr>
              <a:t>Monitor or conduct surveillance for endemic disease</a:t>
            </a:r>
          </a:p>
          <a:p>
            <a:pPr eaLnBrk="1" hangingPunct="1">
              <a:spcBef>
                <a:spcPct val="0"/>
              </a:spcBef>
              <a:buClrTx/>
              <a:buSzTx/>
              <a:buFont typeface="Arial" panose="020B0604020202020204" pitchFamily="34" charset="0"/>
              <a:buChar char="•"/>
            </a:pPr>
            <a:r>
              <a:rPr lang="en-US" altLang="en-US" sz="2400">
                <a:latin typeface="Georgia" panose="02040502050405020303" pitchFamily="18" charset="0"/>
              </a:rPr>
              <a:t>Protect American agriculture, human health &amp; wildlife </a:t>
            </a:r>
          </a:p>
          <a:p>
            <a:pPr eaLnBrk="1" hangingPunct="1">
              <a:spcBef>
                <a:spcPct val="0"/>
              </a:spcBef>
              <a:buClrTx/>
              <a:buSzTx/>
              <a:buFont typeface="Arial" panose="020B0604020202020204" pitchFamily="34" charset="0"/>
              <a:buChar char="•"/>
            </a:pPr>
            <a:r>
              <a:rPr lang="en-US" altLang="en-US" sz="2400">
                <a:latin typeface="Georgia" panose="02040502050405020303" pitchFamily="18" charset="0"/>
              </a:rPr>
              <a:t>Serve as Early Detection System for foreign animal diseases</a:t>
            </a:r>
          </a:p>
        </p:txBody>
      </p:sp>
      <p:pic>
        <p:nvPicPr>
          <p:cNvPr id="7172" name="Picture 4" descr="swabbing ducks DSCN317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14800" y="3352800"/>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McAAP F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3352800"/>
            <a:ext cx="26670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78755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Placeholder 2"/>
          <p:cNvSpPr txBox="1">
            <a:spLocks/>
          </p:cNvSpPr>
          <p:nvPr/>
        </p:nvSpPr>
        <p:spPr bwMode="auto">
          <a:xfrm>
            <a:off x="2667000" y="381000"/>
            <a:ext cx="3810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9144"/>
          <a:lstStyle>
            <a:lvl1pPr>
              <a:spcBef>
                <a:spcPct val="20000"/>
              </a:spcBef>
              <a:buClr>
                <a:srgbClr val="D2DA7A"/>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D2DA7A"/>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buClr>
                <a:schemeClr val="accent1"/>
              </a:buClr>
              <a:buSzPct val="85000"/>
              <a:buFontTx/>
              <a:buNone/>
            </a:pPr>
            <a:r>
              <a:rPr lang="en-US" altLang="en-US" sz="4000" dirty="0">
                <a:latin typeface="Georgia" panose="02040502050405020303" pitchFamily="18" charset="0"/>
              </a:rPr>
              <a:t>Avian Influenza</a:t>
            </a:r>
          </a:p>
        </p:txBody>
      </p:sp>
      <p:sp>
        <p:nvSpPr>
          <p:cNvPr id="8195" name="TextBox 4"/>
          <p:cNvSpPr txBox="1">
            <a:spLocks noChangeArrowheads="1"/>
          </p:cNvSpPr>
          <p:nvPr/>
        </p:nvSpPr>
        <p:spPr bwMode="auto">
          <a:xfrm>
            <a:off x="685800" y="1447800"/>
            <a:ext cx="60198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2DA7A"/>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D2DA7A"/>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dirty="0">
                <a:latin typeface="Georgia" panose="02040502050405020303" pitchFamily="18" charset="0"/>
              </a:rPr>
              <a:t>Purpose</a:t>
            </a:r>
            <a:r>
              <a:rPr lang="en-US" altLang="en-US" sz="3000" dirty="0">
                <a:latin typeface="Georgia" panose="02040502050405020303" pitchFamily="18" charset="0"/>
              </a:rPr>
              <a:t> </a:t>
            </a:r>
          </a:p>
          <a:p>
            <a:pPr lvl="1" eaLnBrk="1" hangingPunct="1">
              <a:spcBef>
                <a:spcPct val="0"/>
              </a:spcBef>
              <a:buClrTx/>
              <a:buSzTx/>
              <a:buFont typeface="Arial" panose="020B0604020202020204" pitchFamily="34" charset="0"/>
              <a:buChar char="•"/>
            </a:pPr>
            <a:r>
              <a:rPr lang="en-US" altLang="en-US" sz="2000" dirty="0">
                <a:solidFill>
                  <a:schemeClr val="accent2"/>
                </a:solidFill>
                <a:latin typeface="Georgia" panose="02040502050405020303" pitchFamily="18" charset="0"/>
              </a:rPr>
              <a:t>Early detection of HPAI</a:t>
            </a:r>
          </a:p>
          <a:p>
            <a:pPr eaLnBrk="1" hangingPunct="1">
              <a:spcBef>
                <a:spcPct val="0"/>
              </a:spcBef>
              <a:buClrTx/>
              <a:buSzTx/>
              <a:buFontTx/>
              <a:buNone/>
            </a:pPr>
            <a:r>
              <a:rPr lang="en-US" altLang="en-US" dirty="0">
                <a:latin typeface="Georgia" panose="02040502050405020303" pitchFamily="18" charset="0"/>
              </a:rPr>
              <a:t>Primary Target Species</a:t>
            </a:r>
          </a:p>
          <a:p>
            <a:pPr lvl="1" eaLnBrk="1" hangingPunct="1">
              <a:spcBef>
                <a:spcPct val="0"/>
              </a:spcBef>
              <a:buClrTx/>
              <a:buSzTx/>
              <a:buFont typeface="Arial" panose="020B0604020202020204" pitchFamily="34" charset="0"/>
              <a:buChar char="•"/>
            </a:pPr>
            <a:r>
              <a:rPr lang="en-US" altLang="en-US" sz="2000" dirty="0">
                <a:solidFill>
                  <a:schemeClr val="accent2"/>
                </a:solidFill>
                <a:latin typeface="Georgia" panose="02040502050405020303" pitchFamily="18" charset="0"/>
              </a:rPr>
              <a:t>Waterfowl (Order </a:t>
            </a:r>
            <a:r>
              <a:rPr lang="en-US" altLang="en-US" sz="2000" dirty="0" err="1">
                <a:solidFill>
                  <a:schemeClr val="accent2"/>
                </a:solidFill>
                <a:latin typeface="Georgia" panose="02040502050405020303" pitchFamily="18" charset="0"/>
              </a:rPr>
              <a:t>Anseriformes</a:t>
            </a:r>
            <a:r>
              <a:rPr lang="en-US" altLang="en-US" sz="2000" dirty="0">
                <a:solidFill>
                  <a:schemeClr val="accent2"/>
                </a:solidFill>
                <a:latin typeface="Georgia" panose="02040502050405020303" pitchFamily="18" charset="0"/>
              </a:rPr>
              <a:t>)</a:t>
            </a:r>
          </a:p>
          <a:p>
            <a:pPr lvl="1" eaLnBrk="1" hangingPunct="1">
              <a:spcBef>
                <a:spcPct val="0"/>
              </a:spcBef>
              <a:buClrTx/>
              <a:buSzTx/>
              <a:buFont typeface="Arial" panose="020B0604020202020204" pitchFamily="34" charset="0"/>
              <a:buChar char="•"/>
            </a:pPr>
            <a:r>
              <a:rPr lang="en-US" altLang="en-US" sz="2000" dirty="0">
                <a:solidFill>
                  <a:schemeClr val="accent2"/>
                </a:solidFill>
                <a:latin typeface="Georgia" panose="02040502050405020303" pitchFamily="18" charset="0"/>
              </a:rPr>
              <a:t>Geese (Order </a:t>
            </a:r>
            <a:r>
              <a:rPr lang="en-US" altLang="en-US" sz="2000" dirty="0" err="1">
                <a:solidFill>
                  <a:schemeClr val="accent2"/>
                </a:solidFill>
                <a:latin typeface="Georgia" panose="02040502050405020303" pitchFamily="18" charset="0"/>
              </a:rPr>
              <a:t>Anseriformes</a:t>
            </a:r>
            <a:r>
              <a:rPr lang="en-US" altLang="en-US" sz="2000" dirty="0">
                <a:solidFill>
                  <a:schemeClr val="accent2"/>
                </a:solidFill>
                <a:latin typeface="Georgia" panose="02040502050405020303" pitchFamily="18" charset="0"/>
              </a:rPr>
              <a:t>)</a:t>
            </a:r>
          </a:p>
          <a:p>
            <a:pPr lvl="1" eaLnBrk="1" hangingPunct="1">
              <a:spcBef>
                <a:spcPct val="0"/>
              </a:spcBef>
              <a:buClrTx/>
              <a:buSzTx/>
              <a:buFont typeface="Arial" panose="020B0604020202020204" pitchFamily="34" charset="0"/>
              <a:buChar char="•"/>
            </a:pPr>
            <a:r>
              <a:rPr lang="en-US" altLang="en-US" sz="2000" dirty="0">
                <a:solidFill>
                  <a:schemeClr val="accent2"/>
                </a:solidFill>
                <a:latin typeface="Georgia" panose="02040502050405020303" pitchFamily="18" charset="0"/>
              </a:rPr>
              <a:t>Shorebirds (Order </a:t>
            </a:r>
            <a:r>
              <a:rPr lang="en-US" altLang="en-US" sz="2000" dirty="0" err="1">
                <a:solidFill>
                  <a:schemeClr val="accent2"/>
                </a:solidFill>
                <a:latin typeface="Georgia" panose="02040502050405020303" pitchFamily="18" charset="0"/>
              </a:rPr>
              <a:t>Charadriiformes</a:t>
            </a:r>
            <a:r>
              <a:rPr lang="en-US" altLang="en-US" sz="2000" dirty="0">
                <a:solidFill>
                  <a:schemeClr val="accent2"/>
                </a:solidFill>
                <a:latin typeface="Georgia" panose="02040502050405020303" pitchFamily="18" charset="0"/>
              </a:rPr>
              <a:t>)</a:t>
            </a:r>
          </a:p>
          <a:p>
            <a:pPr eaLnBrk="1" hangingPunct="1">
              <a:spcBef>
                <a:spcPct val="0"/>
              </a:spcBef>
              <a:buClrTx/>
              <a:buSzTx/>
              <a:buFontTx/>
              <a:buNone/>
            </a:pPr>
            <a:endParaRPr lang="en-US" altLang="en-US" sz="1800" dirty="0">
              <a:solidFill>
                <a:schemeClr val="accent2"/>
              </a:solidFill>
              <a:latin typeface="Georgia" panose="02040502050405020303" pitchFamily="18" charset="0"/>
            </a:endParaRPr>
          </a:p>
        </p:txBody>
      </p:sp>
      <p:pic>
        <p:nvPicPr>
          <p:cNvPr id="8196" name="Picture 5" descr="cloud of gees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800" y="4038600"/>
            <a:ext cx="33909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descr="IMG_334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0" y="4038600"/>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7" descr="Chile 17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1524000"/>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987766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173" y="3686659"/>
            <a:ext cx="4228454" cy="3171341"/>
          </a:xfrm>
          <a:prstGeom prst="rect">
            <a:avLst/>
          </a:prstGeom>
        </p:spPr>
      </p:pic>
      <p:sp>
        <p:nvSpPr>
          <p:cNvPr id="9218" name="Text Placeholder 2"/>
          <p:cNvSpPr>
            <a:spLocks noGrp="1"/>
          </p:cNvSpPr>
          <p:nvPr>
            <p:ph type="body" sz="quarter" idx="4294967295"/>
          </p:nvPr>
        </p:nvSpPr>
        <p:spPr>
          <a:xfrm>
            <a:off x="1981200" y="228600"/>
            <a:ext cx="4800600" cy="1155700"/>
          </a:xfrm>
        </p:spPr>
        <p:txBody>
          <a:bodyPr rIns="9144"/>
          <a:lstStyle/>
          <a:p>
            <a:pPr marL="0" indent="0" algn="ctr" eaLnBrk="1" hangingPunct="1">
              <a:buNone/>
            </a:pPr>
            <a:r>
              <a:rPr lang="en-US" altLang="en-US" sz="4000" dirty="0">
                <a:latin typeface="Georgia" panose="02040502050405020303" pitchFamily="18" charset="0"/>
              </a:rPr>
              <a:t>Collection Strategies</a:t>
            </a:r>
          </a:p>
          <a:p>
            <a:pPr marL="0" indent="0" algn="ctr" eaLnBrk="1" hangingPunct="1">
              <a:buFontTx/>
              <a:buNone/>
            </a:pPr>
            <a:endParaRPr lang="en-US" altLang="en-US" sz="4000" dirty="0"/>
          </a:p>
        </p:txBody>
      </p:sp>
      <p:sp>
        <p:nvSpPr>
          <p:cNvPr id="9219" name="TextBox 3"/>
          <p:cNvSpPr txBox="1">
            <a:spLocks noChangeArrowheads="1"/>
          </p:cNvSpPr>
          <p:nvPr/>
        </p:nvSpPr>
        <p:spPr bwMode="auto">
          <a:xfrm>
            <a:off x="228600" y="824531"/>
            <a:ext cx="51816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D2DA7A"/>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D2DA7A"/>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800" dirty="0">
              <a:latin typeface="Georgia" panose="02040502050405020303" pitchFamily="18" charset="0"/>
            </a:endParaRPr>
          </a:p>
          <a:p>
            <a:pPr eaLnBrk="1" hangingPunct="1">
              <a:spcBef>
                <a:spcPct val="0"/>
              </a:spcBef>
              <a:buClrTx/>
              <a:buSzTx/>
              <a:buFontTx/>
              <a:buAutoNum type="arabicPeriod"/>
            </a:pPr>
            <a:r>
              <a:rPr lang="en-US" altLang="en-US" sz="2200" dirty="0">
                <a:solidFill>
                  <a:schemeClr val="accent2"/>
                </a:solidFill>
                <a:latin typeface="Georgia" panose="02040502050405020303" pitchFamily="18" charset="0"/>
              </a:rPr>
              <a:t> </a:t>
            </a:r>
            <a:r>
              <a:rPr lang="en-US" altLang="en-US" sz="2400" dirty="0">
                <a:solidFill>
                  <a:schemeClr val="accent2"/>
                </a:solidFill>
                <a:latin typeface="Georgia" panose="02040502050405020303" pitchFamily="18" charset="0"/>
              </a:rPr>
              <a:t>Live Wild Bird</a:t>
            </a:r>
          </a:p>
          <a:p>
            <a:pPr eaLnBrk="1" hangingPunct="1">
              <a:spcBef>
                <a:spcPct val="0"/>
              </a:spcBef>
              <a:buClrTx/>
              <a:buSzTx/>
              <a:buFontTx/>
              <a:buAutoNum type="arabicPeriod"/>
            </a:pPr>
            <a:r>
              <a:rPr lang="en-US" altLang="en-US" sz="2400" dirty="0">
                <a:solidFill>
                  <a:schemeClr val="accent2"/>
                </a:solidFill>
                <a:latin typeface="Georgia" panose="02040502050405020303" pitchFamily="18" charset="0"/>
              </a:rPr>
              <a:t> Hunter Harvest</a:t>
            </a:r>
          </a:p>
          <a:p>
            <a:pPr eaLnBrk="1" hangingPunct="1">
              <a:spcBef>
                <a:spcPct val="0"/>
              </a:spcBef>
              <a:buClrTx/>
              <a:buSzTx/>
              <a:buFontTx/>
              <a:buAutoNum type="arabicPeriod"/>
            </a:pPr>
            <a:r>
              <a:rPr lang="en-US" altLang="en-US" sz="2400" b="1" dirty="0">
                <a:solidFill>
                  <a:schemeClr val="accent2"/>
                </a:solidFill>
                <a:latin typeface="Georgia" panose="02040502050405020303" pitchFamily="18" charset="0"/>
              </a:rPr>
              <a:t> Morbidity/Mortality Event</a:t>
            </a:r>
          </a:p>
          <a:p>
            <a:pPr eaLnBrk="1" hangingPunct="1">
              <a:spcBef>
                <a:spcPct val="0"/>
              </a:spcBef>
              <a:buClrTx/>
              <a:buSzTx/>
              <a:buFontTx/>
              <a:buAutoNum type="arabicPeriod"/>
            </a:pPr>
            <a:r>
              <a:rPr lang="en-US" altLang="en-US" sz="2400" dirty="0">
                <a:solidFill>
                  <a:schemeClr val="accent2"/>
                </a:solidFill>
                <a:latin typeface="Georgia" panose="02040502050405020303" pitchFamily="18" charset="0"/>
              </a:rPr>
              <a:t> Sentinel Species</a:t>
            </a:r>
          </a:p>
          <a:p>
            <a:pPr eaLnBrk="1" hangingPunct="1">
              <a:spcBef>
                <a:spcPct val="0"/>
              </a:spcBef>
              <a:buClrTx/>
              <a:buSzTx/>
              <a:buFontTx/>
              <a:buAutoNum type="arabicPeriod"/>
            </a:pPr>
            <a:r>
              <a:rPr lang="en-US" altLang="en-US" sz="2400" dirty="0">
                <a:solidFill>
                  <a:schemeClr val="accent2"/>
                </a:solidFill>
                <a:latin typeface="Georgia" panose="02040502050405020303" pitchFamily="18" charset="0"/>
              </a:rPr>
              <a:t> Environmental</a:t>
            </a:r>
          </a:p>
        </p:txBody>
      </p:sp>
      <p:pic>
        <p:nvPicPr>
          <p:cNvPr id="9220" name="Picture 4" descr="bownet ducks NH_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1600" y="1447800"/>
            <a:ext cx="3433763"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IMG_3993.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57800" y="3810000"/>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44256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Placeholder 2"/>
          <p:cNvSpPr>
            <a:spLocks noGrp="1"/>
          </p:cNvSpPr>
          <p:nvPr>
            <p:ph type="body" sz="quarter" idx="4294967295"/>
          </p:nvPr>
        </p:nvSpPr>
        <p:spPr>
          <a:xfrm>
            <a:off x="2667000" y="381000"/>
            <a:ext cx="3810000" cy="381000"/>
          </a:xfrm>
        </p:spPr>
        <p:txBody>
          <a:bodyPr rIns="9144"/>
          <a:lstStyle/>
          <a:p>
            <a:pPr marL="0" indent="0" algn="ctr" eaLnBrk="1" hangingPunct="1">
              <a:buFontTx/>
              <a:buNone/>
            </a:pPr>
            <a:r>
              <a:rPr lang="en-US" altLang="en-US" sz="4000" dirty="0"/>
              <a:t>Avian Influenza</a:t>
            </a:r>
          </a:p>
        </p:txBody>
      </p:sp>
      <p:pic>
        <p:nvPicPr>
          <p:cNvPr id="11267" name="Picture 3" descr="USDA SAMPLING BIRDS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9600" y="1905000"/>
            <a:ext cx="25908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Male Wood Ducks DSC0110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19050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IMG_1904.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19050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6"/>
          <p:cNvSpPr txBox="1">
            <a:spLocks noChangeArrowheads="1"/>
          </p:cNvSpPr>
          <p:nvPr/>
        </p:nvSpPr>
        <p:spPr bwMode="auto">
          <a:xfrm>
            <a:off x="2057400" y="4038600"/>
            <a:ext cx="5715000"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2DA7A"/>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D2DA7A"/>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2800">
                <a:latin typeface="Georgia" panose="02040502050405020303" pitchFamily="18" charset="0"/>
              </a:rPr>
              <a:t>Sample type</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Wild Bird – oropharyngeal &amp; cloacal, tracheal</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Environmental – fecal</a:t>
            </a:r>
          </a:p>
          <a:p>
            <a:pPr eaLnBrk="1" hangingPunct="1">
              <a:spcBef>
                <a:spcPct val="0"/>
              </a:spcBef>
              <a:buClrTx/>
              <a:buSzTx/>
              <a:buFontTx/>
              <a:buNone/>
            </a:pPr>
            <a:r>
              <a:rPr lang="en-US" altLang="en-US" sz="2800">
                <a:latin typeface="Georgia" panose="02040502050405020303" pitchFamily="18" charset="0"/>
              </a:rPr>
              <a:t>Diagnostic Tests</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 PCR </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 Virus isolation</a:t>
            </a:r>
          </a:p>
          <a:p>
            <a:pPr eaLnBrk="1" hangingPunct="1">
              <a:spcBef>
                <a:spcPct val="0"/>
              </a:spcBef>
              <a:buClrTx/>
              <a:buSzTx/>
              <a:buFontTx/>
              <a:buNone/>
            </a:pPr>
            <a:endParaRPr lang="en-US" altLang="en-US" sz="1800">
              <a:latin typeface="Georgia" panose="02040502050405020303" pitchFamily="18" charset="0"/>
            </a:endParaRPr>
          </a:p>
        </p:txBody>
      </p:sp>
    </p:spTree>
    <p:extLst>
      <p:ext uri="{BB962C8B-B14F-4D97-AF65-F5344CB8AC3E}">
        <p14:creationId xmlns:p14="http://schemas.microsoft.com/office/powerpoint/2010/main" val="280006685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Placeholder 7"/>
          <p:cNvSpPr>
            <a:spLocks noGrp="1"/>
          </p:cNvSpPr>
          <p:nvPr>
            <p:ph type="body" sz="half" idx="2"/>
          </p:nvPr>
        </p:nvSpPr>
        <p:spPr bwMode="auto">
          <a:xfrm>
            <a:off x="6405382" y="2142216"/>
            <a:ext cx="2510018" cy="457200"/>
          </a:xfrm>
          <a:noFill/>
          <a:ln>
            <a:miter lim="800000"/>
            <a:headEnd/>
            <a:tailEnd/>
          </a:ln>
        </p:spPr>
        <p:txBody>
          <a:bodyPr vert="horz" wrap="square" lIns="91440" tIns="45720" rIns="91440" bIns="45720" numCol="1" anchor="t" anchorCtr="0" compatLnSpc="1">
            <a:prstTxWarp prst="textNoShape">
              <a:avLst/>
            </a:prstTxWarp>
          </a:bodyPr>
          <a:lstStyle/>
          <a:p>
            <a:pPr algn="ctr"/>
            <a:r>
              <a:rPr lang="en-US" sz="2400" b="1" dirty="0">
                <a:solidFill>
                  <a:schemeClr val="bg2"/>
                </a:solidFill>
                <a:latin typeface="+mj-lt"/>
              </a:rPr>
              <a:t>Protecting Human </a:t>
            </a:r>
          </a:p>
          <a:p>
            <a:pPr algn="ctr"/>
            <a:r>
              <a:rPr lang="en-US" sz="2400" b="1" dirty="0">
                <a:solidFill>
                  <a:schemeClr val="bg2"/>
                </a:solidFill>
                <a:latin typeface="+mj-lt"/>
              </a:rPr>
              <a:t>Health &amp; Safety</a:t>
            </a:r>
          </a:p>
        </p:txBody>
      </p:sp>
      <p:pic>
        <p:nvPicPr>
          <p:cNvPr id="17412" name="Picture 3" descr="C:\Documents and Settings\rmickley.WE\My Documents\My Pictures\Photos2\Wildlife Diseases\Rabies\P101066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78378" y="2317546"/>
            <a:ext cx="2546222" cy="1659785"/>
          </a:xfrm>
          <a:prstGeom prst="rect">
            <a:avLst/>
          </a:prstGeom>
          <a:noFill/>
          <a:ln w="9525">
            <a:noFill/>
            <a:miter lim="800000"/>
            <a:headEnd/>
            <a:tailEnd/>
          </a:ln>
        </p:spPr>
      </p:pic>
      <p:pic>
        <p:nvPicPr>
          <p:cNvPr id="17413" name="Picture 4" descr="C:\Documents and Settings\rmickley.WE\My Documents\My Pictures\Photos2\Wildlife Diseases\Wildlife Disease\Tick-borne\Deer Tick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34685" y="137200"/>
            <a:ext cx="2366313" cy="2011366"/>
          </a:xfrm>
          <a:prstGeom prst="rect">
            <a:avLst/>
          </a:prstGeom>
          <a:noFill/>
          <a:ln w="9525">
            <a:noFill/>
            <a:miter lim="800000"/>
            <a:headEnd/>
            <a:tailEnd/>
          </a:ln>
        </p:spPr>
      </p:pic>
      <p:pic>
        <p:nvPicPr>
          <p:cNvPr id="17414" name="Picture 5" descr="C:\Documents and Settings\rmickley.WE\My Documents\My Pictures\Photos2\Wildlife Diseases\Wildlife Disease\Tick-borne\P1040025.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1000" y="4099280"/>
            <a:ext cx="2825128" cy="1920520"/>
          </a:xfrm>
          <a:prstGeom prst="rect">
            <a:avLst/>
          </a:prstGeom>
          <a:noFill/>
          <a:ln w="9525">
            <a:noFill/>
            <a:miter lim="800000"/>
            <a:headEnd/>
            <a:tailEnd/>
          </a:ln>
        </p:spPr>
      </p:pic>
      <p:pic>
        <p:nvPicPr>
          <p:cNvPr id="17415" name="Picture 2" descr="I:\I-Drive\Photos\Photo\Phts_frm_RMM\Photos\Hanscom_phts\HanscomBrdStrk\Left engine 5-21-07.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692294" y="137200"/>
            <a:ext cx="2683081" cy="2036013"/>
          </a:xfrm>
          <a:prstGeom prst="rect">
            <a:avLst/>
          </a:prstGeom>
          <a:noFill/>
          <a:ln w="9525">
            <a:noFill/>
            <a:miter lim="800000"/>
            <a:headEnd/>
            <a:tailEnd/>
          </a:ln>
        </p:spPr>
      </p:pic>
      <p:pic>
        <p:nvPicPr>
          <p:cNvPr id="8"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black">
          <a:xfrm>
            <a:off x="228600" y="6216650"/>
            <a:ext cx="3200400" cy="530225"/>
          </a:xfrm>
          <a:prstGeom prst="rect">
            <a:avLst/>
          </a:prstGeom>
          <a:noFill/>
          <a:ln w="9525">
            <a:noFill/>
            <a:miter lim="800000"/>
            <a:headEnd/>
            <a:tailEnd/>
          </a:ln>
        </p:spPr>
      </p:pic>
      <p:pic>
        <p:nvPicPr>
          <p:cNvPr id="9"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black">
          <a:xfrm>
            <a:off x="6629400" y="6481763"/>
            <a:ext cx="2147888" cy="300037"/>
          </a:xfrm>
          <a:prstGeom prst="rect">
            <a:avLst/>
          </a:prstGeom>
          <a:noFill/>
          <a:ln w="9525">
            <a:noFill/>
            <a:miter lim="800000"/>
            <a:headEnd/>
            <a:tailEnd/>
          </a:ln>
        </p:spPr>
      </p:pic>
      <p:pic>
        <p:nvPicPr>
          <p:cNvPr id="10" name="Picture 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black">
          <a:xfrm>
            <a:off x="6626225" y="5943600"/>
            <a:ext cx="460375" cy="315913"/>
          </a:xfrm>
          <a:prstGeom prst="rect">
            <a:avLst/>
          </a:prstGeom>
          <a:noFill/>
          <a:ln w="9525">
            <a:noFill/>
            <a:miter lim="800000"/>
            <a:headEnd/>
            <a:tailEnd/>
          </a:ln>
        </p:spPr>
      </p:pic>
      <p:pic>
        <p:nvPicPr>
          <p:cNvPr id="3074" name="Picture 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68835" y="2317546"/>
            <a:ext cx="330631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4038600" y="4038600"/>
            <a:ext cx="1970623" cy="221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168835" y="137200"/>
            <a:ext cx="3364149" cy="2034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rot="5400000">
            <a:off x="6413338" y="3363495"/>
            <a:ext cx="2609004" cy="2094005"/>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514600" y="2895600"/>
            <a:ext cx="6923820" cy="4114800"/>
          </a:xfrm>
          <a:prstGeom prst="rect">
            <a:avLst/>
          </a:prstGeom>
        </p:spPr>
      </p:pic>
      <p:sp>
        <p:nvSpPr>
          <p:cNvPr id="5" name="TextBox 4"/>
          <p:cNvSpPr txBox="1"/>
          <p:nvPr/>
        </p:nvSpPr>
        <p:spPr>
          <a:xfrm>
            <a:off x="0" y="1143000"/>
            <a:ext cx="5105400" cy="4247317"/>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t>Connecticut River Watershed</a:t>
            </a:r>
          </a:p>
          <a:p>
            <a:pPr marL="742950" lvl="1" indent="-285750">
              <a:buFont typeface="Arial" panose="020B0604020202020204" pitchFamily="34" charset="0"/>
              <a:buChar char="•"/>
            </a:pPr>
            <a:r>
              <a:rPr lang="en-US" sz="2400" dirty="0"/>
              <a:t>Target goal- 270</a:t>
            </a:r>
          </a:p>
          <a:p>
            <a:pPr marL="285750" indent="-285750">
              <a:buFont typeface="Arial" panose="020B0604020202020204" pitchFamily="34" charset="0"/>
              <a:buChar char="•"/>
            </a:pPr>
            <a:r>
              <a:rPr lang="en-US" sz="2400" dirty="0"/>
              <a:t>Connecticut Coastal</a:t>
            </a:r>
          </a:p>
          <a:p>
            <a:pPr marL="742950" lvl="1" indent="-285750">
              <a:buFont typeface="Arial" panose="020B0604020202020204" pitchFamily="34" charset="0"/>
              <a:buChar char="•"/>
            </a:pPr>
            <a:r>
              <a:rPr lang="en-US" sz="2400" dirty="0"/>
              <a:t>Target goal- 380</a:t>
            </a:r>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Sampling Period</a:t>
            </a:r>
          </a:p>
          <a:p>
            <a:pPr marL="742950" lvl="1" indent="-285750">
              <a:buFont typeface="Arial" panose="020B0604020202020204" pitchFamily="34" charset="0"/>
              <a:buChar char="•"/>
            </a:pPr>
            <a:r>
              <a:rPr lang="en-US" sz="2400" dirty="0"/>
              <a:t>May-Aug</a:t>
            </a:r>
          </a:p>
          <a:p>
            <a:pPr marL="742950" lvl="1" indent="-285750">
              <a:buFont typeface="Arial" panose="020B0604020202020204" pitchFamily="34" charset="0"/>
              <a:buChar char="•"/>
            </a:pPr>
            <a:r>
              <a:rPr lang="en-US" sz="2400" dirty="0"/>
              <a:t>Aug-Dec</a:t>
            </a:r>
          </a:p>
          <a:p>
            <a:pPr marL="742950" lvl="1" indent="-285750">
              <a:buFont typeface="Arial" panose="020B0604020202020204" pitchFamily="34" charset="0"/>
              <a:buChar char="•"/>
            </a:pPr>
            <a:r>
              <a:rPr lang="en-US" sz="2400" dirty="0"/>
              <a:t>Dec-Feb</a:t>
            </a:r>
          </a:p>
          <a:p>
            <a:endParaRPr lang="en-US" dirty="0"/>
          </a:p>
          <a:p>
            <a:endParaRPr lang="en-US" dirty="0"/>
          </a:p>
        </p:txBody>
      </p:sp>
      <p:sp>
        <p:nvSpPr>
          <p:cNvPr id="8" name="Title 7"/>
          <p:cNvSpPr>
            <a:spLocks noGrp="1"/>
          </p:cNvSpPr>
          <p:nvPr>
            <p:ph type="title"/>
          </p:nvPr>
        </p:nvSpPr>
        <p:spPr/>
        <p:txBody>
          <a:bodyPr/>
          <a:lstStyle/>
          <a:p>
            <a:r>
              <a:rPr lang="en-US" dirty="0"/>
              <a:t>AI Sampling in MA &amp; CT</a:t>
            </a:r>
          </a:p>
        </p:txBody>
      </p:sp>
    </p:spTree>
    <p:extLst>
      <p:ext uri="{BB962C8B-B14F-4D97-AF65-F5344CB8AC3E}">
        <p14:creationId xmlns:p14="http://schemas.microsoft.com/office/powerpoint/2010/main" val="17767343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76200"/>
            <a:ext cx="8229600" cy="1143000"/>
          </a:xfrm>
        </p:spPr>
        <p:txBody>
          <a:bodyPr/>
          <a:lstStyle/>
          <a:p>
            <a:r>
              <a:rPr lang="en-US" altLang="en-US" sz="3200" b="1">
                <a:solidFill>
                  <a:schemeClr val="bg1"/>
                </a:solidFill>
              </a:rPr>
              <a:t>Common Eider (</a:t>
            </a:r>
            <a:r>
              <a:rPr lang="en-US" altLang="en-US" sz="3200" b="1" i="1">
                <a:solidFill>
                  <a:schemeClr val="bg1"/>
                </a:solidFill>
              </a:rPr>
              <a:t>Somateria mollissima</a:t>
            </a:r>
            <a:r>
              <a:rPr lang="en-US" altLang="en-US" sz="3200" b="1">
                <a:solidFill>
                  <a:schemeClr val="bg1"/>
                </a:solidFill>
              </a:rPr>
              <a:t>)</a:t>
            </a:r>
          </a:p>
        </p:txBody>
      </p:sp>
      <p:pic>
        <p:nvPicPr>
          <p:cNvPr id="3075" name="Picture 3" descr="C:\Users\rmickley\Pictures\Photos2\Phts_frm_RMM\COEIJeremyPt\COEIJeremyPt\common-eid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219200"/>
            <a:ext cx="8382000"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1"/>
          <p:cNvSpPr>
            <a:spLocks noChangeArrowheads="1"/>
          </p:cNvSpPr>
          <p:nvPr/>
        </p:nvSpPr>
        <p:spPr bwMode="auto">
          <a:xfrm>
            <a:off x="381000" y="5954713"/>
            <a:ext cx="340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Tw Cen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Tw Cen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Tw Cen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Tw Cen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Tw Cen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9pPr>
          </a:lstStyle>
          <a:p>
            <a:pPr eaLnBrk="1" hangingPunct="1">
              <a:spcBef>
                <a:spcPct val="0"/>
              </a:spcBef>
              <a:buFontTx/>
              <a:buNone/>
            </a:pPr>
            <a:r>
              <a:rPr lang="en-US" altLang="en-US" sz="1800">
                <a:solidFill>
                  <a:prstClr val="white"/>
                </a:solidFill>
                <a:latin typeface="Arial" charset="0"/>
              </a:rPr>
              <a:t>Photo Courtesy Andreas Trepte</a:t>
            </a:r>
          </a:p>
        </p:txBody>
      </p:sp>
    </p:spTree>
    <p:extLst>
      <p:ext uri="{BB962C8B-B14F-4D97-AF65-F5344CB8AC3E}">
        <p14:creationId xmlns:p14="http://schemas.microsoft.com/office/powerpoint/2010/main" val="27014099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152400" y="228600"/>
            <a:ext cx="8839200" cy="609600"/>
          </a:xfrm>
        </p:spPr>
        <p:txBody>
          <a:bodyPr/>
          <a:lstStyle/>
          <a:p>
            <a:pPr eaLnBrk="1" hangingPunct="1"/>
            <a:r>
              <a:rPr lang="en-US" altLang="en-US" sz="3200" b="1">
                <a:solidFill>
                  <a:schemeClr val="bg1"/>
                </a:solidFill>
              </a:rPr>
              <a:t>Common Eider Natural History</a:t>
            </a:r>
          </a:p>
        </p:txBody>
      </p:sp>
      <p:sp>
        <p:nvSpPr>
          <p:cNvPr id="4099" name="Text Box 6"/>
          <p:cNvSpPr txBox="1">
            <a:spLocks noChangeArrowheads="1"/>
          </p:cNvSpPr>
          <p:nvPr/>
        </p:nvSpPr>
        <p:spPr bwMode="auto">
          <a:xfrm>
            <a:off x="228600" y="1219200"/>
            <a:ext cx="61722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Tw Cen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Tw Cen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Tw Cen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Tw Cen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Tw Cen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9pPr>
          </a:lstStyle>
          <a:p>
            <a:pPr eaLnBrk="1" hangingPunct="1">
              <a:lnSpc>
                <a:spcPct val="80000"/>
              </a:lnSpc>
              <a:spcBef>
                <a:spcPct val="0"/>
              </a:spcBef>
            </a:pPr>
            <a:r>
              <a:rPr lang="en-US" altLang="en-US" sz="2400" b="1">
                <a:solidFill>
                  <a:prstClr val="white"/>
                </a:solidFill>
              </a:rPr>
              <a:t>Four subpopulations in N.A.</a:t>
            </a:r>
          </a:p>
          <a:p>
            <a:pPr eaLnBrk="1" hangingPunct="1">
              <a:lnSpc>
                <a:spcPct val="80000"/>
              </a:lnSpc>
              <a:spcBef>
                <a:spcPct val="0"/>
              </a:spcBef>
            </a:pPr>
            <a:endParaRPr lang="en-US" altLang="en-US" sz="2400" b="1">
              <a:solidFill>
                <a:prstClr val="white"/>
              </a:solidFill>
            </a:endParaRPr>
          </a:p>
          <a:p>
            <a:pPr eaLnBrk="1" hangingPunct="1">
              <a:lnSpc>
                <a:spcPct val="80000"/>
              </a:lnSpc>
              <a:spcBef>
                <a:spcPct val="0"/>
              </a:spcBef>
            </a:pPr>
            <a:r>
              <a:rPr lang="en-US" altLang="en-US" sz="2400" b="1">
                <a:solidFill>
                  <a:prstClr val="white"/>
                </a:solidFill>
              </a:rPr>
              <a:t>Feeds on mollusks, crustaceans, </a:t>
            </a:r>
          </a:p>
          <a:p>
            <a:pPr eaLnBrk="1" hangingPunct="1">
              <a:lnSpc>
                <a:spcPct val="80000"/>
              </a:lnSpc>
              <a:spcBef>
                <a:spcPct val="0"/>
              </a:spcBef>
              <a:buFontTx/>
              <a:buNone/>
            </a:pPr>
            <a:r>
              <a:rPr lang="en-US" altLang="en-US" sz="2400" b="1">
                <a:solidFill>
                  <a:prstClr val="white"/>
                </a:solidFill>
              </a:rPr>
              <a:t>	and echinoderms.                  </a:t>
            </a:r>
          </a:p>
          <a:p>
            <a:pPr eaLnBrk="1" hangingPunct="1">
              <a:lnSpc>
                <a:spcPct val="80000"/>
              </a:lnSpc>
              <a:spcBef>
                <a:spcPct val="0"/>
              </a:spcBef>
            </a:pPr>
            <a:endParaRPr lang="en-US" altLang="en-US" sz="2400" b="1">
              <a:solidFill>
                <a:prstClr val="white"/>
              </a:solidFill>
            </a:endParaRPr>
          </a:p>
          <a:p>
            <a:pPr eaLnBrk="1" hangingPunct="1">
              <a:lnSpc>
                <a:spcPct val="80000"/>
              </a:lnSpc>
              <a:spcBef>
                <a:spcPct val="0"/>
              </a:spcBef>
            </a:pPr>
            <a:r>
              <a:rPr lang="en-US" altLang="en-US" sz="2400" b="1">
                <a:solidFill>
                  <a:prstClr val="white"/>
                </a:solidFill>
              </a:rPr>
              <a:t>Ground-nester on coastal islands.  </a:t>
            </a:r>
          </a:p>
          <a:p>
            <a:pPr eaLnBrk="1" hangingPunct="1">
              <a:lnSpc>
                <a:spcPct val="80000"/>
              </a:lnSpc>
              <a:spcBef>
                <a:spcPct val="0"/>
              </a:spcBef>
              <a:buFontTx/>
              <a:buNone/>
            </a:pPr>
            <a:r>
              <a:rPr lang="en-US" altLang="en-US" sz="2400" b="1">
                <a:solidFill>
                  <a:prstClr val="white"/>
                </a:solidFill>
              </a:rPr>
              <a:t>	Clutch size of 1 – 6 eggs.  </a:t>
            </a:r>
          </a:p>
          <a:p>
            <a:pPr eaLnBrk="1" hangingPunct="1">
              <a:lnSpc>
                <a:spcPct val="80000"/>
              </a:lnSpc>
              <a:spcBef>
                <a:spcPct val="0"/>
              </a:spcBef>
            </a:pPr>
            <a:endParaRPr lang="en-US" altLang="en-US" sz="2400" b="1">
              <a:solidFill>
                <a:prstClr val="white"/>
              </a:solidFill>
            </a:endParaRPr>
          </a:p>
          <a:p>
            <a:pPr eaLnBrk="1" hangingPunct="1">
              <a:lnSpc>
                <a:spcPct val="80000"/>
              </a:lnSpc>
              <a:spcBef>
                <a:spcPct val="0"/>
              </a:spcBef>
            </a:pPr>
            <a:r>
              <a:rPr lang="en-US" altLang="en-US" sz="2400" b="1">
                <a:solidFill>
                  <a:prstClr val="white"/>
                </a:solidFill>
              </a:rPr>
              <a:t>Hens incubate eggs continually for </a:t>
            </a:r>
          </a:p>
          <a:p>
            <a:pPr eaLnBrk="1" hangingPunct="1">
              <a:lnSpc>
                <a:spcPct val="80000"/>
              </a:lnSpc>
              <a:spcBef>
                <a:spcPct val="0"/>
              </a:spcBef>
              <a:buFontTx/>
              <a:buNone/>
            </a:pPr>
            <a:r>
              <a:rPr lang="en-US" altLang="en-US" sz="2400" b="1">
                <a:solidFill>
                  <a:prstClr val="white"/>
                </a:solidFill>
              </a:rPr>
              <a:t>	24-26 days, often to the point of 	becoming emaciated.</a:t>
            </a:r>
          </a:p>
          <a:p>
            <a:pPr eaLnBrk="1" hangingPunct="1">
              <a:lnSpc>
                <a:spcPct val="80000"/>
              </a:lnSpc>
              <a:spcBef>
                <a:spcPct val="0"/>
              </a:spcBef>
            </a:pPr>
            <a:endParaRPr lang="en-US" altLang="en-US" sz="2400" b="1">
              <a:solidFill>
                <a:prstClr val="white"/>
              </a:solidFill>
            </a:endParaRPr>
          </a:p>
          <a:p>
            <a:pPr eaLnBrk="1" hangingPunct="1">
              <a:lnSpc>
                <a:spcPct val="80000"/>
              </a:lnSpc>
              <a:spcBef>
                <a:spcPct val="0"/>
              </a:spcBef>
            </a:pPr>
            <a:r>
              <a:rPr lang="en-US" altLang="en-US" sz="2400" b="1">
                <a:solidFill>
                  <a:prstClr val="white"/>
                </a:solidFill>
              </a:rPr>
              <a:t>Females mature at 2-3 yrs., males at 3 yrs. </a:t>
            </a:r>
          </a:p>
          <a:p>
            <a:pPr eaLnBrk="1" hangingPunct="1">
              <a:lnSpc>
                <a:spcPct val="80000"/>
              </a:lnSpc>
              <a:spcBef>
                <a:spcPct val="0"/>
              </a:spcBef>
            </a:pPr>
            <a:endParaRPr lang="en-US" altLang="en-US" sz="2400" b="1">
              <a:solidFill>
                <a:prstClr val="white"/>
              </a:solidFill>
            </a:endParaRPr>
          </a:p>
          <a:p>
            <a:pPr eaLnBrk="1" hangingPunct="1">
              <a:lnSpc>
                <a:spcPct val="80000"/>
              </a:lnSpc>
              <a:spcBef>
                <a:spcPct val="0"/>
              </a:spcBef>
            </a:pPr>
            <a:r>
              <a:rPr lang="en-US" altLang="en-US" sz="2400" b="1">
                <a:solidFill>
                  <a:prstClr val="white"/>
                </a:solidFill>
              </a:rPr>
              <a:t>Thousands of common eiders from ME and eastern Canada overwinter at Cape Cod and Nantucket Sound.</a:t>
            </a:r>
          </a:p>
        </p:txBody>
      </p:sp>
      <p:grpSp>
        <p:nvGrpSpPr>
          <p:cNvPr id="4100" name="Group 10"/>
          <p:cNvGrpSpPr>
            <a:grpSpLocks/>
          </p:cNvGrpSpPr>
          <p:nvPr/>
        </p:nvGrpSpPr>
        <p:grpSpPr bwMode="auto">
          <a:xfrm>
            <a:off x="5181600" y="1066800"/>
            <a:ext cx="3803650" cy="5461000"/>
            <a:chOff x="4912" y="-6032"/>
            <a:chExt cx="6433" cy="8624"/>
          </a:xfrm>
        </p:grpSpPr>
        <p:pic>
          <p:nvPicPr>
            <p:cNvPr id="4101"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76" y="225"/>
              <a:ext cx="3469" cy="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74" y="-1820"/>
              <a:ext cx="3469" cy="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72" y="-3866"/>
              <a:ext cx="3469" cy="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12" y="-6032"/>
              <a:ext cx="3469" cy="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40068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981200" y="274638"/>
            <a:ext cx="4800600" cy="868362"/>
          </a:xfrm>
        </p:spPr>
        <p:txBody>
          <a:bodyPr/>
          <a:lstStyle/>
          <a:p>
            <a:r>
              <a:rPr lang="en-US" altLang="en-US" sz="3200" b="1">
                <a:solidFill>
                  <a:schemeClr val="bg1"/>
                </a:solidFill>
              </a:rPr>
              <a:t>Eider Economics</a:t>
            </a:r>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304800" y="1371600"/>
            <a:ext cx="6034088"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C:\Users\rmickley\Pictures\Photos2\Phts_frm_RMM\QCCOEI\7162108583_534095c4e9_b.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91200" y="4156075"/>
            <a:ext cx="28194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6525" y="4648200"/>
            <a:ext cx="2530475" cy="216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2" descr="C:\Users\rmickley\Pictures\Photos2\Phts_frm_RMM\QCCOEI\7162135567_9c0fd1b393_b.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57813" y="1600200"/>
            <a:ext cx="2971800"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0759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C:\Users\rmickley\Pictures\Photos2\Phts_frm_RMM\COEIJeremyPt\5-9-13\1763000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944563"/>
            <a:ext cx="28003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84463" y="4378325"/>
            <a:ext cx="4764087" cy="240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Title 1"/>
          <p:cNvSpPr>
            <a:spLocks noGrp="1"/>
          </p:cNvSpPr>
          <p:nvPr>
            <p:ph type="title"/>
          </p:nvPr>
        </p:nvSpPr>
        <p:spPr>
          <a:xfrm>
            <a:off x="228600" y="0"/>
            <a:ext cx="8229600" cy="944563"/>
          </a:xfrm>
        </p:spPr>
        <p:txBody>
          <a:bodyPr/>
          <a:lstStyle/>
          <a:p>
            <a:r>
              <a:rPr lang="en-US" altLang="en-US" sz="3200" b="1">
                <a:solidFill>
                  <a:schemeClr val="bg1"/>
                </a:solidFill>
              </a:rPr>
              <a:t>Jeremy Point, Wellfleet, MA</a:t>
            </a:r>
          </a:p>
        </p:txBody>
      </p:sp>
      <p:sp>
        <p:nvSpPr>
          <p:cNvPr id="5" name="Oval 4"/>
          <p:cNvSpPr/>
          <p:nvPr/>
        </p:nvSpPr>
        <p:spPr>
          <a:xfrm>
            <a:off x="6019800" y="2057400"/>
            <a:ext cx="166688"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222" name="Picture 2" descr="C:\Users\rmickley\Pictures\Photos2\Phts_frm_RMM\COEIJeremyPt\5-9-13\P100010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0" y="1884363"/>
            <a:ext cx="2209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8" descr="C:\Users\rmickley\Pictures\Photos2\Phts_frm_RMM\COEIJeremyPt\COEI21Nov13\P1000239.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850" y="4648200"/>
            <a:ext cx="28067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descr="cape cod map canal"/>
          <p:cNvPicPr>
            <a:picLocks noGrp="1" noChangeAspect="1" noChangeArrowheads="1"/>
          </p:cNvPicPr>
          <p:nvPr>
            <p:ph idx="1"/>
          </p:nvPr>
        </p:nvPicPr>
        <p:blipFill>
          <a:blip r:embed="rId6">
            <a:extLst>
              <a:ext uri="{28A0092B-C50C-407E-A947-70E740481C1C}">
                <a14:useLocalDpi xmlns:a14="http://schemas.microsoft.com/office/drawing/2010/main"/>
              </a:ext>
            </a:extLst>
          </a:blip>
          <a:srcRect/>
          <a:stretch>
            <a:fillRect/>
          </a:stretch>
        </p:blipFill>
        <p:spPr>
          <a:xfrm>
            <a:off x="2667000" y="938213"/>
            <a:ext cx="4183063" cy="4014787"/>
          </a:xfrm>
          <a:noFill/>
        </p:spPr>
      </p:pic>
      <p:sp>
        <p:nvSpPr>
          <p:cNvPr id="10" name="Oval 9"/>
          <p:cNvSpPr/>
          <p:nvPr/>
        </p:nvSpPr>
        <p:spPr>
          <a:xfrm>
            <a:off x="6019800" y="2057400"/>
            <a:ext cx="16668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226" name="Picture 3" descr="C:\Users\rmickley\Pictures\Photos2\Phts_frm_RMM\COEIJeremyPt\5-9-13\1763000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225" y="957263"/>
            <a:ext cx="28003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7488" y="4391025"/>
            <a:ext cx="4764087" cy="240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8" name="Picture 2" descr="C:\Users\rmickley\Pictures\Photos2\Phts_frm_RMM\COEIJeremyPt\5-9-13\P100010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1025" y="1897063"/>
            <a:ext cx="2209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8" descr="cape cod map cana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740025" y="950913"/>
            <a:ext cx="4183063"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10" descr="C:\Users\rmickley\Pictures\Photos2\Phts_frm_RMM\COEIJeremyPt\COEI5Dec13\P1070201.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19888" y="5432425"/>
            <a:ext cx="23479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911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133600" y="76200"/>
            <a:ext cx="4430713" cy="914400"/>
          </a:xfrm>
        </p:spPr>
        <p:txBody>
          <a:bodyPr/>
          <a:lstStyle/>
          <a:p>
            <a:r>
              <a:rPr lang="en-US" altLang="en-US" sz="3200" b="1">
                <a:solidFill>
                  <a:schemeClr val="bg1"/>
                </a:solidFill>
              </a:rPr>
              <a:t>Clues Left Behind</a:t>
            </a:r>
          </a:p>
        </p:txBody>
      </p:sp>
      <p:pic>
        <p:nvPicPr>
          <p:cNvPr id="10243" name="Picture 2" descr="C:\Users\rmickley\Pictures\Photos2\Phts_frm_RMM\COEIJeremyPt\COEIJeremyPt\COEIJeremyPt12-12.JPG"/>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667000" y="1452563"/>
            <a:ext cx="4465638" cy="3349625"/>
          </a:xfrm>
          <a:noFill/>
        </p:spPr>
      </p:pic>
      <p:pic>
        <p:nvPicPr>
          <p:cNvPr id="10244" name="Picture 4" descr="C:\Users\rmickley\Pictures\Photos2\Phts_frm_RMM\COEIJeremyPt\COEIJeremyPt\P103024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1914525"/>
            <a:ext cx="273208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C:\Users\rmickley\Pictures\Photos2\Phts_frm_RMM\COEIJeremyPt\COEI24Oct11\P1040976 (Small).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40550" y="1987550"/>
            <a:ext cx="212725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C:\Users\rmickley\Pictures\Photos2\Phts_frm_RMM\COEIJeremyPt\COEI24Oct11\P1040980 (Small).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179888"/>
            <a:ext cx="20002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3" descr="C:\Users\rmickley\Pictures\Photos2\Phts_frm_RMM\COEIJeremyPt\COEIJeremyPt\P1060318.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7038" y="3733800"/>
            <a:ext cx="2620962"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descr="C:\Users\rmickley\Pictures\Photos2\Phts_frm_RMM\COEIJeremyPt\COEI21Nov11r\P1050011.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221288" y="3962400"/>
            <a:ext cx="1712912"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5" descr="C:\Users\rmickley\Pictures\Photos2\Phts_frm_RMM\COEIJeremyPt\COEI21Nov11r\P1050001.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051175" y="4343400"/>
            <a:ext cx="251142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0065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0" y="152400"/>
            <a:ext cx="8839200" cy="609600"/>
          </a:xfrm>
        </p:spPr>
        <p:txBody>
          <a:bodyPr/>
          <a:lstStyle/>
          <a:p>
            <a:pPr eaLnBrk="1" hangingPunct="1"/>
            <a:r>
              <a:rPr lang="en-US" altLang="en-US" sz="3200" b="1">
                <a:solidFill>
                  <a:schemeClr val="bg1"/>
                </a:solidFill>
              </a:rPr>
              <a:t>Clinical Signs </a:t>
            </a:r>
          </a:p>
        </p:txBody>
      </p:sp>
      <p:sp>
        <p:nvSpPr>
          <p:cNvPr id="13315" name="TextBox 1"/>
          <p:cNvSpPr txBox="1">
            <a:spLocks noChangeArrowheads="1"/>
          </p:cNvSpPr>
          <p:nvPr/>
        </p:nvSpPr>
        <p:spPr bwMode="auto">
          <a:xfrm>
            <a:off x="152400" y="838200"/>
            <a:ext cx="8534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Tw Cen MT" pitchFamily="34" charset="0"/>
                <a:ea typeface="MS PGothic" pitchFamily="34" charset="-128"/>
              </a:defRPr>
            </a:lvl1pPr>
            <a:lvl2pPr marL="800100" indent="-342900" eaLnBrk="0" hangingPunct="0">
              <a:spcBef>
                <a:spcPct val="20000"/>
              </a:spcBef>
              <a:buFont typeface="Arial" charset="0"/>
              <a:buChar char="–"/>
              <a:defRPr sz="2800">
                <a:solidFill>
                  <a:schemeClr val="tx1"/>
                </a:solidFill>
                <a:latin typeface="Tw Cen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Tw Cen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Tw Cen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Tw Cen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9pPr>
          </a:lstStyle>
          <a:p>
            <a:pPr lvl="1" eaLnBrk="1" hangingPunct="1">
              <a:spcBef>
                <a:spcPct val="0"/>
              </a:spcBef>
              <a:buFont typeface="Arial" charset="0"/>
              <a:buChar char="•"/>
            </a:pPr>
            <a:r>
              <a:rPr lang="en-US" altLang="en-US" b="1">
                <a:solidFill>
                  <a:srgbClr val="FFFFFF"/>
                </a:solidFill>
              </a:rPr>
              <a:t>Lethargy, low/no coordination, respiratory distress, diarrhea, seizures and emaciation. </a:t>
            </a:r>
            <a:endParaRPr lang="en-US" altLang="en-US" b="1">
              <a:solidFill>
                <a:srgbClr val="FFFFFF"/>
              </a:solidFill>
              <a:latin typeface="Arial" charset="0"/>
            </a:endParaRPr>
          </a:p>
        </p:txBody>
      </p:sp>
      <p:pic>
        <p:nvPicPr>
          <p:cNvPr id="13316"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27750" y="1828800"/>
            <a:ext cx="2362200"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500" y="5029200"/>
            <a:ext cx="24003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 descr="C:\Users\rmickley\Pictures\Photos2\Phts_frm_RMM\COEIJeremyPt\COEI24Oct11\P1040966.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7350" y="1973263"/>
            <a:ext cx="2127250"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descr="C:\Users\rmickley\Pictures\Photos2\Phts_frm_RMM\COEIJeremyPt\4Nov13VS\P1000224.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0" y="1828800"/>
            <a:ext cx="2511425"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descr="C:\Users\rmickley\Pictures\Photos2\Phts_frm_RMM\COEIJeremyPt\COEIJeremyPt\P1060333.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974975" y="3733800"/>
            <a:ext cx="288925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 descr="C:\Users\rmickley\Pictures\Photos2\Phts_frm_RMM\COEIJeremyPt\COEIJeremyPt\P1060316.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41663" y="5181600"/>
            <a:ext cx="26495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1" descr="C:\Users\rmickley\Pictures\Photos2\Phts_frm_RMM\COEIJeremyPt\15-16Nov12\P1060351.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080125" y="44196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6557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Rot="1" noChangeArrowheads="1"/>
          </p:cNvSpPr>
          <p:nvPr/>
        </p:nvSpPr>
        <p:spPr bwMode="auto">
          <a:xfrm>
            <a:off x="0" y="1600200"/>
            <a:ext cx="6400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spcBef>
                <a:spcPct val="20000"/>
              </a:spcBef>
              <a:buFont typeface="Arial" charset="0"/>
              <a:buChar char="•"/>
              <a:defRPr sz="3200">
                <a:solidFill>
                  <a:schemeClr val="tx1"/>
                </a:solidFill>
                <a:latin typeface="Tw Cen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Tw Cen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Tw Cen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Tw Cen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Tw Cen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9pPr>
          </a:lstStyle>
          <a:p>
            <a:pPr eaLnBrk="1" hangingPunct="1">
              <a:lnSpc>
                <a:spcPct val="90000"/>
              </a:lnSpc>
            </a:pPr>
            <a:r>
              <a:rPr lang="en-US" altLang="en-US" sz="2400" b="1" dirty="0">
                <a:solidFill>
                  <a:srgbClr val="FFFFFF"/>
                </a:solidFill>
              </a:rPr>
              <a:t>Systemic viral infection, multi-organ necrosis/inflammation.</a:t>
            </a:r>
          </a:p>
          <a:p>
            <a:pPr eaLnBrk="1" hangingPunct="1">
              <a:lnSpc>
                <a:spcPct val="90000"/>
              </a:lnSpc>
            </a:pPr>
            <a:r>
              <a:rPr lang="en-US" altLang="en-US" sz="2400" b="1" dirty="0">
                <a:solidFill>
                  <a:srgbClr val="FFFFFF"/>
                </a:solidFill>
              </a:rPr>
              <a:t>Novel </a:t>
            </a:r>
            <a:r>
              <a:rPr lang="en-US" altLang="en-US" sz="2400" b="1" dirty="0" err="1">
                <a:solidFill>
                  <a:srgbClr val="FFFFFF"/>
                </a:solidFill>
              </a:rPr>
              <a:t>Orthomyxovirus</a:t>
            </a:r>
            <a:r>
              <a:rPr lang="en-US" altLang="en-US" sz="2400" b="1" dirty="0">
                <a:solidFill>
                  <a:srgbClr val="FFFFFF"/>
                </a:solidFill>
              </a:rPr>
              <a:t> (Genus </a:t>
            </a:r>
            <a:r>
              <a:rPr lang="en-US" altLang="en-US" sz="2400" b="1" dirty="0" err="1">
                <a:solidFill>
                  <a:srgbClr val="FFFFFF"/>
                </a:solidFill>
              </a:rPr>
              <a:t>Quaranjavirus</a:t>
            </a:r>
            <a:r>
              <a:rPr lang="en-US" altLang="en-US" sz="2400" b="1" dirty="0">
                <a:solidFill>
                  <a:srgbClr val="FFFFFF"/>
                </a:solidFill>
              </a:rPr>
              <a:t>) isolated from livers, tentatively named the Wellfleet Bay Virus (WFBV). </a:t>
            </a:r>
          </a:p>
          <a:p>
            <a:pPr eaLnBrk="1" hangingPunct="1">
              <a:lnSpc>
                <a:spcPct val="90000"/>
              </a:lnSpc>
            </a:pPr>
            <a:r>
              <a:rPr lang="en-US" altLang="en-US" sz="2400" b="1" dirty="0">
                <a:solidFill>
                  <a:srgbClr val="FFFFFF"/>
                </a:solidFill>
              </a:rPr>
              <a:t>Some eiders had significant parasite loads (acanthocephalans, </a:t>
            </a:r>
            <a:r>
              <a:rPr lang="en-US" altLang="en-US" sz="2400" b="1" dirty="0" err="1">
                <a:solidFill>
                  <a:srgbClr val="FFFFFF"/>
                </a:solidFill>
              </a:rPr>
              <a:t>cestodes</a:t>
            </a:r>
            <a:r>
              <a:rPr lang="en-US" altLang="en-US" sz="2400" b="1" dirty="0">
                <a:solidFill>
                  <a:srgbClr val="FFFFFF"/>
                </a:solidFill>
              </a:rPr>
              <a:t>) but not correlated with disease.</a:t>
            </a:r>
          </a:p>
        </p:txBody>
      </p:sp>
      <p:sp>
        <p:nvSpPr>
          <p:cNvPr id="14339" name="Title 1"/>
          <p:cNvSpPr>
            <a:spLocks noGrp="1"/>
          </p:cNvSpPr>
          <p:nvPr>
            <p:ph type="ctrTitle"/>
          </p:nvPr>
        </p:nvSpPr>
        <p:spPr>
          <a:xfrm>
            <a:off x="685800" y="0"/>
            <a:ext cx="8153400" cy="1470025"/>
          </a:xfrm>
        </p:spPr>
        <p:txBody>
          <a:bodyPr/>
          <a:lstStyle/>
          <a:p>
            <a:r>
              <a:rPr lang="en-US" altLang="en-US" sz="3200" b="1" dirty="0">
                <a:solidFill>
                  <a:schemeClr val="bg1"/>
                </a:solidFill>
              </a:rPr>
              <a:t>Diagnostic Findings:</a:t>
            </a:r>
            <a:br>
              <a:rPr lang="en-US" altLang="en-US" sz="3200" b="1" dirty="0">
                <a:solidFill>
                  <a:schemeClr val="bg1"/>
                </a:solidFill>
              </a:rPr>
            </a:br>
            <a:r>
              <a:rPr lang="en-US" altLang="en-US" sz="3200" b="1" dirty="0">
                <a:solidFill>
                  <a:schemeClr val="bg1"/>
                </a:solidFill>
              </a:rPr>
              <a:t>Southeastern Cooperative Wildlife Disease Study &amp; USGS National Wildlife Health Center</a:t>
            </a:r>
          </a:p>
        </p:txBody>
      </p:sp>
      <p:pic>
        <p:nvPicPr>
          <p:cNvPr id="14340" name="Picture 1" descr="DSC_025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05600" y="1676400"/>
            <a:ext cx="243840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95720" y="4804131"/>
            <a:ext cx="2743200" cy="205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2518" y="4819376"/>
            <a:ext cx="2743202" cy="204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5400000">
            <a:off x="1081407" y="4307861"/>
            <a:ext cx="2053871" cy="304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93526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7400" y="133350"/>
            <a:ext cx="7543800"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0633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152400" y="381000"/>
            <a:ext cx="8839200" cy="609600"/>
          </a:xfrm>
        </p:spPr>
        <p:txBody>
          <a:bodyPr/>
          <a:lstStyle/>
          <a:p>
            <a:pPr eaLnBrk="1" hangingPunct="1"/>
            <a:r>
              <a:rPr lang="en-US" altLang="en-US" sz="3200" b="1">
                <a:solidFill>
                  <a:schemeClr val="bg1"/>
                </a:solidFill>
              </a:rPr>
              <a:t>Floating Mist Net for Live Capture </a:t>
            </a:r>
          </a:p>
        </p:txBody>
      </p:sp>
      <p:pic>
        <p:nvPicPr>
          <p:cNvPr id="18435" name="Picture 9" descr="C:\Users\rmickley\Pictures\Photos2\Phts_frm_RMM\RICOEIMist\P105024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92650" y="1558925"/>
            <a:ext cx="44196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1" descr="C:\Users\rmickley\Pictures\Photos2\Phts_frm_RMM\COEIJeremyPt\15-16Nov12\P1060357.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00738" y="4005263"/>
            <a:ext cx="3211512"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2" descr="C:\Users\rmickley\Documents\COEI\Coastal Birds_files\Resized_aIMG_6009.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33638" y="4267200"/>
            <a:ext cx="3478212"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3" descr="C:\Users\rmickley\Documents\COEI\Coastal Birds_files\Resized_aIMG_4931.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4864100"/>
            <a:ext cx="25908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Box 1"/>
          <p:cNvSpPr txBox="1">
            <a:spLocks noChangeArrowheads="1"/>
          </p:cNvSpPr>
          <p:nvPr/>
        </p:nvSpPr>
        <p:spPr bwMode="auto">
          <a:xfrm>
            <a:off x="0" y="609600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Tw Cen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Tw Cen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Tw Cen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Tw Cen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Tw Cen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Tw Cen MT" pitchFamily="34" charset="0"/>
                <a:ea typeface="MS PGothic" pitchFamily="34" charset="-128"/>
              </a:defRPr>
            </a:lvl9pPr>
          </a:lstStyle>
          <a:p>
            <a:pPr eaLnBrk="1" hangingPunct="1">
              <a:spcBef>
                <a:spcPct val="0"/>
              </a:spcBef>
              <a:buFontTx/>
              <a:buNone/>
            </a:pPr>
            <a:r>
              <a:rPr lang="en-US" altLang="en-US" sz="1800">
                <a:solidFill>
                  <a:prstClr val="white"/>
                </a:solidFill>
                <a:latin typeface="Arial" charset="0"/>
              </a:rPr>
              <a:t>Photos Courtesy K. Mueller</a:t>
            </a:r>
          </a:p>
        </p:txBody>
      </p:sp>
      <p:pic>
        <p:nvPicPr>
          <p:cNvPr id="18440" name="Picture 16" descr="C:\Users\rmickley\Pictures\Photos2\Phts_frm_RMM\BostonHarborIs 5-13\P1000086.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55738" y="1558925"/>
            <a:ext cx="342582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5" descr="C:\Users\rmickley\Documents\COEI\Coastal Birds_files\Resized_aIMG_5196.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9050" y="1558925"/>
            <a:ext cx="264795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4" descr="C:\Users\rmickley\Documents\COEI\Coastal Birds_files\Resized_aIMG_5721.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3157538"/>
            <a:ext cx="2647950"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6211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Placeholder 2"/>
          <p:cNvSpPr>
            <a:spLocks noGrp="1"/>
          </p:cNvSpPr>
          <p:nvPr>
            <p:ph type="body" idx="1"/>
          </p:nvPr>
        </p:nvSpPr>
        <p:spPr bwMode="auto">
          <a:xfrm>
            <a:off x="65623" y="2504703"/>
            <a:ext cx="2561036" cy="464343"/>
          </a:xfrm>
          <a:noFill/>
          <a:ln>
            <a:miter lim="800000"/>
            <a:headEnd/>
            <a:tailEnd/>
          </a:ln>
        </p:spPr>
        <p:txBody>
          <a:bodyPr vert="horz" wrap="square" lIns="91440" tIns="45720" rIns="91440" bIns="45720" numCol="1" anchorCtr="0" compatLnSpc="1">
            <a:prstTxWarp prst="textNoShape">
              <a:avLst/>
            </a:prstTxWarp>
          </a:bodyPr>
          <a:lstStyle/>
          <a:p>
            <a:r>
              <a:rPr lang="en-US" sz="2400" b="1" dirty="0">
                <a:solidFill>
                  <a:schemeClr val="bg2"/>
                </a:solidFill>
                <a:latin typeface="+mj-lt"/>
              </a:rPr>
              <a:t>Protecting Wildlife.</a:t>
            </a:r>
          </a:p>
        </p:txBody>
      </p:sp>
      <p:pic>
        <p:nvPicPr>
          <p:cNvPr id="18437" name="Picture 3" descr="Crane.Beach.Piping.Plover.closeup.b.JPG"/>
          <p:cNvPicPr>
            <a:picLocks noChangeAspect="1"/>
          </p:cNvPicPr>
          <p:nvPr/>
        </p:nvPicPr>
        <p:blipFill>
          <a:blip r:embed="rId3"/>
          <a:srcRect/>
          <a:stretch>
            <a:fillRect/>
          </a:stretch>
        </p:blipFill>
        <p:spPr bwMode="auto">
          <a:xfrm flipH="1">
            <a:off x="2936840" y="3691708"/>
            <a:ext cx="2291427" cy="1784350"/>
          </a:xfrm>
          <a:prstGeom prst="rect">
            <a:avLst/>
          </a:prstGeom>
          <a:noFill/>
          <a:ln w="9525">
            <a:noFill/>
            <a:miter lim="800000"/>
            <a:headEnd/>
            <a:tailEnd/>
          </a:ln>
        </p:spPr>
      </p:pic>
      <p:pic>
        <p:nvPicPr>
          <p:cNvPr id="18438" name="Picture 5" descr="MNDeerParoti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152400"/>
            <a:ext cx="3149600" cy="2362200"/>
          </a:xfrm>
          <a:prstGeom prst="rect">
            <a:avLst/>
          </a:prstGeom>
          <a:noFill/>
          <a:ln w="9525">
            <a:noFill/>
            <a:miter lim="800000"/>
            <a:headEnd/>
            <a:tailEnd/>
          </a:ln>
        </p:spPr>
      </p:pic>
      <p:pic>
        <p:nvPicPr>
          <p:cNvPr id="18440" name="Picture 7" descr="USDACAGOAI.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498180" y="3444688"/>
            <a:ext cx="3467100" cy="2362200"/>
          </a:xfrm>
          <a:prstGeom prst="rect">
            <a:avLst/>
          </a:prstGeom>
          <a:noFill/>
          <a:ln w="9525">
            <a:noFill/>
            <a:miter lim="800000"/>
            <a:headEnd/>
            <a:tailEnd/>
          </a:ln>
        </p:spPr>
      </p:pic>
      <p:pic>
        <p:nvPicPr>
          <p:cNvPr id="18439" name="Picture 6" descr="DCCO Samples2.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41080" y="1384300"/>
            <a:ext cx="3124200" cy="1968500"/>
          </a:xfrm>
          <a:prstGeom prst="rect">
            <a:avLst/>
          </a:prstGeom>
          <a:noFill/>
          <a:ln w="9525">
            <a:noFill/>
            <a:miter lim="800000"/>
            <a:headEnd/>
            <a:tailEnd/>
          </a:ln>
        </p:spPr>
      </p:pic>
      <p:pic>
        <p:nvPicPr>
          <p:cNvPr id="10"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black">
          <a:xfrm>
            <a:off x="228600" y="6216650"/>
            <a:ext cx="3200400" cy="530225"/>
          </a:xfrm>
          <a:prstGeom prst="rect">
            <a:avLst/>
          </a:prstGeom>
          <a:noFill/>
          <a:ln w="9525">
            <a:noFill/>
            <a:miter lim="800000"/>
            <a:headEnd/>
            <a:tailEnd/>
          </a:ln>
        </p:spPr>
      </p:pic>
      <p:pic>
        <p:nvPicPr>
          <p:cNvPr id="11"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black">
          <a:xfrm>
            <a:off x="6629400" y="6481763"/>
            <a:ext cx="2147888" cy="300037"/>
          </a:xfrm>
          <a:prstGeom prst="rect">
            <a:avLst/>
          </a:prstGeom>
          <a:noFill/>
          <a:ln w="9525">
            <a:noFill/>
            <a:miter lim="800000"/>
            <a:headEnd/>
            <a:tailEnd/>
          </a:ln>
        </p:spPr>
      </p:pic>
      <p:pic>
        <p:nvPicPr>
          <p:cNvPr id="1026" name="Picture 2" descr="C:\Users\rmickley\Pictures\Photos2\Phts_frm_RMM\QCCOEI\P1050515.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526631" y="76200"/>
            <a:ext cx="2035969" cy="314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black">
          <a:xfrm>
            <a:off x="6626225" y="5943600"/>
            <a:ext cx="460375" cy="315913"/>
          </a:xfrm>
          <a:prstGeom prst="rect">
            <a:avLst/>
          </a:prstGeom>
          <a:noFill/>
          <a:ln w="9525">
            <a:noFill/>
            <a:miter lim="800000"/>
            <a:headEnd/>
            <a:tailEnd/>
          </a:ln>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145880" y="93276"/>
            <a:ext cx="2464720" cy="119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4" descr="P1010801.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flipH="1">
            <a:off x="285626" y="4279318"/>
            <a:ext cx="2341033" cy="1755775"/>
          </a:xfrm>
          <a:prstGeom prst="rect">
            <a:avLst/>
          </a:prstGeom>
          <a:noFill/>
          <a:ln w="9525">
            <a:noFill/>
            <a:miter lim="800000"/>
            <a:headEnd/>
            <a:tailEnd/>
          </a:ln>
        </p:spPr>
      </p:pic>
      <p:pic>
        <p:nvPicPr>
          <p:cNvPr id="14" name="Picture 13" descr="C:\Documents and Settings\rmickley.WE\My Documents\My Pictures\Photos2\Phts_frm_RMM\QCCOEI\7162112417_cacd1dc5af_b.jp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476580" y="2969046"/>
            <a:ext cx="1889718" cy="119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0"/>
            <a:ext cx="8229600" cy="1143000"/>
          </a:xfrm>
        </p:spPr>
        <p:txBody>
          <a:bodyPr/>
          <a:lstStyle/>
          <a:p>
            <a:r>
              <a:rPr lang="en-US" altLang="en-US" sz="3200" b="1">
                <a:solidFill>
                  <a:schemeClr val="bg1"/>
                </a:solidFill>
              </a:rPr>
              <a:t>Hand Nets for Live Capture</a:t>
            </a:r>
          </a:p>
        </p:txBody>
      </p:sp>
      <p:pic>
        <p:nvPicPr>
          <p:cNvPr id="19459" name="Picture 2" descr="C:\Users\rmickley\Pictures\Photos2\Phts_frm_RMM\QCCOEI\7347307014_b917fc926f_b.jpg"/>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1143000"/>
            <a:ext cx="3810000" cy="3281363"/>
          </a:xfrm>
          <a:noFill/>
        </p:spPr>
      </p:pic>
      <p:pic>
        <p:nvPicPr>
          <p:cNvPr id="19460" name="Picture 4" descr="C:\Users\rmickley\Pictures\Photos2\Phts_frm_RMM\QCCOEI\7347240014_c13b38f644_b.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29050"/>
            <a:ext cx="503237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C:\Users\rmickley\Pictures\Photos2\Phts_frm_RMM\BostonHarbor6-13\P1000125.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4038600"/>
            <a:ext cx="4191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56025" y="1143000"/>
            <a:ext cx="5387975"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1450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4" descr="C:\Users\rmickley\Pictures\Photos2\Phts_frm_RMM\COEIJeremyPt\WFBVLab\P105034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35338" y="3000375"/>
            <a:ext cx="2778125"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txBox="1">
            <a:spLocks/>
          </p:cNvSpPr>
          <p:nvPr/>
        </p:nvSpPr>
        <p:spPr>
          <a:xfrm>
            <a:off x="152400" y="228600"/>
            <a:ext cx="8839200" cy="609600"/>
          </a:xfrm>
          <a:prstGeom prst="rect">
            <a:avLst/>
          </a:prstGeom>
        </p:spPr>
        <p:txBody>
          <a:bodyPr anchor="ctr"/>
          <a:lstStyle/>
          <a:p>
            <a:pPr algn="ctr" fontAlgn="auto">
              <a:spcAft>
                <a:spcPts val="0"/>
              </a:spcAft>
              <a:defRPr/>
            </a:pPr>
            <a:endParaRPr lang="en-US" sz="3600" dirty="0">
              <a:solidFill>
                <a:prstClr val="white"/>
              </a:solidFill>
              <a:latin typeface="Tw Cen MT"/>
              <a:ea typeface="+mj-ea"/>
              <a:cs typeface="+mj-cs"/>
            </a:endParaRPr>
          </a:p>
        </p:txBody>
      </p:sp>
      <p:sp>
        <p:nvSpPr>
          <p:cNvPr id="22532" name="Title 1"/>
          <p:cNvSpPr>
            <a:spLocks noGrp="1"/>
          </p:cNvSpPr>
          <p:nvPr>
            <p:ph type="ctrTitle"/>
          </p:nvPr>
        </p:nvSpPr>
        <p:spPr>
          <a:xfrm>
            <a:off x="304800" y="533400"/>
            <a:ext cx="8839200" cy="609600"/>
          </a:xfrm>
        </p:spPr>
        <p:txBody>
          <a:bodyPr/>
          <a:lstStyle/>
          <a:p>
            <a:pPr eaLnBrk="1" hangingPunct="1"/>
            <a:r>
              <a:rPr lang="en-US" altLang="en-US" sz="3200" b="1">
                <a:solidFill>
                  <a:schemeClr val="bg1"/>
                </a:solidFill>
              </a:rPr>
              <a:t>Sample Collection Process Providing Virus Surveillance Samples to Researchers</a:t>
            </a:r>
          </a:p>
        </p:txBody>
      </p:sp>
      <p:pic>
        <p:nvPicPr>
          <p:cNvPr id="22533" name="Picture 8" descr="C:\Users\rmickley\Pictures\Photos2\Phts_frm_RMM\QCCOEI\P105069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581400"/>
            <a:ext cx="3581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2" descr="C:\Users\rmickley\Pictures\Photos2\Phts_frm_RMM\QCCOEI\P1050497.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70588" y="1522413"/>
            <a:ext cx="316865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0" descr="C:\Users\rmickley\Pictures\Photos2\Phts_frm_RMM\QCCOEI\P1050626.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38500" y="1522413"/>
            <a:ext cx="2874963"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3" descr="C:\Users\rmickley\Pictures\Photos2\Phts_frm_RMM\QCCOEI\P1050502 (Small).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1522413"/>
            <a:ext cx="371157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1" descr="C:\Users\rmickley\Pictures\Photos2\Phts_frm_RMM\SCWDS12\P1050343.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040438" y="3678238"/>
            <a:ext cx="3103562"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7866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152400"/>
            <a:ext cx="8229600" cy="1143000"/>
          </a:xfrm>
        </p:spPr>
        <p:txBody>
          <a:bodyPr/>
          <a:lstStyle/>
          <a:p>
            <a:r>
              <a:rPr lang="en-US" altLang="en-US" sz="3200" b="1">
                <a:solidFill>
                  <a:schemeClr val="bg1"/>
                </a:solidFill>
              </a:rPr>
              <a:t>Boston Harbor Islands </a:t>
            </a:r>
            <a:br>
              <a:rPr lang="en-US" altLang="en-US" sz="3200" b="1">
                <a:solidFill>
                  <a:schemeClr val="bg1"/>
                </a:solidFill>
              </a:rPr>
            </a:br>
            <a:r>
              <a:rPr lang="en-US" altLang="en-US" sz="3200" b="1">
                <a:solidFill>
                  <a:schemeClr val="bg1"/>
                </a:solidFill>
              </a:rPr>
              <a:t>National Recreation Area </a:t>
            </a:r>
          </a:p>
        </p:txBody>
      </p:sp>
      <p:pic>
        <p:nvPicPr>
          <p:cNvPr id="2048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47813" y="41275"/>
            <a:ext cx="5919787" cy="673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37154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3554" name="Picture 14" descr="C:\Users\rmickley\Pictures\Photos2\Phts_frm_RMM\BostonHarborIs 5-13\male transmitter 3_j beut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4519612"/>
            <a:ext cx="3878263"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3" descr="C:\Users\rmickley\Pictures\Photos2\Phts_frm_RMM\BostonHarborIs 5-13\Closing incision.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54525" y="1069975"/>
            <a:ext cx="42862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itle 1"/>
          <p:cNvSpPr>
            <a:spLocks noGrp="1"/>
          </p:cNvSpPr>
          <p:nvPr>
            <p:ph type="ctrTitle"/>
          </p:nvPr>
        </p:nvSpPr>
        <p:spPr>
          <a:xfrm>
            <a:off x="14288" y="533400"/>
            <a:ext cx="9129712" cy="381000"/>
          </a:xfrm>
        </p:spPr>
        <p:txBody>
          <a:bodyPr/>
          <a:lstStyle/>
          <a:p>
            <a:pPr eaLnBrk="1" hangingPunct="1"/>
            <a:r>
              <a:rPr lang="en-US" altLang="en-US" sz="3200" b="1">
                <a:solidFill>
                  <a:schemeClr val="bg1"/>
                </a:solidFill>
              </a:rPr>
              <a:t>Satellite Telemetry – Eider Movement Study </a:t>
            </a:r>
            <a:r>
              <a:rPr lang="en-US" altLang="en-US" sz="3600" b="1">
                <a:solidFill>
                  <a:schemeClr val="bg1"/>
                </a:solidFill>
              </a:rPr>
              <a:t/>
            </a:r>
            <a:br>
              <a:rPr lang="en-US" altLang="en-US" sz="3600" b="1">
                <a:solidFill>
                  <a:schemeClr val="bg1"/>
                </a:solidFill>
              </a:rPr>
            </a:br>
            <a:endParaRPr lang="en-US" altLang="en-US" sz="3600">
              <a:solidFill>
                <a:schemeClr val="bg1"/>
              </a:solidFill>
            </a:endParaRPr>
          </a:p>
        </p:txBody>
      </p:sp>
      <p:pic>
        <p:nvPicPr>
          <p:cNvPr id="23558" name="Picture 13" descr="C:\Users\rmickley\Pictures\Photos2\Phts_frm_RMM\BostonHarborIs 5-13\Jorge and Glenn place transmitter.jpg"/>
          <p:cNvPicPr>
            <a:picLocks noChangeAspect="1" noChangeArrowheads="1"/>
          </p:cNvPicPr>
          <p:nvPr/>
        </p:nvPicPr>
        <p:blipFill>
          <a:blip r:embed="rId5" cstate="screen">
            <a:extLst>
              <a:ext uri="{28A0092B-C50C-407E-A947-70E740481C1C}">
                <a14:useLocalDpi xmlns:a14="http://schemas.microsoft.com/office/drawing/2010/main"/>
              </a:ext>
            </a:extLst>
          </a:blip>
          <a:srcRect b="-15880"/>
          <a:stretch>
            <a:fillRect/>
          </a:stretch>
        </p:blipFill>
        <p:spPr bwMode="auto">
          <a:xfrm>
            <a:off x="398463" y="1069975"/>
            <a:ext cx="3259137"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1" descr="C:\Users\rmickley\Pictures\Photos2\Phts_frm_RMM\RICOEIMist\IMG_0912.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581400" y="3965575"/>
            <a:ext cx="219154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4" descr="C:\Users\rmickley\Pictures\Photos2\Phts_frm_RMM\BostonHarborIs\P1000067.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52800" y="1069975"/>
            <a:ext cx="22669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28" y="3795077"/>
            <a:ext cx="4129287" cy="2834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578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152400"/>
            <a:ext cx="9067800" cy="990600"/>
          </a:xfrm>
        </p:spPr>
        <p:txBody>
          <a:bodyPr/>
          <a:lstStyle/>
          <a:p>
            <a:r>
              <a:rPr lang="en-US" altLang="en-US" sz="3200" b="1">
                <a:solidFill>
                  <a:schemeClr val="bg1"/>
                </a:solidFill>
              </a:rPr>
              <a:t>Ecto-parasite Search via CO</a:t>
            </a:r>
            <a:r>
              <a:rPr lang="en-US" altLang="en-US" sz="3200" b="1" baseline="-25000">
                <a:solidFill>
                  <a:schemeClr val="bg1"/>
                </a:solidFill>
              </a:rPr>
              <a:t>2</a:t>
            </a:r>
            <a:r>
              <a:rPr lang="en-US" altLang="en-US" sz="3200" b="1">
                <a:solidFill>
                  <a:schemeClr val="bg1"/>
                </a:solidFill>
              </a:rPr>
              <a:t> Tick Trapping </a:t>
            </a:r>
            <a:br>
              <a:rPr lang="en-US" altLang="en-US" sz="3200" b="1">
                <a:solidFill>
                  <a:schemeClr val="bg1"/>
                </a:solidFill>
              </a:rPr>
            </a:br>
            <a:r>
              <a:rPr lang="en-US" altLang="en-US" sz="3200" b="1">
                <a:solidFill>
                  <a:schemeClr val="bg1"/>
                </a:solidFill>
              </a:rPr>
              <a:t>&amp; Nest Material Sampling</a:t>
            </a:r>
          </a:p>
        </p:txBody>
      </p:sp>
      <p:pic>
        <p:nvPicPr>
          <p:cNvPr id="24579" name="Picture 2" descr="C:\Users\rmickley\Pictures\Photos2\Phts_frm_RMM\BostonHarborIs 5-13\P100002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9200"/>
            <a:ext cx="33083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Ornithodoros capensis group - Ireland and Wales.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1143000"/>
            <a:ext cx="42386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3552825"/>
            <a:ext cx="419100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C:\Users\rmickley\Pictures\Photos2\Phts_frm_RMM\BOHI2014\P1000449.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95650" y="1219200"/>
            <a:ext cx="23431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8" descr="C:\Users\rmickley\Pictures\Photos2\Phts_frm_RMM\BOHI2014\P100049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76600" y="4243388"/>
            <a:ext cx="2106613"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9360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886325"/>
            <a:ext cx="2584123" cy="1666875"/>
          </a:xfrm>
          <a:prstGeom prst="rect">
            <a:avLst/>
          </a:prstGeom>
        </p:spPr>
      </p:pic>
      <p:pic>
        <p:nvPicPr>
          <p:cNvPr id="25603" name="Picture 13" descr="C:\Users\rmickley\Pictures\Photos2\Phts_frm_RMM\COEIJeremyPt\12-20-12BandSearch\PC200436 (Larg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8500" y="4352925"/>
            <a:ext cx="33401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itle 1"/>
          <p:cNvSpPr>
            <a:spLocks noGrp="1"/>
          </p:cNvSpPr>
          <p:nvPr>
            <p:ph type="ctrTitle"/>
          </p:nvPr>
        </p:nvSpPr>
        <p:spPr>
          <a:xfrm>
            <a:off x="0" y="0"/>
            <a:ext cx="9144000" cy="1371600"/>
          </a:xfrm>
        </p:spPr>
        <p:txBody>
          <a:bodyPr/>
          <a:lstStyle/>
          <a:p>
            <a:pPr eaLnBrk="1" hangingPunct="1"/>
            <a:r>
              <a:rPr lang="en-US" altLang="en-US" sz="3200" b="1" dirty="0">
                <a:solidFill>
                  <a:schemeClr val="bg1"/>
                </a:solidFill>
              </a:rPr>
              <a:t>Source Population: Genetics (USGS AK Science </a:t>
            </a:r>
            <a:r>
              <a:rPr lang="en-US" altLang="en-US" sz="3200" b="1" dirty="0" err="1">
                <a:solidFill>
                  <a:schemeClr val="bg1"/>
                </a:solidFill>
              </a:rPr>
              <a:t>Ctr</a:t>
            </a:r>
            <a:r>
              <a:rPr lang="en-US" altLang="en-US" sz="3200" b="1" dirty="0">
                <a:solidFill>
                  <a:schemeClr val="bg1"/>
                </a:solidFill>
              </a:rPr>
              <a:t>), Isotope Patterns (Canadian Wildlife Service) and Band Recoveries (USGS BBL)</a:t>
            </a:r>
          </a:p>
        </p:txBody>
      </p:sp>
      <p:pic>
        <p:nvPicPr>
          <p:cNvPr id="25606" name="Picture 13" descr="C:\Users\rmickley\Pictures\Photos2\Phts_frm_RMM\COEIJeremyPt\COEI24Oct11\P1040976.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89200" y="1762125"/>
            <a:ext cx="33528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4" descr="C:\Users\rmickley\Pictures\Photos2\Phts_frm_RMM\COEIJeremyPt\COEI21Nov11r\P1050004.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78500" y="1768475"/>
            <a:ext cx="33401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6" descr="C:\Users\rmickley\Pictures\Photos2\Phts_frm_RMM\COEIJeremyPt\COEI21Nov11r\P1040997.JPG"/>
          <p:cNvPicPr>
            <a:picLocks noChangeAspect="1" noChangeArrowheads="1"/>
          </p:cNvPicPr>
          <p:nvPr/>
        </p:nvPicPr>
        <p:blipFill>
          <a:blip r:embed="rId7" cstate="screen">
            <a:extLst>
              <a:ext uri="{28A0092B-C50C-407E-A947-70E740481C1C}">
                <a14:useLocalDpi xmlns:a14="http://schemas.microsoft.com/office/drawing/2010/main"/>
              </a:ext>
            </a:extLst>
          </a:blip>
          <a:srcRect l="-391"/>
          <a:stretch>
            <a:fillRect/>
          </a:stretch>
        </p:blipFill>
        <p:spPr bwMode="auto">
          <a:xfrm>
            <a:off x="4267200" y="4352925"/>
            <a:ext cx="25717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2" descr="C:\Users\rmickley\Pictures\Photos2\Phts_frm_RMM\COEIJeremyPt\FeatherCollect\P5010283.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1762125"/>
            <a:ext cx="25146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rmickley\Pictures\Photos2\Phts_frm_RMM\COEIJeremyPt\COEI 3Nov15\IMG_20151119_130306107_HDR.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438400" y="3860200"/>
            <a:ext cx="1859881" cy="299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5261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Placeholder 2"/>
          <p:cNvSpPr>
            <a:spLocks noGrp="1"/>
          </p:cNvSpPr>
          <p:nvPr>
            <p:ph type="body" sz="quarter" idx="4294967295"/>
          </p:nvPr>
        </p:nvSpPr>
        <p:spPr>
          <a:xfrm>
            <a:off x="1676400" y="228600"/>
            <a:ext cx="5867400" cy="457200"/>
          </a:xfrm>
        </p:spPr>
        <p:txBody>
          <a:bodyPr rIns="9144"/>
          <a:lstStyle/>
          <a:p>
            <a:pPr marL="0" indent="0" algn="ctr" eaLnBrk="1" hangingPunct="1">
              <a:buFontTx/>
              <a:buNone/>
            </a:pPr>
            <a:r>
              <a:rPr lang="en-US" altLang="en-US" sz="4000" dirty="0"/>
              <a:t>Feral Swine Diseases</a:t>
            </a:r>
          </a:p>
        </p:txBody>
      </p:sp>
      <p:sp>
        <p:nvSpPr>
          <p:cNvPr id="12291" name="TextBox 3"/>
          <p:cNvSpPr txBox="1">
            <a:spLocks noChangeArrowheads="1"/>
          </p:cNvSpPr>
          <p:nvPr/>
        </p:nvSpPr>
        <p:spPr bwMode="auto">
          <a:xfrm>
            <a:off x="533400" y="1676400"/>
            <a:ext cx="6248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2DA7A"/>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D2DA7A"/>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3000">
                <a:latin typeface="Georgia" panose="02040502050405020303" pitchFamily="18" charset="0"/>
              </a:rPr>
              <a:t>Foreign Animal Diseases</a:t>
            </a:r>
          </a:p>
          <a:p>
            <a:pPr lvl="1" eaLnBrk="1" hangingPunct="1">
              <a:spcBef>
                <a:spcPct val="0"/>
              </a:spcBef>
              <a:buClrTx/>
              <a:buSzTx/>
              <a:buFont typeface="Arial" panose="020B0604020202020204" pitchFamily="34" charset="0"/>
              <a:buChar char="•"/>
            </a:pPr>
            <a:r>
              <a:rPr lang="en-US" altLang="en-US" sz="2200">
                <a:solidFill>
                  <a:schemeClr val="accent2"/>
                </a:solidFill>
                <a:latin typeface="Georgia" panose="02040502050405020303" pitchFamily="18" charset="0"/>
              </a:rPr>
              <a:t>Classical Swine Fever</a:t>
            </a:r>
          </a:p>
          <a:p>
            <a:pPr lvl="1" eaLnBrk="1" hangingPunct="1">
              <a:spcBef>
                <a:spcPct val="0"/>
              </a:spcBef>
              <a:buClrTx/>
              <a:buSzTx/>
              <a:buFont typeface="Arial" panose="020B0604020202020204" pitchFamily="34" charset="0"/>
              <a:buChar char="•"/>
            </a:pPr>
            <a:r>
              <a:rPr lang="en-US" altLang="en-US" sz="2200">
                <a:solidFill>
                  <a:schemeClr val="accent2"/>
                </a:solidFill>
                <a:latin typeface="Georgia" panose="02040502050405020303" pitchFamily="18" charset="0"/>
              </a:rPr>
              <a:t>Foot &amp; Mouth Disease</a:t>
            </a:r>
          </a:p>
          <a:p>
            <a:pPr lvl="1" eaLnBrk="1" hangingPunct="1">
              <a:spcBef>
                <a:spcPct val="0"/>
              </a:spcBef>
              <a:buClrTx/>
              <a:buSzTx/>
              <a:buFont typeface="Arial" panose="020B0604020202020204" pitchFamily="34" charset="0"/>
              <a:buChar char="•"/>
            </a:pPr>
            <a:r>
              <a:rPr lang="en-US" altLang="en-US" sz="2200">
                <a:solidFill>
                  <a:schemeClr val="accent2"/>
                </a:solidFill>
                <a:latin typeface="Georgia" panose="02040502050405020303" pitchFamily="18" charset="0"/>
              </a:rPr>
              <a:t>African Swine Fever</a:t>
            </a:r>
          </a:p>
          <a:p>
            <a:pPr eaLnBrk="1" hangingPunct="1">
              <a:spcBef>
                <a:spcPct val="0"/>
              </a:spcBef>
              <a:buClrTx/>
              <a:buSzTx/>
              <a:buFontTx/>
              <a:buNone/>
            </a:pPr>
            <a:r>
              <a:rPr lang="en-US" altLang="en-US" sz="3000">
                <a:latin typeface="Georgia" panose="02040502050405020303" pitchFamily="18" charset="0"/>
              </a:rPr>
              <a:t>Endemic Diseases</a:t>
            </a:r>
          </a:p>
          <a:p>
            <a:pPr lvl="1" eaLnBrk="1" hangingPunct="1">
              <a:spcBef>
                <a:spcPct val="0"/>
              </a:spcBef>
              <a:buClrTx/>
              <a:buSzTx/>
              <a:buFont typeface="Arial" panose="020B0604020202020204" pitchFamily="34" charset="0"/>
              <a:buChar char="•"/>
            </a:pPr>
            <a:r>
              <a:rPr lang="en-US" altLang="en-US" sz="2200">
                <a:solidFill>
                  <a:schemeClr val="accent2"/>
                </a:solidFill>
                <a:latin typeface="Georgia" panose="02040502050405020303" pitchFamily="18" charset="0"/>
              </a:rPr>
              <a:t>Swine Brucellosis</a:t>
            </a:r>
          </a:p>
          <a:p>
            <a:pPr lvl="1" eaLnBrk="1" hangingPunct="1">
              <a:spcBef>
                <a:spcPct val="0"/>
              </a:spcBef>
              <a:buClrTx/>
              <a:buSzTx/>
              <a:buFont typeface="Arial" panose="020B0604020202020204" pitchFamily="34" charset="0"/>
              <a:buChar char="•"/>
            </a:pPr>
            <a:r>
              <a:rPr lang="en-US" altLang="en-US" sz="2200">
                <a:solidFill>
                  <a:schemeClr val="accent2"/>
                </a:solidFill>
                <a:latin typeface="Georgia" panose="02040502050405020303" pitchFamily="18" charset="0"/>
              </a:rPr>
              <a:t>Pseudorabies</a:t>
            </a:r>
          </a:p>
          <a:p>
            <a:pPr lvl="1" eaLnBrk="1" hangingPunct="1">
              <a:spcBef>
                <a:spcPct val="0"/>
              </a:spcBef>
              <a:buClrTx/>
              <a:buSzTx/>
              <a:buFont typeface="Arial" panose="020B0604020202020204" pitchFamily="34" charset="0"/>
              <a:buChar char="•"/>
            </a:pPr>
            <a:r>
              <a:rPr lang="en-US" altLang="en-US" sz="2200">
                <a:solidFill>
                  <a:schemeClr val="accent2"/>
                </a:solidFill>
                <a:latin typeface="Georgia" panose="02040502050405020303" pitchFamily="18" charset="0"/>
              </a:rPr>
              <a:t>Toxoplasmosis</a:t>
            </a:r>
          </a:p>
          <a:p>
            <a:pPr lvl="1" eaLnBrk="1" hangingPunct="1">
              <a:spcBef>
                <a:spcPct val="0"/>
              </a:spcBef>
              <a:buClrTx/>
              <a:buSzTx/>
              <a:buFont typeface="Arial" panose="020B0604020202020204" pitchFamily="34" charset="0"/>
              <a:buChar char="•"/>
            </a:pPr>
            <a:r>
              <a:rPr lang="en-US" altLang="en-US" sz="2200">
                <a:solidFill>
                  <a:schemeClr val="accent2"/>
                </a:solidFill>
                <a:latin typeface="Georgia" panose="02040502050405020303" pitchFamily="18" charset="0"/>
              </a:rPr>
              <a:t>Trichinosis</a:t>
            </a:r>
          </a:p>
          <a:p>
            <a:pPr lvl="1" eaLnBrk="1" hangingPunct="1">
              <a:spcBef>
                <a:spcPct val="0"/>
              </a:spcBef>
              <a:buClrTx/>
              <a:buSzTx/>
              <a:buFont typeface="Arial" panose="020B0604020202020204" pitchFamily="34" charset="0"/>
              <a:buChar char="•"/>
            </a:pPr>
            <a:r>
              <a:rPr lang="en-US" altLang="en-US" sz="2200">
                <a:solidFill>
                  <a:schemeClr val="accent2"/>
                </a:solidFill>
                <a:latin typeface="Georgia" panose="02040502050405020303" pitchFamily="18" charset="0"/>
              </a:rPr>
              <a:t>Porcine Circovirus type 2</a:t>
            </a:r>
          </a:p>
          <a:p>
            <a:pPr lvl="1" eaLnBrk="1" hangingPunct="1">
              <a:spcBef>
                <a:spcPct val="0"/>
              </a:spcBef>
              <a:buClrTx/>
              <a:buSzTx/>
              <a:buFont typeface="Arial" panose="020B0604020202020204" pitchFamily="34" charset="0"/>
              <a:buChar char="•"/>
            </a:pPr>
            <a:r>
              <a:rPr lang="en-US" altLang="en-US" sz="2200">
                <a:solidFill>
                  <a:schemeClr val="accent2"/>
                </a:solidFill>
                <a:latin typeface="Georgia" panose="02040502050405020303" pitchFamily="18" charset="0"/>
              </a:rPr>
              <a:t>Leptospirosis</a:t>
            </a:r>
          </a:p>
          <a:p>
            <a:pPr eaLnBrk="1" hangingPunct="1">
              <a:spcBef>
                <a:spcPct val="0"/>
              </a:spcBef>
              <a:buClrTx/>
              <a:buSzTx/>
              <a:buFontTx/>
              <a:buNone/>
            </a:pPr>
            <a:endParaRPr lang="en-US" altLang="en-US" sz="2200">
              <a:solidFill>
                <a:schemeClr val="accent2"/>
              </a:solidFill>
              <a:latin typeface="Georgia" panose="02040502050405020303" pitchFamily="18" charset="0"/>
            </a:endParaRPr>
          </a:p>
        </p:txBody>
      </p:sp>
      <p:pic>
        <p:nvPicPr>
          <p:cNvPr id="12292" name="Picture 6" descr="Feral swine pic.gi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6800" y="2362200"/>
            <a:ext cx="3738563"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20423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Placeholder 2"/>
          <p:cNvSpPr>
            <a:spLocks noGrp="1"/>
          </p:cNvSpPr>
          <p:nvPr>
            <p:ph type="body" sz="quarter" idx="4294967295"/>
          </p:nvPr>
        </p:nvSpPr>
        <p:spPr>
          <a:xfrm>
            <a:off x="1752600" y="304800"/>
            <a:ext cx="5638800" cy="381000"/>
          </a:xfrm>
        </p:spPr>
        <p:txBody>
          <a:bodyPr rIns="9144"/>
          <a:lstStyle/>
          <a:p>
            <a:pPr marL="0" indent="0" algn="ctr" eaLnBrk="1" hangingPunct="1">
              <a:buFontTx/>
              <a:buNone/>
            </a:pPr>
            <a:r>
              <a:rPr lang="en-US" altLang="en-US" sz="4000" dirty="0"/>
              <a:t>Feral Swine Diseases</a:t>
            </a:r>
          </a:p>
        </p:txBody>
      </p:sp>
      <p:sp>
        <p:nvSpPr>
          <p:cNvPr id="13315" name="TextBox 3"/>
          <p:cNvSpPr txBox="1">
            <a:spLocks noChangeArrowheads="1"/>
          </p:cNvSpPr>
          <p:nvPr/>
        </p:nvSpPr>
        <p:spPr bwMode="auto">
          <a:xfrm>
            <a:off x="609600" y="1524000"/>
            <a:ext cx="7010400"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2DA7A"/>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D2DA7A"/>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2800">
                <a:latin typeface="Georgia" panose="02040502050405020303" pitchFamily="18" charset="0"/>
              </a:rPr>
              <a:t>Collection methods</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Opportunistic</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Targeted</a:t>
            </a:r>
          </a:p>
          <a:p>
            <a:pPr eaLnBrk="1" hangingPunct="1">
              <a:spcBef>
                <a:spcPct val="0"/>
              </a:spcBef>
              <a:buClrTx/>
              <a:buSzTx/>
              <a:buFont typeface="Arial" panose="020B0604020202020204" pitchFamily="34" charset="0"/>
              <a:buChar char="•"/>
            </a:pPr>
            <a:endParaRPr lang="en-US" altLang="en-US" sz="2000">
              <a:solidFill>
                <a:srgbClr val="0070C0"/>
              </a:solidFill>
              <a:latin typeface="Georgia" panose="02040502050405020303" pitchFamily="18" charset="0"/>
            </a:endParaRPr>
          </a:p>
          <a:p>
            <a:pPr eaLnBrk="1" hangingPunct="1">
              <a:spcBef>
                <a:spcPct val="0"/>
              </a:spcBef>
              <a:buClrTx/>
              <a:buSzTx/>
              <a:buFontTx/>
              <a:buNone/>
            </a:pPr>
            <a:r>
              <a:rPr lang="en-US" altLang="en-US" sz="2800">
                <a:latin typeface="Georgia" panose="02040502050405020303" pitchFamily="18" charset="0"/>
              </a:rPr>
              <a:t>Purpose</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Determine exposure</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Establish baseline</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Early detection</a:t>
            </a:r>
          </a:p>
          <a:p>
            <a:pPr eaLnBrk="1" hangingPunct="1">
              <a:spcBef>
                <a:spcPct val="0"/>
              </a:spcBef>
              <a:buClrTx/>
              <a:buSzTx/>
              <a:buFontTx/>
              <a:buNone/>
            </a:pPr>
            <a:endParaRPr lang="en-US" altLang="en-US" sz="2000" u="sng">
              <a:latin typeface="Georgia" panose="02040502050405020303" pitchFamily="18" charset="0"/>
            </a:endParaRPr>
          </a:p>
          <a:p>
            <a:pPr eaLnBrk="1" hangingPunct="1">
              <a:spcBef>
                <a:spcPct val="0"/>
              </a:spcBef>
              <a:buClrTx/>
              <a:buSzTx/>
              <a:buFontTx/>
              <a:buNone/>
            </a:pPr>
            <a:r>
              <a:rPr lang="en-US" altLang="en-US" sz="2800">
                <a:latin typeface="Georgia" panose="02040502050405020303" pitchFamily="18" charset="0"/>
              </a:rPr>
              <a:t>Sample type</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Serum</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Whole blood</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Swabs</a:t>
            </a:r>
          </a:p>
        </p:txBody>
      </p:sp>
      <p:pic>
        <p:nvPicPr>
          <p:cNvPr id="13316" name="Picture 4" descr="Avon Park Hogs (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8200" y="17526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38015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2"/>
          <p:cNvSpPr>
            <a:spLocks noGrp="1"/>
          </p:cNvSpPr>
          <p:nvPr>
            <p:ph type="body" sz="quarter" idx="4294967295"/>
          </p:nvPr>
        </p:nvSpPr>
        <p:spPr>
          <a:xfrm>
            <a:off x="1600200" y="304800"/>
            <a:ext cx="5943600" cy="381000"/>
          </a:xfrm>
        </p:spPr>
        <p:txBody>
          <a:bodyPr rIns="9144"/>
          <a:lstStyle/>
          <a:p>
            <a:pPr marL="0" indent="0" algn="ctr" eaLnBrk="1" hangingPunct="1">
              <a:buFontTx/>
              <a:buNone/>
            </a:pPr>
            <a:r>
              <a:rPr lang="en-US" altLang="en-US" sz="4000" dirty="0"/>
              <a:t>Plague &amp; Tularemia</a:t>
            </a:r>
          </a:p>
        </p:txBody>
      </p:sp>
      <p:sp>
        <p:nvSpPr>
          <p:cNvPr id="14339" name="TextBox 5"/>
          <p:cNvSpPr txBox="1">
            <a:spLocks noChangeArrowheads="1"/>
          </p:cNvSpPr>
          <p:nvPr/>
        </p:nvSpPr>
        <p:spPr bwMode="auto">
          <a:xfrm>
            <a:off x="914400" y="1828800"/>
            <a:ext cx="3886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2DA7A"/>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D2DA7A"/>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2800">
                <a:latin typeface="Georgia" panose="02040502050405020303" pitchFamily="18" charset="0"/>
              </a:rPr>
              <a:t>Purpose</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Establish baseline data</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Predict human risk areas</a:t>
            </a:r>
          </a:p>
          <a:p>
            <a:pPr eaLnBrk="1" hangingPunct="1">
              <a:spcBef>
                <a:spcPct val="0"/>
              </a:spcBef>
              <a:buClrTx/>
              <a:buSzTx/>
              <a:buFont typeface="Arial" panose="020B0604020202020204" pitchFamily="34" charset="0"/>
              <a:buChar char="•"/>
            </a:pPr>
            <a:endParaRPr lang="en-US" altLang="en-US" sz="1800">
              <a:solidFill>
                <a:srgbClr val="0070C0"/>
              </a:solidFill>
              <a:latin typeface="Georgia" panose="02040502050405020303" pitchFamily="18" charset="0"/>
            </a:endParaRPr>
          </a:p>
          <a:p>
            <a:pPr eaLnBrk="1" hangingPunct="1">
              <a:spcBef>
                <a:spcPct val="0"/>
              </a:spcBef>
              <a:buClrTx/>
              <a:buSzTx/>
              <a:buFontTx/>
              <a:buNone/>
            </a:pPr>
            <a:r>
              <a:rPr lang="en-US" altLang="en-US" sz="2800">
                <a:latin typeface="Georgia" panose="02040502050405020303" pitchFamily="18" charset="0"/>
              </a:rPr>
              <a:t>Target Species</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Small mammals </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Rodents</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Sentinel species – coyotes</a:t>
            </a:r>
          </a:p>
          <a:p>
            <a:pPr eaLnBrk="1" hangingPunct="1">
              <a:spcBef>
                <a:spcPct val="0"/>
              </a:spcBef>
              <a:buClrTx/>
              <a:buSzTx/>
              <a:buFont typeface="Arial" panose="020B0604020202020204" pitchFamily="34" charset="0"/>
              <a:buChar char="•"/>
            </a:pPr>
            <a:endParaRPr lang="en-US" altLang="en-US" sz="1800">
              <a:latin typeface="Georgia" panose="02040502050405020303" pitchFamily="18" charset="0"/>
            </a:endParaRPr>
          </a:p>
          <a:p>
            <a:pPr eaLnBrk="1" hangingPunct="1">
              <a:spcBef>
                <a:spcPct val="0"/>
              </a:spcBef>
              <a:buClrTx/>
              <a:buSzTx/>
              <a:buFontTx/>
              <a:buNone/>
            </a:pPr>
            <a:endParaRPr lang="en-US" altLang="en-US">
              <a:latin typeface="Georgia" panose="02040502050405020303" pitchFamily="18" charset="0"/>
            </a:endParaRPr>
          </a:p>
        </p:txBody>
      </p:sp>
      <p:pic>
        <p:nvPicPr>
          <p:cNvPr id="14340" name="Picture 6" descr="Taking Nobuto.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53000" y="1428750"/>
            <a:ext cx="3276600"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Picture 24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0" y="3962400"/>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88177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Placeholder 2"/>
          <p:cNvSpPr>
            <a:spLocks noGrp="1"/>
          </p:cNvSpPr>
          <p:nvPr>
            <p:ph type="body" sz="quarter" idx="4294967295"/>
          </p:nvPr>
        </p:nvSpPr>
        <p:spPr>
          <a:xfrm>
            <a:off x="1600200" y="304800"/>
            <a:ext cx="5943600" cy="381000"/>
          </a:xfrm>
        </p:spPr>
        <p:txBody>
          <a:bodyPr rIns="9144"/>
          <a:lstStyle/>
          <a:p>
            <a:pPr marL="0" indent="0" algn="ctr" eaLnBrk="1" hangingPunct="1">
              <a:buFontTx/>
              <a:buNone/>
            </a:pPr>
            <a:r>
              <a:rPr lang="en-US" altLang="en-US" sz="4000" dirty="0"/>
              <a:t>Plague &amp; Tularemia</a:t>
            </a:r>
          </a:p>
        </p:txBody>
      </p:sp>
      <p:pic>
        <p:nvPicPr>
          <p:cNvPr id="15363" name="Picture 3" descr="nobutos and envelope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00" y="1524000"/>
            <a:ext cx="26670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Plague sampl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89600" y="3810000"/>
            <a:ext cx="27686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5"/>
          <p:cNvSpPr txBox="1">
            <a:spLocks noChangeArrowheads="1"/>
          </p:cNvSpPr>
          <p:nvPr/>
        </p:nvSpPr>
        <p:spPr bwMode="auto">
          <a:xfrm>
            <a:off x="381000" y="1676400"/>
            <a:ext cx="5105400"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2DA7A"/>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D2DA7A"/>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FADA7A"/>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2800">
                <a:latin typeface="Georgia" panose="02040502050405020303" pitchFamily="18" charset="0"/>
              </a:rPr>
              <a:t>Sample type</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Whole blood</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Antibody detection</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Nobuto</a:t>
            </a:r>
          </a:p>
          <a:p>
            <a:pPr eaLnBrk="1" hangingPunct="1">
              <a:spcBef>
                <a:spcPct val="0"/>
              </a:spcBef>
              <a:buClrTx/>
              <a:buSzTx/>
              <a:buFont typeface="Arial" panose="020B0604020202020204" pitchFamily="34" charset="0"/>
              <a:buChar char="•"/>
            </a:pPr>
            <a:endParaRPr lang="en-US" altLang="en-US" sz="1800">
              <a:solidFill>
                <a:srgbClr val="0070C0"/>
              </a:solidFill>
              <a:latin typeface="Georgia" panose="02040502050405020303" pitchFamily="18" charset="0"/>
            </a:endParaRPr>
          </a:p>
          <a:p>
            <a:pPr eaLnBrk="1" hangingPunct="1">
              <a:spcBef>
                <a:spcPct val="0"/>
              </a:spcBef>
              <a:buClrTx/>
              <a:buSzTx/>
              <a:buFontTx/>
              <a:buNone/>
            </a:pPr>
            <a:r>
              <a:rPr lang="en-US" altLang="en-US" sz="2800">
                <a:latin typeface="Georgia" panose="02040502050405020303" pitchFamily="18" charset="0"/>
              </a:rPr>
              <a:t>Diagnostic tests</a:t>
            </a:r>
          </a:p>
          <a:p>
            <a:pPr eaLnBrk="1" hangingPunct="1">
              <a:spcBef>
                <a:spcPct val="0"/>
              </a:spcBef>
              <a:buClrTx/>
              <a:buSzTx/>
              <a:buFontTx/>
              <a:buNone/>
            </a:pPr>
            <a:r>
              <a:rPr lang="en-US" altLang="en-US" sz="2200" u="sng">
                <a:latin typeface="Georgia" panose="02040502050405020303" pitchFamily="18" charset="0"/>
              </a:rPr>
              <a:t>Plague – serology</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Passive hemagglutination assay</a:t>
            </a:r>
          </a:p>
          <a:p>
            <a:pPr lvl="1" eaLnBrk="1" hangingPunct="1">
              <a:spcBef>
                <a:spcPct val="0"/>
              </a:spcBef>
              <a:buClrTx/>
              <a:buSzTx/>
              <a:buFont typeface="Arial" panose="020B0604020202020204" pitchFamily="34" charset="0"/>
              <a:buChar char="•"/>
            </a:pPr>
            <a:r>
              <a:rPr lang="en-US" altLang="en-US" sz="1800">
                <a:solidFill>
                  <a:schemeClr val="accent2"/>
                </a:solidFill>
                <a:latin typeface="Georgia" panose="02040502050405020303" pitchFamily="18" charset="0"/>
              </a:rPr>
              <a:t>Concurent hemagglutination inhibition assay</a:t>
            </a:r>
          </a:p>
          <a:p>
            <a:pPr eaLnBrk="1" hangingPunct="1">
              <a:spcBef>
                <a:spcPct val="0"/>
              </a:spcBef>
              <a:buClrTx/>
              <a:buSzTx/>
              <a:buFontTx/>
              <a:buNone/>
            </a:pPr>
            <a:r>
              <a:rPr lang="en-US" altLang="en-US" sz="2200" u="sng">
                <a:latin typeface="Georgia" panose="02040502050405020303" pitchFamily="18" charset="0"/>
              </a:rPr>
              <a:t>Tularemia – serology</a:t>
            </a:r>
          </a:p>
          <a:p>
            <a:pPr lvl="1" eaLnBrk="1" hangingPunct="1">
              <a:spcBef>
                <a:spcPct val="0"/>
              </a:spcBef>
              <a:buClrTx/>
              <a:buSzTx/>
              <a:buFont typeface="Arial" panose="020B0604020202020204" pitchFamily="34" charset="0"/>
              <a:buChar char="•"/>
            </a:pPr>
            <a:r>
              <a:rPr lang="en-US" altLang="en-US" sz="2000">
                <a:solidFill>
                  <a:schemeClr val="accent2"/>
                </a:solidFill>
                <a:latin typeface="Georgia" panose="02040502050405020303" pitchFamily="18" charset="0"/>
              </a:rPr>
              <a:t>Microagglutination assay</a:t>
            </a:r>
          </a:p>
          <a:p>
            <a:pPr eaLnBrk="1" hangingPunct="1">
              <a:spcBef>
                <a:spcPct val="0"/>
              </a:spcBef>
              <a:buClrTx/>
              <a:buSzTx/>
              <a:buFontTx/>
              <a:buNone/>
            </a:pPr>
            <a:endParaRPr lang="en-US" altLang="en-US">
              <a:latin typeface="Georgia" panose="02040502050405020303" pitchFamily="18" charset="0"/>
            </a:endParaRPr>
          </a:p>
        </p:txBody>
      </p:sp>
    </p:spTree>
    <p:extLst>
      <p:ext uri="{BB962C8B-B14F-4D97-AF65-F5344CB8AC3E}">
        <p14:creationId xmlns:p14="http://schemas.microsoft.com/office/powerpoint/2010/main" val="399813051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2" y="2133600"/>
            <a:ext cx="8054975" cy="2819400"/>
          </a:xfrm>
        </p:spPr>
        <p:txBody>
          <a:bodyPr/>
          <a:lstStyle/>
          <a:p>
            <a:r>
              <a:rPr lang="en-US" sz="3200" b="1" dirty="0">
                <a:solidFill>
                  <a:schemeClr val="bg2"/>
                </a:solidFill>
                <a:latin typeface="+mj-lt"/>
              </a:rPr>
              <a:t>USDA-APHIS-WS MA/CT/RI Program:</a:t>
            </a:r>
          </a:p>
          <a:p>
            <a:pPr marL="115888" indent="-115888">
              <a:buFontTx/>
              <a:buChar char="•"/>
            </a:pPr>
            <a:endParaRPr lang="en-US" sz="2400" b="1" dirty="0">
              <a:solidFill>
                <a:schemeClr val="bg2"/>
              </a:solidFill>
              <a:latin typeface="+mj-lt"/>
            </a:endParaRPr>
          </a:p>
          <a:p>
            <a:pPr marL="115888" indent="-115888">
              <a:buFontTx/>
              <a:buChar char="•"/>
            </a:pPr>
            <a:r>
              <a:rPr lang="en-US" sz="2400" b="1" dirty="0">
                <a:solidFill>
                  <a:schemeClr val="bg2"/>
                </a:solidFill>
                <a:latin typeface="+mj-lt"/>
              </a:rPr>
              <a:t>A staff of 19, including wildlife biologists, wildlife technicians, and office personnel.</a:t>
            </a:r>
          </a:p>
          <a:p>
            <a:pPr marL="115888" indent="-115888"/>
            <a:endParaRPr lang="en-US" sz="2400" b="1" dirty="0">
              <a:solidFill>
                <a:schemeClr val="bg2"/>
              </a:solidFill>
              <a:latin typeface="+mj-lt"/>
            </a:endParaRPr>
          </a:p>
          <a:p>
            <a:pPr marL="115888" indent="-115888">
              <a:buFontTx/>
              <a:buChar char="•"/>
            </a:pPr>
            <a:r>
              <a:rPr lang="en-US" sz="2400" b="1" dirty="0">
                <a:solidFill>
                  <a:schemeClr val="bg2"/>
                </a:solidFill>
                <a:latin typeface="+mj-lt"/>
              </a:rPr>
              <a:t>Includes 2 airport wildlife biologists.</a:t>
            </a:r>
          </a:p>
          <a:p>
            <a:pPr marL="115888" indent="-115888"/>
            <a:endParaRPr lang="en-US" sz="2400" b="1" dirty="0">
              <a:solidFill>
                <a:schemeClr val="bg2"/>
              </a:solidFill>
              <a:latin typeface="+mj-lt"/>
            </a:endParaRPr>
          </a:p>
          <a:p>
            <a:pPr marL="115888" indent="-115888">
              <a:buFontTx/>
              <a:buChar char="•"/>
            </a:pPr>
            <a:r>
              <a:rPr lang="en-US" sz="2400" b="1" dirty="0">
                <a:solidFill>
                  <a:schemeClr val="bg2"/>
                </a:solidFill>
                <a:latin typeface="+mj-lt"/>
              </a:rPr>
              <a:t>1 wildlife disease biologist (vacant) &amp; 1 wildlife rabies biologist.</a:t>
            </a:r>
          </a:p>
          <a:p>
            <a:pPr marL="115888" indent="-115888">
              <a:buFontTx/>
              <a:buChar char="•"/>
            </a:pPr>
            <a:endParaRPr lang="en-US" sz="2400" b="1" dirty="0">
              <a:solidFill>
                <a:schemeClr val="bg2"/>
              </a:solidFill>
              <a:latin typeface="+mj-lt"/>
            </a:endParaRPr>
          </a:p>
          <a:p>
            <a:pPr marL="115888" indent="-115888">
              <a:buFontTx/>
              <a:buChar char="•"/>
            </a:pPr>
            <a:r>
              <a:rPr lang="en-US" sz="2400" b="1" dirty="0">
                <a:solidFill>
                  <a:schemeClr val="bg2"/>
                </a:solidFill>
                <a:latin typeface="+mj-lt"/>
              </a:rPr>
              <a:t>State office in Amherst, MA and a field office in Sutton, MA.</a:t>
            </a:r>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black">
          <a:xfrm>
            <a:off x="228600" y="6251575"/>
            <a:ext cx="3200400" cy="530225"/>
          </a:xfrm>
          <a:prstGeom prst="rect">
            <a:avLst/>
          </a:prstGeom>
          <a:noFill/>
          <a:ln w="9525">
            <a:noFill/>
            <a:miter lim="800000"/>
            <a:headEnd/>
            <a:tailEnd/>
          </a:ln>
        </p:spPr>
      </p:pic>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black">
          <a:xfrm>
            <a:off x="6629400" y="6481763"/>
            <a:ext cx="2147888" cy="300037"/>
          </a:xfrm>
          <a:prstGeom prst="rect">
            <a:avLst/>
          </a:prstGeom>
          <a:noFill/>
          <a:ln w="9525">
            <a:noFill/>
            <a:miter lim="800000"/>
            <a:headEnd/>
            <a:tailEnd/>
          </a:ln>
        </p:spPr>
      </p:pic>
      <p:pic>
        <p:nvPicPr>
          <p:cNvPr id="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black">
          <a:xfrm>
            <a:off x="6626225" y="5943600"/>
            <a:ext cx="460375" cy="315913"/>
          </a:xfrm>
          <a:prstGeom prst="rect">
            <a:avLst/>
          </a:prstGeom>
          <a:noFill/>
          <a:ln w="9525">
            <a:noFill/>
            <a:miter lim="800000"/>
            <a:headEnd/>
            <a:tailEnd/>
          </a:ln>
        </p:spPr>
      </p:pic>
    </p:spTree>
    <p:extLst>
      <p:ext uri="{BB962C8B-B14F-4D97-AF65-F5344CB8AC3E}">
        <p14:creationId xmlns:p14="http://schemas.microsoft.com/office/powerpoint/2010/main" val="17482369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934996"/>
            <a:ext cx="3962400" cy="29718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0600" y="4049052"/>
            <a:ext cx="4191000" cy="2790867"/>
          </a:xfrm>
          <a:prstGeom prst="rect">
            <a:avLst/>
          </a:prstGeom>
        </p:spPr>
      </p:pic>
      <p:sp>
        <p:nvSpPr>
          <p:cNvPr id="2" name="Title 1"/>
          <p:cNvSpPr>
            <a:spLocks noGrp="1"/>
          </p:cNvSpPr>
          <p:nvPr>
            <p:ph type="title"/>
          </p:nvPr>
        </p:nvSpPr>
        <p:spPr>
          <a:xfrm>
            <a:off x="457200" y="-152400"/>
            <a:ext cx="8229600" cy="1143000"/>
          </a:xfrm>
        </p:spPr>
        <p:txBody>
          <a:bodyPr/>
          <a:lstStyle/>
          <a:p>
            <a:r>
              <a:rPr lang="en-US" dirty="0"/>
              <a:t>Bird Mortality Events</a:t>
            </a:r>
          </a:p>
        </p:txBody>
      </p:sp>
      <p:sp>
        <p:nvSpPr>
          <p:cNvPr id="6" name="Content Placeholder 5"/>
          <p:cNvSpPr>
            <a:spLocks noGrp="1"/>
          </p:cNvSpPr>
          <p:nvPr>
            <p:ph idx="1"/>
          </p:nvPr>
        </p:nvSpPr>
        <p:spPr>
          <a:xfrm>
            <a:off x="0" y="685800"/>
            <a:ext cx="6172200" cy="4525963"/>
          </a:xfrm>
        </p:spPr>
        <p:txBody>
          <a:bodyPr/>
          <a:lstStyle/>
          <a:p>
            <a:pPr marL="514350" indent="-457200"/>
            <a:r>
              <a:rPr lang="en-US" dirty="0"/>
              <a:t>What constitutes a mortality event?</a:t>
            </a:r>
          </a:p>
          <a:p>
            <a:pPr marL="914400" lvl="1" indent="-457200"/>
            <a:r>
              <a:rPr lang="en-US" dirty="0"/>
              <a:t>Typically 5+ in localized area</a:t>
            </a:r>
          </a:p>
          <a:p>
            <a:pPr marL="914400" lvl="1" indent="-457200"/>
            <a:r>
              <a:rPr lang="en-US" dirty="0"/>
              <a:t>Can include single raptors or avian scavengers (ravens, crows or gulls) near on-going mortality event</a:t>
            </a:r>
          </a:p>
          <a:p>
            <a:pPr marL="914400" lvl="1" indent="-457200"/>
            <a:r>
              <a:rPr lang="en-US" dirty="0"/>
              <a:t>Any wild bird species </a:t>
            </a:r>
          </a:p>
          <a:p>
            <a:pPr marL="457200" lvl="1" indent="0">
              <a:buNone/>
            </a:pPr>
            <a:r>
              <a:rPr lang="en-US" dirty="0"/>
              <a:t>	with mortality 500+</a:t>
            </a:r>
          </a:p>
          <a:p>
            <a:pPr marL="914400" lvl="1" indent="-457200"/>
            <a:r>
              <a:rPr lang="en-US" dirty="0"/>
              <a:t>Wild bird species in close </a:t>
            </a:r>
          </a:p>
          <a:p>
            <a:pPr marL="457200" lvl="1" indent="0">
              <a:buNone/>
            </a:pPr>
            <a:r>
              <a:rPr lang="en-US" dirty="0"/>
              <a:t>	proximity to domestic bird </a:t>
            </a:r>
          </a:p>
          <a:p>
            <a:pPr marL="457200" lvl="1" indent="0">
              <a:buNone/>
            </a:pPr>
            <a:r>
              <a:rPr lang="en-US" dirty="0"/>
              <a:t>	facilities where HPAI has </a:t>
            </a:r>
          </a:p>
          <a:p>
            <a:pPr marL="457200" lvl="1" indent="0">
              <a:buNone/>
            </a:pPr>
            <a:r>
              <a:rPr lang="en-US" dirty="0"/>
              <a:t>	been detected</a:t>
            </a:r>
          </a:p>
          <a:p>
            <a:pPr marL="914400" lvl="1" indent="-457200"/>
            <a:endParaRPr lang="en-US" dirty="0"/>
          </a:p>
          <a:p>
            <a:pPr marL="914400" lvl="1" indent="-457200"/>
            <a:endParaRPr lang="en-US" dirty="0"/>
          </a:p>
        </p:txBody>
      </p:sp>
    </p:spTree>
    <p:extLst>
      <p:ext uri="{BB962C8B-B14F-4D97-AF65-F5344CB8AC3E}">
        <p14:creationId xmlns:p14="http://schemas.microsoft.com/office/powerpoint/2010/main" val="428240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6400" y="4114800"/>
            <a:ext cx="3657600" cy="2743200"/>
          </a:xfrm>
          <a:prstGeom prst="rect">
            <a:avLst/>
          </a:prstGeom>
        </p:spPr>
      </p:pic>
      <p:sp>
        <p:nvSpPr>
          <p:cNvPr id="2" name="Title 1"/>
          <p:cNvSpPr>
            <a:spLocks noGrp="1"/>
          </p:cNvSpPr>
          <p:nvPr>
            <p:ph type="title"/>
          </p:nvPr>
        </p:nvSpPr>
        <p:spPr/>
        <p:txBody>
          <a:bodyPr/>
          <a:lstStyle/>
          <a:p>
            <a:r>
              <a:rPr lang="en-US" dirty="0"/>
              <a:t>Recent Mortality Events in MA </a:t>
            </a:r>
          </a:p>
        </p:txBody>
      </p:sp>
      <p:sp>
        <p:nvSpPr>
          <p:cNvPr id="3" name="Content Placeholder 2"/>
          <p:cNvSpPr>
            <a:spLocks noGrp="1"/>
          </p:cNvSpPr>
          <p:nvPr>
            <p:ph idx="1"/>
          </p:nvPr>
        </p:nvSpPr>
        <p:spPr>
          <a:xfrm>
            <a:off x="457200" y="1524000"/>
            <a:ext cx="8229600" cy="4525963"/>
          </a:xfrm>
        </p:spPr>
        <p:txBody>
          <a:bodyPr/>
          <a:lstStyle/>
          <a:p>
            <a:r>
              <a:rPr lang="en-US" b="1" dirty="0"/>
              <a:t>Northern Gannets</a:t>
            </a:r>
          </a:p>
          <a:p>
            <a:pPr lvl="1"/>
            <a:r>
              <a:rPr lang="en-US" dirty="0" err="1"/>
              <a:t>Cyanobacterial</a:t>
            </a:r>
            <a:r>
              <a:rPr lang="en-US" dirty="0"/>
              <a:t> neurotoxin (BMAA detected, </a:t>
            </a:r>
            <a:r>
              <a:rPr lang="en-US" dirty="0" err="1"/>
              <a:t>Sarcocystis</a:t>
            </a:r>
            <a:r>
              <a:rPr lang="en-US" dirty="0"/>
              <a:t> </a:t>
            </a:r>
            <a:r>
              <a:rPr lang="en-US" dirty="0" err="1"/>
              <a:t>falcatula</a:t>
            </a:r>
            <a:r>
              <a:rPr lang="en-US" dirty="0"/>
              <a:t>-like sp. detected</a:t>
            </a:r>
          </a:p>
          <a:p>
            <a:r>
              <a:rPr lang="en-US" b="1" dirty="0"/>
              <a:t>Double-crested Cormorants</a:t>
            </a:r>
          </a:p>
          <a:p>
            <a:pPr lvl="1"/>
            <a:r>
              <a:rPr lang="en-US" dirty="0"/>
              <a:t>Emaciation, </a:t>
            </a:r>
            <a:r>
              <a:rPr lang="en-US" dirty="0" err="1"/>
              <a:t>Aspergillosis</a:t>
            </a:r>
            <a:r>
              <a:rPr lang="en-US" dirty="0"/>
              <a:t>, salmonellosis, E. coli</a:t>
            </a:r>
          </a:p>
          <a:p>
            <a:r>
              <a:rPr lang="en-US" b="1" dirty="0"/>
              <a:t>Common Eider</a:t>
            </a:r>
          </a:p>
          <a:p>
            <a:pPr lvl="1"/>
            <a:r>
              <a:rPr lang="en-US" dirty="0"/>
              <a:t>BMAA detected, Hepatic </a:t>
            </a:r>
          </a:p>
          <a:p>
            <a:pPr marL="457200" lvl="1" indent="0">
              <a:buNone/>
            </a:pPr>
            <a:r>
              <a:rPr lang="en-US" dirty="0"/>
              <a:t>   necrosis, WFBV</a:t>
            </a:r>
          </a:p>
          <a:p>
            <a:pPr marL="0" indent="0">
              <a:buNone/>
            </a:pPr>
            <a:endParaRPr lang="en-US" dirty="0"/>
          </a:p>
          <a:p>
            <a:endParaRPr lang="en-US" dirty="0"/>
          </a:p>
        </p:txBody>
      </p:sp>
    </p:spTree>
    <p:extLst>
      <p:ext uri="{BB962C8B-B14F-4D97-AF65-F5344CB8AC3E}">
        <p14:creationId xmlns:p14="http://schemas.microsoft.com/office/powerpoint/2010/main" val="3954002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5894713" y="4698530"/>
            <a:ext cx="3249287"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Recent Mortality Events in MA </a:t>
            </a:r>
          </a:p>
        </p:txBody>
      </p:sp>
      <p:sp>
        <p:nvSpPr>
          <p:cNvPr id="3" name="Content Placeholder 2"/>
          <p:cNvSpPr>
            <a:spLocks noGrp="1"/>
          </p:cNvSpPr>
          <p:nvPr>
            <p:ph idx="1"/>
          </p:nvPr>
        </p:nvSpPr>
        <p:spPr>
          <a:xfrm>
            <a:off x="457200" y="1371600"/>
            <a:ext cx="8229600" cy="4525963"/>
          </a:xfrm>
        </p:spPr>
        <p:txBody>
          <a:bodyPr/>
          <a:lstStyle/>
          <a:p>
            <a:r>
              <a:rPr lang="en-US" b="1" dirty="0"/>
              <a:t>Shearwaters</a:t>
            </a:r>
          </a:p>
          <a:p>
            <a:pPr lvl="1"/>
            <a:r>
              <a:rPr lang="en-US" dirty="0"/>
              <a:t>Emaciation, Pulmonary edema- drowning</a:t>
            </a:r>
          </a:p>
          <a:p>
            <a:r>
              <a:rPr lang="en-US" b="1" dirty="0"/>
              <a:t>Kittiwakes</a:t>
            </a:r>
          </a:p>
          <a:p>
            <a:pPr lvl="1"/>
            <a:r>
              <a:rPr lang="en-US" dirty="0" err="1"/>
              <a:t>Emactiation</a:t>
            </a:r>
            <a:r>
              <a:rPr lang="en-US" dirty="0"/>
              <a:t>, </a:t>
            </a:r>
            <a:r>
              <a:rPr lang="en-US" dirty="0" err="1"/>
              <a:t>aspergillosis</a:t>
            </a:r>
            <a:r>
              <a:rPr lang="en-US" dirty="0"/>
              <a:t>, WFBV</a:t>
            </a:r>
          </a:p>
          <a:p>
            <a:r>
              <a:rPr lang="en-US" b="1" dirty="0"/>
              <a:t>Common Terns</a:t>
            </a:r>
          </a:p>
          <a:p>
            <a:pPr lvl="1"/>
            <a:r>
              <a:rPr lang="en-US" dirty="0"/>
              <a:t>Specimens poor/fair condition, AI test pending </a:t>
            </a:r>
          </a:p>
          <a:p>
            <a:pPr marL="514350" indent="-457200"/>
            <a:r>
              <a:rPr lang="en-US" b="1" dirty="0"/>
              <a:t>Mallards</a:t>
            </a:r>
          </a:p>
          <a:p>
            <a:pPr marL="750888" lvl="1" indent="-293688"/>
            <a:r>
              <a:rPr lang="en-US" dirty="0"/>
              <a:t>Botulism</a:t>
            </a:r>
          </a:p>
        </p:txBody>
      </p:sp>
    </p:spTree>
    <p:extLst>
      <p:ext uri="{BB962C8B-B14F-4D97-AF65-F5344CB8AC3E}">
        <p14:creationId xmlns:p14="http://schemas.microsoft.com/office/powerpoint/2010/main" val="4656254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Northern Gannett</a:t>
            </a:r>
          </a:p>
        </p:txBody>
      </p:sp>
      <p:pic>
        <p:nvPicPr>
          <p:cNvPr id="4" name="NOGA1 051817 - ">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0612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61302" y="3657600"/>
            <a:ext cx="4267200" cy="3200400"/>
          </a:xfrm>
          <a:prstGeom prst="rect">
            <a:avLst/>
          </a:prstGeom>
        </p:spPr>
      </p:pic>
      <p:sp>
        <p:nvSpPr>
          <p:cNvPr id="2" name="Title 1"/>
          <p:cNvSpPr>
            <a:spLocks noGrp="1"/>
          </p:cNvSpPr>
          <p:nvPr>
            <p:ph type="title"/>
          </p:nvPr>
        </p:nvSpPr>
        <p:spPr/>
        <p:txBody>
          <a:bodyPr/>
          <a:lstStyle/>
          <a:p>
            <a:r>
              <a:rPr lang="en-US" dirty="0"/>
              <a:t>Bird Mortality Event Wrap up	</a:t>
            </a:r>
          </a:p>
        </p:txBody>
      </p:sp>
      <p:sp>
        <p:nvSpPr>
          <p:cNvPr id="3" name="Content Placeholder 2"/>
          <p:cNvSpPr>
            <a:spLocks noGrp="1"/>
          </p:cNvSpPr>
          <p:nvPr>
            <p:ph idx="1"/>
          </p:nvPr>
        </p:nvSpPr>
        <p:spPr/>
        <p:txBody>
          <a:bodyPr/>
          <a:lstStyle/>
          <a:p>
            <a:r>
              <a:rPr lang="en-US" dirty="0"/>
              <a:t>5 + birds in localized area</a:t>
            </a:r>
          </a:p>
          <a:p>
            <a:r>
              <a:rPr lang="en-US" dirty="0"/>
              <a:t>Contact local wildlife clinics, USDA, MA F&amp;W</a:t>
            </a:r>
          </a:p>
          <a:p>
            <a:pPr lvl="1"/>
            <a:r>
              <a:rPr lang="en-US" dirty="0"/>
              <a:t>Wild Care of Cape Cod, Cape Wildlife Center</a:t>
            </a:r>
          </a:p>
          <a:p>
            <a:r>
              <a:rPr lang="en-US" dirty="0"/>
              <a:t>Proper PPE</a:t>
            </a:r>
          </a:p>
          <a:p>
            <a:pPr lvl="1"/>
            <a:r>
              <a:rPr lang="en-US" dirty="0"/>
              <a:t>Minimum latex gloves</a:t>
            </a:r>
          </a:p>
          <a:p>
            <a:r>
              <a:rPr lang="en-US" dirty="0"/>
              <a:t>Each mortality event is a case-by-case scenario</a:t>
            </a:r>
          </a:p>
          <a:p>
            <a:r>
              <a:rPr lang="en-US" dirty="0"/>
              <a:t>Samples sent to diagnostic labs</a:t>
            </a:r>
          </a:p>
          <a:p>
            <a:pPr lvl="1"/>
            <a:r>
              <a:rPr lang="en-US" dirty="0"/>
              <a:t>SCWDS, USGS, UNH</a:t>
            </a:r>
          </a:p>
        </p:txBody>
      </p:sp>
    </p:spTree>
    <p:extLst>
      <p:ext uri="{BB962C8B-B14F-4D97-AF65-F5344CB8AC3E}">
        <p14:creationId xmlns:p14="http://schemas.microsoft.com/office/powerpoint/2010/main" val="42444865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5553" y="1219200"/>
            <a:ext cx="3505200" cy="197167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4648200"/>
            <a:ext cx="4209081" cy="2367608"/>
          </a:xfrm>
          <a:prstGeom prst="rect">
            <a:avLst/>
          </a:prstGeom>
        </p:spPr>
      </p:pic>
      <p:sp>
        <p:nvSpPr>
          <p:cNvPr id="2" name="Title 1"/>
          <p:cNvSpPr>
            <a:spLocks noGrp="1"/>
          </p:cNvSpPr>
          <p:nvPr>
            <p:ph type="title"/>
          </p:nvPr>
        </p:nvSpPr>
        <p:spPr/>
        <p:txBody>
          <a:bodyPr/>
          <a:lstStyle/>
          <a:p>
            <a:r>
              <a:rPr lang="en-US" dirty="0"/>
              <a:t>Bird Mortality Event Contact Info	</a:t>
            </a:r>
          </a:p>
        </p:txBody>
      </p:sp>
      <p:sp>
        <p:nvSpPr>
          <p:cNvPr id="3" name="Content Placeholder 2"/>
          <p:cNvSpPr>
            <a:spLocks noGrp="1"/>
          </p:cNvSpPr>
          <p:nvPr>
            <p:ph idx="1"/>
          </p:nvPr>
        </p:nvSpPr>
        <p:spPr/>
        <p:txBody>
          <a:bodyPr/>
          <a:lstStyle/>
          <a:p>
            <a:r>
              <a:rPr lang="en-US" sz="2400" dirty="0"/>
              <a:t>Wild Care of Cape Cod – 508-240-2255</a:t>
            </a:r>
          </a:p>
          <a:p>
            <a:endParaRPr lang="en-US" sz="2400" dirty="0"/>
          </a:p>
          <a:p>
            <a:r>
              <a:rPr lang="en-US" sz="2400" dirty="0"/>
              <a:t>Cape Wildlife Center – 508-362-0111</a:t>
            </a:r>
          </a:p>
          <a:p>
            <a:endParaRPr lang="en-US" sz="2400" dirty="0"/>
          </a:p>
          <a:p>
            <a:r>
              <a:rPr lang="en-US" sz="2400" dirty="0"/>
              <a:t>USDA Wildlife Services – 508-476-2715</a:t>
            </a:r>
          </a:p>
          <a:p>
            <a:endParaRPr lang="en-US" sz="2400" dirty="0"/>
          </a:p>
          <a:p>
            <a:r>
              <a:rPr lang="en-US" sz="2400" dirty="0"/>
              <a:t>MA Division of Fisheries and Wildlife – 508-389-6300</a:t>
            </a:r>
          </a:p>
          <a:p>
            <a:pPr marL="0" indent="0">
              <a:buNone/>
            </a:pPr>
            <a:endParaRPr lang="en-US" sz="2400" dirty="0"/>
          </a:p>
        </p:txBody>
      </p:sp>
    </p:spTree>
    <p:extLst>
      <p:ext uri="{BB962C8B-B14F-4D97-AF65-F5344CB8AC3E}">
        <p14:creationId xmlns:p14="http://schemas.microsoft.com/office/powerpoint/2010/main" val="5529050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C:\Users\rmickley\Pictures\Photos2\Phts_frm_RMM\BandAlberta14\P100088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050"/>
            <a:ext cx="9144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95400" y="231647"/>
            <a:ext cx="6629400" cy="2554545"/>
          </a:xfrm>
          <a:prstGeom prst="rect">
            <a:avLst/>
          </a:prstGeom>
          <a:noFill/>
          <a:effectLst>
            <a:outerShdw blurRad="50800" dist="38100" dir="2700000" algn="tl" rotWithShape="0">
              <a:schemeClr val="tx1"/>
            </a:outerShdw>
          </a:effectLst>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rPr>
              <a:t>Brian </a:t>
            </a:r>
            <a:r>
              <a:rPr lang="en-US" sz="2000" b="1" dirty="0" err="1">
                <a:solidFill>
                  <a:schemeClr val="bg1"/>
                </a:solidFill>
                <a:effectLst>
                  <a:outerShdw blurRad="38100" dist="38100" dir="2700000" algn="tl">
                    <a:srgbClr val="000000">
                      <a:alpha val="43137"/>
                    </a:srgbClr>
                  </a:outerShdw>
                </a:effectLst>
              </a:rPr>
              <a:t>Bjorklund</a:t>
            </a:r>
            <a:r>
              <a:rPr lang="en-US" sz="2000" b="1" dirty="0">
                <a:solidFill>
                  <a:schemeClr val="bg1"/>
                </a:solidFill>
                <a:effectLst>
                  <a:outerShdw blurRad="38100" dist="38100" dir="2700000" algn="tl">
                    <a:srgbClr val="000000">
                      <a:alpha val="43137"/>
                    </a:srgbClr>
                  </a:outerShdw>
                </a:effectLst>
              </a:rPr>
              <a:t> – Wildlife/Rabies Biologist</a:t>
            </a:r>
          </a:p>
          <a:p>
            <a:pPr algn="ctr"/>
            <a:r>
              <a:rPr lang="en-US" sz="2000" b="1" dirty="0">
                <a:solidFill>
                  <a:schemeClr val="bg1"/>
                </a:solidFill>
                <a:effectLst>
                  <a:outerShdw blurRad="38100" dist="38100" dir="2700000" algn="tl">
                    <a:srgbClr val="000000">
                      <a:alpha val="43137"/>
                    </a:srgbClr>
                  </a:outerShdw>
                </a:effectLst>
              </a:rPr>
              <a:t>Brian.bjorklund@usda.gov</a:t>
            </a:r>
          </a:p>
          <a:p>
            <a:pPr algn="ctr"/>
            <a:r>
              <a:rPr lang="en-US" sz="2000" b="1" dirty="0">
                <a:solidFill>
                  <a:schemeClr val="bg1"/>
                </a:solidFill>
                <a:effectLst>
                  <a:outerShdw blurRad="38100" dist="38100" dir="2700000" algn="tl">
                    <a:srgbClr val="000000">
                      <a:alpha val="43137"/>
                    </a:srgbClr>
                  </a:outerShdw>
                </a:effectLst>
              </a:rPr>
              <a:t>413-537-9394</a:t>
            </a:r>
          </a:p>
          <a:p>
            <a:pPr algn="ctr"/>
            <a:endParaRPr lang="en-US" sz="2000" b="1" dirty="0">
              <a:solidFill>
                <a:schemeClr val="bg1"/>
              </a:solidFill>
              <a:effectLst>
                <a:outerShdw blurRad="38100" dist="38100" dir="2700000" algn="tl">
                  <a:srgbClr val="000000">
                    <a:alpha val="43137"/>
                  </a:srgbClr>
                </a:outerShdw>
              </a:effectLst>
            </a:endParaRPr>
          </a:p>
          <a:p>
            <a:pPr algn="ctr"/>
            <a:r>
              <a:rPr lang="en-US" sz="2000" b="1" dirty="0">
                <a:solidFill>
                  <a:schemeClr val="bg1"/>
                </a:solidFill>
                <a:effectLst>
                  <a:outerShdw blurRad="38100" dist="38100" dir="2700000" algn="tl">
                    <a:srgbClr val="000000">
                      <a:alpha val="43137"/>
                    </a:srgbClr>
                  </a:outerShdw>
                </a:effectLst>
              </a:rPr>
              <a:t>Ryan Bevilacqua – Acting Wildlife Disease Biologist</a:t>
            </a:r>
          </a:p>
          <a:p>
            <a:pPr algn="ctr"/>
            <a:r>
              <a:rPr lang="en-US" sz="2000" b="1" dirty="0">
                <a:solidFill>
                  <a:schemeClr val="bg1"/>
                </a:solidFill>
                <a:effectLst>
                  <a:outerShdw blurRad="38100" dist="38100" dir="2700000" algn="tl">
                    <a:srgbClr val="000000">
                      <a:alpha val="43137"/>
                    </a:srgbClr>
                  </a:outerShdw>
                </a:effectLst>
              </a:rPr>
              <a:t>Ryan.bevilacqua@usda.gov</a:t>
            </a:r>
          </a:p>
          <a:p>
            <a:pPr algn="ctr"/>
            <a:r>
              <a:rPr lang="en-US" sz="2000" b="1" dirty="0">
                <a:solidFill>
                  <a:schemeClr val="bg1"/>
                </a:solidFill>
                <a:effectLst>
                  <a:outerShdw blurRad="38100" dist="38100" dir="2700000" algn="tl">
                    <a:srgbClr val="000000">
                      <a:alpha val="43137"/>
                    </a:srgbClr>
                  </a:outerShdw>
                </a:effectLst>
              </a:rPr>
              <a:t>413-687-2209</a:t>
            </a:r>
          </a:p>
        </p:txBody>
      </p:sp>
    </p:spTree>
    <p:extLst>
      <p:ext uri="{BB962C8B-B14F-4D97-AF65-F5344CB8AC3E}">
        <p14:creationId xmlns:p14="http://schemas.microsoft.com/office/powerpoint/2010/main" val="4135945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76200" y="3581400"/>
            <a:ext cx="4876800" cy="1981200"/>
          </a:xfrm>
          <a:prstGeom prst="rect">
            <a:avLst/>
          </a:prstGeom>
          <a:solidFill>
            <a:schemeClr val="bg1"/>
          </a:solidFill>
          <a:ln w="9525" cap="flat" cmpd="sng" algn="ctr">
            <a:noFill/>
            <a:prstDash val="solid"/>
            <a:round/>
            <a:headEnd type="none" w="med" len="med"/>
            <a:tailEnd type="none" w="med" len="med"/>
          </a:ln>
          <a:effectLst>
            <a:outerShdw blurRad="50800" dist="50800" dir="5400000" algn="ctr" rotWithShape="0">
              <a:schemeClr val="bg1"/>
            </a:outerShdw>
          </a:effectLst>
        </p:spPr>
        <p:txBody>
          <a:bodyPr/>
          <a:lstStyle/>
          <a:p>
            <a:pPr algn="ctr" eaLnBrk="0" hangingPunct="0">
              <a:defRPr/>
            </a:pPr>
            <a:endParaRPr lang="en-US">
              <a:solidFill>
                <a:srgbClr val="000000"/>
              </a:solidFill>
              <a:latin typeface="Tahoma" charset="0"/>
            </a:endParaRPr>
          </a:p>
        </p:txBody>
      </p:sp>
      <p:pic>
        <p:nvPicPr>
          <p:cNvPr id="175108" name="Picture 4" descr="DEMON ANIM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4800600" y="3175000"/>
            <a:ext cx="2286000" cy="2540000"/>
          </a:xfrm>
          <a:prstGeom prst="rect">
            <a:avLst/>
          </a:prstGeom>
          <a:noFill/>
        </p:spPr>
      </p:pic>
      <p:pic>
        <p:nvPicPr>
          <p:cNvPr id="175110" name="Picture 6" descr="city raccoon">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1752600" y="3962400"/>
            <a:ext cx="2857500" cy="1752600"/>
          </a:xfrm>
          <a:prstGeom prst="rect">
            <a:avLst/>
          </a:prstGeom>
          <a:noFill/>
        </p:spPr>
      </p:pic>
      <p:sp>
        <p:nvSpPr>
          <p:cNvPr id="14" name="Rectangle 13"/>
          <p:cNvSpPr/>
          <p:nvPr/>
        </p:nvSpPr>
        <p:spPr>
          <a:xfrm>
            <a:off x="0" y="-76200"/>
            <a:ext cx="9144000"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rPr>
              <a:t>Management with Raboral V-RG® ORV in U.S.</a:t>
            </a:r>
          </a:p>
        </p:txBody>
      </p:sp>
      <p:sp>
        <p:nvSpPr>
          <p:cNvPr id="18" name="Content Placeholder 14"/>
          <p:cNvSpPr txBox="1">
            <a:spLocks/>
          </p:cNvSpPr>
          <p:nvPr/>
        </p:nvSpPr>
        <p:spPr>
          <a:xfrm>
            <a:off x="304799" y="914400"/>
            <a:ext cx="8441425" cy="243807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itchFamily="34" charset="0"/>
              <a:buChar char="•"/>
            </a:pP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Raboral V-RG</a:t>
            </a:r>
            <a:r>
              <a:rPr lang="en-US" sz="2400" baseline="300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 is the only licensed ORV in the U.S. </a:t>
            </a:r>
          </a:p>
          <a:p>
            <a:pPr marL="457200" indent="-457200" algn="l">
              <a:buFont typeface="Arial" pitchFamily="34" charset="0"/>
              <a:buChar char="•"/>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&gt;153 million V-RG baits </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distributed in U.S. since 1992 </a:t>
            </a:r>
          </a:p>
          <a:p>
            <a:pPr marL="457200" indent="-457200" algn="l">
              <a:buFont typeface="Arial" pitchFamily="34" charset="0"/>
              <a:buChar char="•"/>
            </a:pP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Coordinated ORV with V-RG</a:t>
            </a:r>
            <a:r>
              <a:rPr lang="en-US" sz="2400" baseline="30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has resulted in 3 major accomplishments in the U.S.</a:t>
            </a:r>
          </a:p>
        </p:txBody>
      </p:sp>
      <p:pic>
        <p:nvPicPr>
          <p:cNvPr id="26"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86600" y="2247823"/>
            <a:ext cx="1981200" cy="26068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2" descr="http://reiner.nrha.com/wp-content/uploads/Merial-Sanofi-2012-Logo-CLR.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2400" y="4038600"/>
            <a:ext cx="1645920" cy="13902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2400" y="2819400"/>
            <a:ext cx="1645920" cy="1127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 name="Group 1"/>
          <p:cNvGrpSpPr>
            <a:grpSpLocks noChangeAspect="1"/>
          </p:cNvGrpSpPr>
          <p:nvPr/>
        </p:nvGrpSpPr>
        <p:grpSpPr>
          <a:xfrm flipH="1">
            <a:off x="2362200" y="2895600"/>
            <a:ext cx="2589955" cy="838200"/>
            <a:chOff x="5482740" y="3960265"/>
            <a:chExt cx="4648652" cy="1504463"/>
          </a:xfrm>
        </p:grpSpPr>
        <p:pic>
          <p:nvPicPr>
            <p:cNvPr id="35" name="Picture 3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80668" y="4452790"/>
              <a:ext cx="1950724" cy="1011938"/>
            </a:xfrm>
            <a:prstGeom prst="rect">
              <a:avLst/>
            </a:prstGeom>
            <a:ln>
              <a:noFill/>
            </a:ln>
            <a:effectLst>
              <a:outerShdw blurRad="190500" algn="tl" rotWithShape="0">
                <a:srgbClr val="000000">
                  <a:alpha val="70000"/>
                </a:srgbClr>
              </a:outerShdw>
            </a:effectLst>
          </p:spPr>
        </p:pic>
        <p:pic>
          <p:nvPicPr>
            <p:cNvPr id="36" name="Picture 3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482740" y="3960265"/>
              <a:ext cx="1734316" cy="1459995"/>
            </a:xfrm>
            <a:prstGeom prst="rect">
              <a:avLst/>
            </a:prstGeom>
            <a:ln>
              <a:noFill/>
            </a:ln>
            <a:effectLst>
              <a:outerShdw blurRad="190500" algn="tl" rotWithShape="0">
                <a:srgbClr val="000000">
                  <a:alpha val="70000"/>
                </a:srgbClr>
              </a:outerShdw>
            </a:effectLst>
          </p:spPr>
        </p:pic>
        <p:pic>
          <p:nvPicPr>
            <p:cNvPr id="37" name="Picture 3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445656" y="4780450"/>
              <a:ext cx="591313" cy="356617"/>
            </a:xfrm>
            <a:prstGeom prst="rect">
              <a:avLst/>
            </a:prstGeom>
            <a:ln>
              <a:noFill/>
            </a:ln>
            <a:effectLst>
              <a:outerShdw blurRad="190500" algn="tl" rotWithShape="0">
                <a:srgbClr val="000000">
                  <a:alpha val="70000"/>
                </a:srgbClr>
              </a:outerShdw>
            </a:effectLst>
          </p:spPr>
        </p:pic>
      </p:grpSp>
      <p:pic>
        <p:nvPicPr>
          <p:cNvPr id="19" name="Picture 4"/>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28600"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626225" y="594360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629400" y="6361113"/>
            <a:ext cx="21478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016949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76200" y="3581400"/>
            <a:ext cx="4876800" cy="1981200"/>
          </a:xfrm>
          <a:prstGeom prst="rect">
            <a:avLst/>
          </a:prstGeom>
          <a:solidFill>
            <a:schemeClr val="bg1"/>
          </a:solidFill>
          <a:ln w="9525" cap="flat" cmpd="sng" algn="ctr">
            <a:noFill/>
            <a:prstDash val="solid"/>
            <a:round/>
            <a:headEnd type="none" w="med" len="med"/>
            <a:tailEnd type="none" w="med" len="med"/>
          </a:ln>
          <a:effectLst>
            <a:outerShdw blurRad="50800" dist="50800" dir="5400000" algn="ctr" rotWithShape="0">
              <a:schemeClr val="bg1"/>
            </a:outerShdw>
          </a:effectLst>
        </p:spPr>
        <p:txBody>
          <a:bodyPr/>
          <a:lstStyle/>
          <a:p>
            <a:pPr algn="ctr" eaLnBrk="0" hangingPunct="0">
              <a:defRPr/>
            </a:pPr>
            <a:endParaRPr lang="en-US">
              <a:solidFill>
                <a:srgbClr val="000000"/>
              </a:solidFill>
              <a:latin typeface="Tahoma" charset="0"/>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0" y="3098800"/>
            <a:ext cx="5334000"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idx="1"/>
          </p:nvPr>
        </p:nvSpPr>
        <p:spPr>
          <a:xfrm>
            <a:off x="152400" y="609600"/>
            <a:ext cx="8991600" cy="4602163"/>
          </a:xfrm>
        </p:spPr>
        <p:txBody>
          <a:bodyPr>
            <a:normAutofit/>
          </a:bodyPr>
          <a:lstStyle/>
          <a:p>
            <a:pPr>
              <a:lnSpc>
                <a:spcPct val="150000"/>
              </a:lnSpc>
              <a:buFont typeface="Wingdings" pitchFamily="2" charset="2"/>
              <a:buChar char="q"/>
            </a:pPr>
            <a:r>
              <a:rPr lang="en-US" sz="2000" dirty="0">
                <a:latin typeface="Tahoma" panose="020B0604030504040204" pitchFamily="34" charset="0"/>
                <a:ea typeface="Tahoma" panose="020B0604030504040204" pitchFamily="34" charset="0"/>
                <a:cs typeface="Tahoma" panose="020B0604030504040204" pitchFamily="34" charset="0"/>
              </a:rPr>
              <a:t>No canine rabies in U.S. since 2004, declared free in 2007</a:t>
            </a:r>
          </a:p>
          <a:p>
            <a:pPr>
              <a:lnSpc>
                <a:spcPct val="150000"/>
              </a:lnSpc>
              <a:buFont typeface="Wingdings" pitchFamily="2" charset="2"/>
              <a:buChar char="q"/>
            </a:pPr>
            <a:r>
              <a:rPr lang="en-US" sz="2000" dirty="0">
                <a:latin typeface="Tahoma" panose="020B0604030504040204" pitchFamily="34" charset="0"/>
                <a:ea typeface="Tahoma" panose="020B0604030504040204" pitchFamily="34" charset="0"/>
                <a:cs typeface="Tahoma" panose="020B0604030504040204" pitchFamily="34" charset="0"/>
              </a:rPr>
              <a:t>One gray fox rabies case in Texas since May 2009</a:t>
            </a:r>
          </a:p>
          <a:p>
            <a:pPr>
              <a:lnSpc>
                <a:spcPct val="150000"/>
              </a:lnSpc>
              <a:buFont typeface="Wingdings" pitchFamily="2" charset="2"/>
              <a:buChar char="q"/>
            </a:pPr>
            <a:r>
              <a:rPr lang="en-US" sz="2000" dirty="0">
                <a:latin typeface="Tahoma" panose="020B0604030504040204" pitchFamily="34" charset="0"/>
                <a:ea typeface="Tahoma" panose="020B0604030504040204" pitchFamily="34" charset="0"/>
                <a:cs typeface="Tahoma" panose="020B0604030504040204" pitchFamily="34" charset="0"/>
              </a:rPr>
              <a:t>No appreciable spread of raccoon rabies to the West</a:t>
            </a:r>
          </a:p>
          <a:p>
            <a:pPr>
              <a:lnSpc>
                <a:spcPct val="150000"/>
              </a:lnSpc>
              <a:buFont typeface="Wingdings" pitchFamily="2" charset="2"/>
              <a:buChar char="q"/>
            </a:pPr>
            <a:r>
              <a:rPr lang="en-US" sz="2000" dirty="0">
                <a:latin typeface="Tahoma" panose="020B0604030504040204" pitchFamily="34" charset="0"/>
                <a:ea typeface="Tahoma" panose="020B0604030504040204" pitchFamily="34" charset="0"/>
                <a:cs typeface="Tahoma" panose="020B0604030504040204" pitchFamily="34" charset="0"/>
              </a:rPr>
              <a:t>Also: No cases of bat-like virus in gray foxes near Flagstaff, AZ</a:t>
            </a:r>
          </a:p>
          <a:p>
            <a:pPr>
              <a:lnSpc>
                <a:spcPct val="150000"/>
              </a:lnSpc>
              <a:buFont typeface="Wingdings" pitchFamily="2" charset="2"/>
              <a:buChar char="q"/>
            </a:pPr>
            <a:r>
              <a:rPr lang="en-US" sz="2000" dirty="0">
                <a:latin typeface="Tahoma" panose="020B0604030504040204" pitchFamily="34" charset="0"/>
                <a:ea typeface="Tahoma" panose="020B0604030504040204" pitchFamily="34" charset="0"/>
                <a:cs typeface="Tahoma" panose="020B0604030504040204" pitchFamily="34" charset="0"/>
              </a:rPr>
              <a:t>Also: Conducted broad scale ONRAB Field Trials in 5 states </a:t>
            </a:r>
            <a:r>
              <a:rPr lang="en-US" sz="1600" dirty="0">
                <a:latin typeface="Tahoma" panose="020B0604030504040204" pitchFamily="34" charset="0"/>
                <a:ea typeface="Tahoma" panose="020B0604030504040204" pitchFamily="34" charset="0"/>
                <a:cs typeface="Tahoma" panose="020B0604030504040204" pitchFamily="34" charset="0"/>
              </a:rPr>
              <a:t>(2011-2014)</a:t>
            </a:r>
            <a:endParaRPr lang="en-US" sz="2000" dirty="0">
              <a:latin typeface="Tahoma" panose="020B0604030504040204" pitchFamily="34" charset="0"/>
              <a:ea typeface="Tahoma" panose="020B0604030504040204" pitchFamily="34" charset="0"/>
              <a:cs typeface="Tahoma" panose="020B0604030504040204" pitchFamily="34" charset="0"/>
            </a:endParaRPr>
          </a:p>
          <a:p>
            <a:pPr>
              <a:lnSpc>
                <a:spcPct val="150000"/>
              </a:lnSpc>
              <a:buFont typeface="Wingdings" pitchFamily="2" charset="2"/>
              <a:buChar char="q"/>
            </a:pP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 y="3657600"/>
            <a:ext cx="2636874" cy="1463041"/>
          </a:xfrm>
          <a:prstGeom prst="rect">
            <a:avLst/>
          </a:prstGeom>
        </p:spPr>
      </p:pic>
      <p:pic>
        <p:nvPicPr>
          <p:cNvPr id="10" name="Picture 2" descr="https://naturalunseenhazards.files.wordpress.com/2011/04/108753598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58000" y="3622477"/>
            <a:ext cx="1524000" cy="1143000"/>
          </a:xfrm>
          <a:prstGeom prst="ellipse">
            <a:avLst/>
          </a:prstGeom>
          <a:ln>
            <a:noFill/>
          </a:ln>
          <a:effectLst>
            <a:softEdge rad="112500"/>
          </a:effectLst>
        </p:spPr>
      </p:pic>
      <p:sp>
        <p:nvSpPr>
          <p:cNvPr id="11" name="Rectangle 10"/>
          <p:cNvSpPr/>
          <p:nvPr/>
        </p:nvSpPr>
        <p:spPr>
          <a:xfrm>
            <a:off x="4464463" y="3581400"/>
            <a:ext cx="1631537" cy="307777"/>
          </a:xfrm>
          <a:prstGeom prst="rect">
            <a:avLst/>
          </a:prstGeom>
        </p:spPr>
        <p:txBody>
          <a:bodyPr wrap="none">
            <a:spAutoFit/>
          </a:bodyPr>
          <a:lstStyle/>
          <a:p>
            <a:r>
              <a:rPr lang="en-US" sz="1400" b="1" dirty="0">
                <a:solidFill>
                  <a:srgbClr val="000000"/>
                </a:solidFill>
              </a:rPr>
              <a:t>Dog-Coyote Variant</a:t>
            </a:r>
            <a:endParaRPr lang="en-US" sz="1400" dirty="0">
              <a:solidFill>
                <a:srgbClr val="000000"/>
              </a:solidFill>
            </a:endParaRPr>
          </a:p>
        </p:txBody>
      </p:sp>
      <p:sp>
        <p:nvSpPr>
          <p:cNvPr id="5" name="Rectangle 4"/>
          <p:cNvSpPr/>
          <p:nvPr/>
        </p:nvSpPr>
        <p:spPr>
          <a:xfrm>
            <a:off x="0" y="87124"/>
            <a:ext cx="9144000" cy="446276"/>
          </a:xfrm>
          <a:prstGeom prst="rect">
            <a:avLst/>
          </a:prstGeom>
        </p:spPr>
        <p:txBody>
          <a:bodyPr wrap="square">
            <a:spAutoFit/>
          </a:bodyPr>
          <a:lstStyle/>
          <a:p>
            <a:pPr algn="ctr"/>
            <a:r>
              <a:rPr lang="en-US" sz="2300" b="1" dirty="0">
                <a:solidFill>
                  <a:srgbClr val="000000"/>
                </a:solidFill>
              </a:rPr>
              <a:t>Cooperative Rabies Management Program Accomplishments</a:t>
            </a:r>
          </a:p>
        </p:txBody>
      </p:sp>
      <p:pic>
        <p:nvPicPr>
          <p:cNvPr id="14"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8600"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26225" y="594360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29400" y="6361113"/>
            <a:ext cx="21478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206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7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9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0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2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3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5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4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4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7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5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3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Blank Presentation">
  <a:themeElements>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1_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37470</TotalTime>
  <Words>3496</Words>
  <Application>Microsoft Office PowerPoint</Application>
  <PresentationFormat>On-screen Show (4:3)</PresentationFormat>
  <Paragraphs>576</Paragraphs>
  <Slides>76</Slides>
  <Notes>48</Notes>
  <HiddenSlides>0</HiddenSlides>
  <MMClips>1</MMClips>
  <ScaleCrop>false</ScaleCrop>
  <HeadingPairs>
    <vt:vector size="6" baseType="variant">
      <vt:variant>
        <vt:lpstr>Fonts Used</vt:lpstr>
      </vt:variant>
      <vt:variant>
        <vt:i4>12</vt:i4>
      </vt:variant>
      <vt:variant>
        <vt:lpstr>Theme</vt:lpstr>
      </vt:variant>
      <vt:variant>
        <vt:i4>24</vt:i4>
      </vt:variant>
      <vt:variant>
        <vt:lpstr>Slide Titles</vt:lpstr>
      </vt:variant>
      <vt:variant>
        <vt:i4>76</vt:i4>
      </vt:variant>
    </vt:vector>
  </HeadingPairs>
  <TitlesOfParts>
    <vt:vector size="112" baseType="lpstr">
      <vt:lpstr>MS PGothic</vt:lpstr>
      <vt:lpstr>Arial</vt:lpstr>
      <vt:lpstr>Arial Narrow</vt:lpstr>
      <vt:lpstr>Bradley Hand ITC</vt:lpstr>
      <vt:lpstr>Calibri</vt:lpstr>
      <vt:lpstr>Georgia</vt:lpstr>
      <vt:lpstr>Tahoma</vt:lpstr>
      <vt:lpstr>Times</vt:lpstr>
      <vt:lpstr>Times New Roman</vt:lpstr>
      <vt:lpstr>Tw Cen MT</vt:lpstr>
      <vt:lpstr>Wingdings</vt:lpstr>
      <vt:lpstr>Wingdings 2</vt:lpstr>
      <vt:lpstr>1_Blank Presentation</vt:lpstr>
      <vt:lpstr>2_Blank Presentation</vt:lpstr>
      <vt:lpstr>13_Blank Presentation</vt:lpstr>
      <vt:lpstr>Office Theme</vt:lpstr>
      <vt:lpstr>1_Office Theme</vt:lpstr>
      <vt:lpstr>9_Blank Presentation</vt:lpstr>
      <vt:lpstr>3_Blank Presentation</vt:lpstr>
      <vt:lpstr>10_Blank Presentation</vt:lpstr>
      <vt:lpstr>8_Blank Presentation</vt:lpstr>
      <vt:lpstr>4_Blank Presentation</vt:lpstr>
      <vt:lpstr>12_Blank Presentation</vt:lpstr>
      <vt:lpstr>17_Blank Presentation</vt:lpstr>
      <vt:lpstr>7_Blank Presentation</vt:lpstr>
      <vt:lpstr>19_Blank Presentation</vt:lpstr>
      <vt:lpstr>20_Blank Presentation</vt:lpstr>
      <vt:lpstr>22_Blank Presentation</vt:lpstr>
      <vt:lpstr>23_Blank Presentation</vt:lpstr>
      <vt:lpstr>25_Blank Presentation</vt:lpstr>
      <vt:lpstr>24_Blank Presentation</vt:lpstr>
      <vt:lpstr>3_Office Theme</vt:lpstr>
      <vt:lpstr>14_Blank Presentation</vt:lpstr>
      <vt:lpstr>27_Blank Presentation</vt:lpstr>
      <vt:lpstr>15_Blank Presentation</vt:lpstr>
      <vt:lpstr>11_Blank Presentation</vt:lpstr>
      <vt:lpstr>United States Department of Agriculture (USDA) -  Animal and Plant Health Inspection Service (APHIS) -  Wildlife Services (WS)</vt:lpstr>
      <vt:lpstr>PowerPoint Presentation</vt:lpstr>
      <vt:lpstr>WS’ Role towards Wildlife Conflict Management  Includes: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Wildlife Disease Sampling </vt:lpstr>
      <vt:lpstr>PowerPoint Presentation</vt:lpstr>
      <vt:lpstr>PowerPoint Presentation</vt:lpstr>
      <vt:lpstr>PowerPoint Presentation</vt:lpstr>
      <vt:lpstr>PowerPoint Presentation</vt:lpstr>
      <vt:lpstr>PowerPoint Presentation</vt:lpstr>
      <vt:lpstr>AI Sampling in MA &amp; CT</vt:lpstr>
      <vt:lpstr>Common Eider (Somateria mollissima)</vt:lpstr>
      <vt:lpstr>Common Eider Natural History</vt:lpstr>
      <vt:lpstr>Eider Economics</vt:lpstr>
      <vt:lpstr>Jeremy Point, Wellfleet, MA</vt:lpstr>
      <vt:lpstr>Clues Left Behind</vt:lpstr>
      <vt:lpstr>Clinical Signs </vt:lpstr>
      <vt:lpstr>Diagnostic Findings: Southeastern Cooperative Wildlife Disease Study &amp; USGS National Wildlife Health Center</vt:lpstr>
      <vt:lpstr>PowerPoint Presentation</vt:lpstr>
      <vt:lpstr>Floating Mist Net for Live Capture </vt:lpstr>
      <vt:lpstr>Hand Nets for Live Capture</vt:lpstr>
      <vt:lpstr>Sample Collection Process Providing Virus Surveillance Samples to Researchers</vt:lpstr>
      <vt:lpstr>Boston Harbor Islands  National Recreation Area </vt:lpstr>
      <vt:lpstr>Satellite Telemetry – Eider Movement Study  </vt:lpstr>
      <vt:lpstr>Ecto-parasite Search via CO2 Tick Trapping  &amp; Nest Material Sampling</vt:lpstr>
      <vt:lpstr>Source Population: Genetics (USGS AK Science Ctr), Isotope Patterns (Canadian Wildlife Service) and Band Recoveries (USGS BBL)</vt:lpstr>
      <vt:lpstr>PowerPoint Presentation</vt:lpstr>
      <vt:lpstr>PowerPoint Presentation</vt:lpstr>
      <vt:lpstr>PowerPoint Presentation</vt:lpstr>
      <vt:lpstr>PowerPoint Presentation</vt:lpstr>
      <vt:lpstr>Bird Mortality Events</vt:lpstr>
      <vt:lpstr>Recent Mortality Events in MA </vt:lpstr>
      <vt:lpstr>Recent Mortality Events in MA </vt:lpstr>
      <vt:lpstr>Northern Gannett</vt:lpstr>
      <vt:lpstr>Bird Mortality Event Wrap up </vt:lpstr>
      <vt:lpstr>Bird Mortality Event Contact Info </vt:lpstr>
      <vt:lpstr>PowerPoint Presentation</vt:lpstr>
    </vt:vector>
  </TitlesOfParts>
  <Company>USDA APHIS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WS Mission</dc:title>
  <dc:creator>Randall.M.Mickley@aphis.usda.gov</dc:creator>
  <cp:lastModifiedBy>Jane Crowley</cp:lastModifiedBy>
  <cp:revision>493</cp:revision>
  <dcterms:created xsi:type="dcterms:W3CDTF">2006-08-25T14:11:00Z</dcterms:created>
  <dcterms:modified xsi:type="dcterms:W3CDTF">2017-12-11T19:04:36Z</dcterms:modified>
</cp:coreProperties>
</file>